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38" r:id="rId6"/>
    <p:sldId id="258" r:id="rId7"/>
    <p:sldId id="334" r:id="rId8"/>
    <p:sldId id="297" r:id="rId9"/>
    <p:sldId id="339" r:id="rId10"/>
    <p:sldId id="259" r:id="rId11"/>
    <p:sldId id="325" r:id="rId12"/>
    <p:sldId id="328" r:id="rId13"/>
    <p:sldId id="324" r:id="rId14"/>
    <p:sldId id="278" r:id="rId15"/>
    <p:sldId id="326" r:id="rId16"/>
    <p:sldId id="318" r:id="rId17"/>
    <p:sldId id="323" r:id="rId18"/>
    <p:sldId id="341" r:id="rId19"/>
    <p:sldId id="330" r:id="rId20"/>
    <p:sldId id="331" r:id="rId21"/>
    <p:sldId id="291" r:id="rId22"/>
    <p:sldId id="342" r:id="rId23"/>
    <p:sldId id="305" r:id="rId24"/>
    <p:sldId id="343" r:id="rId25"/>
    <p:sldId id="340" r:id="rId26"/>
    <p:sldId id="329" r:id="rId2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1162">
          <p15:clr>
            <a:srgbClr val="A4A3A4"/>
          </p15:clr>
        </p15:guide>
        <p15:guide id="5" orient="horz" pos="2840">
          <p15:clr>
            <a:srgbClr val="A4A3A4"/>
          </p15:clr>
        </p15:guide>
        <p15:guide id="6" orient="horz" pos="1476">
          <p15:clr>
            <a:srgbClr val="A4A3A4"/>
          </p15:clr>
        </p15:guide>
        <p15:guide id="7" pos="2880">
          <p15:clr>
            <a:srgbClr val="A4A3A4"/>
          </p15:clr>
        </p15:guide>
        <p15:guide id="8" pos="204">
          <p15:clr>
            <a:srgbClr val="A4A3A4"/>
          </p15:clr>
        </p15:guide>
        <p15:guide id="9" pos="5244">
          <p15:clr>
            <a:srgbClr val="A4A3A4"/>
          </p15:clr>
        </p15:guide>
        <p15:guide id="10" pos="5370">
          <p15:clr>
            <a:srgbClr val="A4A3A4"/>
          </p15:clr>
        </p15:guide>
        <p15:guide id="11" pos="2789">
          <p15:clr>
            <a:srgbClr val="A4A3A4"/>
          </p15:clr>
        </p15:guide>
        <p15:guide id="12" pos="975">
          <p15:clr>
            <a:srgbClr val="A4A3A4"/>
          </p15:clr>
        </p15:guide>
        <p15:guide id="13" pos="41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6600CC"/>
    <a:srgbClr val="9900FF"/>
    <a:srgbClr val="CC7CD2"/>
    <a:srgbClr val="FC0070"/>
    <a:srgbClr val="AE00D2"/>
    <a:srgbClr val="38D81F"/>
    <a:srgbClr val="C2D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9826" autoAdjust="0"/>
  </p:normalViewPr>
  <p:slideViewPr>
    <p:cSldViewPr showGuides="1">
      <p:cViewPr varScale="1">
        <p:scale>
          <a:sx n="116" d="100"/>
          <a:sy n="116" d="100"/>
        </p:scale>
        <p:origin x="1470" y="108"/>
      </p:cViewPr>
      <p:guideLst>
        <p:guide orient="horz" pos="255"/>
        <p:guide orient="horz" pos="4110"/>
        <p:guide orient="horz" pos="4065"/>
        <p:guide orient="horz" pos="1162"/>
        <p:guide orient="horz" pos="2840"/>
        <p:guide orient="horz" pos="1476"/>
        <p:guide pos="2880"/>
        <p:guide pos="204"/>
        <p:guide pos="5244"/>
        <p:guide pos="5370"/>
        <p:guide pos="2789"/>
        <p:guide pos="975"/>
        <p:guide pos="41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2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O%20NAME:IPA:Copy%20of%20Attrition%20and%20Award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Marked pieces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work/year</a:t>
            </a:r>
            <a:endParaRPr lang="en-US" dirty="0">
              <a:solidFill>
                <a:schemeClr val="accent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Pieces of work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</c:spPr>
          <c:invertIfNegative val="0"/>
          <c:cat>
            <c:strRef>
              <c:f>'[Chart in Microsoft Office PowerPoint]Sheet1'!$A$2:$A$3</c:f>
              <c:strCache>
                <c:ptCount val="2"/>
                <c:pt idx="0">
                  <c:v>Pre-IPA</c:v>
                </c:pt>
                <c:pt idx="1">
                  <c:v>Post-IPA</c:v>
                </c:pt>
              </c:strCache>
            </c:strRef>
          </c:cat>
          <c:val>
            <c:numRef>
              <c:f>'[Chart in Microsoft Office PowerPoint]Sheet1'!$B$2:$B$3</c:f>
              <c:numCache>
                <c:formatCode>#,##0</c:formatCode>
                <c:ptCount val="2"/>
                <c:pt idx="0">
                  <c:v>10000</c:v>
                </c:pt>
                <c:pt idx="1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80784"/>
        <c:axId val="58981176"/>
      </c:barChart>
      <c:catAx>
        <c:axId val="5898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en-US"/>
          </a:p>
        </c:txPr>
        <c:crossAx val="58981176"/>
        <c:crosses val="autoZero"/>
        <c:auto val="1"/>
        <c:lblAlgn val="ctr"/>
        <c:lblOffset val="100"/>
        <c:noMultiLvlLbl val="0"/>
      </c:catAx>
      <c:valAx>
        <c:axId val="58981176"/>
        <c:scaling>
          <c:orientation val="minMax"/>
          <c:max val="1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325B"/>
                </a:solidFill>
              </a:defRPr>
            </a:pPr>
            <a:endParaRPr lang="en-US"/>
          </a:p>
        </c:txPr>
        <c:crossAx val="58980784"/>
        <c:crosses val="autoZero"/>
        <c:crossBetween val="between"/>
        <c:majorUnit val="2000"/>
      </c:valAx>
      <c:spPr>
        <a:ln>
          <a:solidFill>
            <a:schemeClr val="bg2">
              <a:lumMod val="90000"/>
            </a:schemeClr>
          </a:solidFill>
        </a:ln>
      </c:spPr>
    </c:plotArea>
    <c:plotVisOnly val="1"/>
    <c:dispBlanksAs val="gap"/>
    <c:showDLblsOverMax val="0"/>
  </c:chart>
  <c:spPr>
    <a:ln w="38100" cmpd="sng">
      <a:solidFill>
        <a:srgbClr val="80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Degree Outcomes</a:t>
            </a:r>
            <a:endParaRPr lang="en-US" dirty="0">
              <a:solidFill>
                <a:schemeClr val="accent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Awards!$G$17</c:f>
              <c:strCache>
                <c:ptCount val="1"/>
                <c:pt idx="0">
                  <c:v>1st/2.1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2EA1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325B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325B"/>
              </a:solidFill>
            </c:spPr>
          </c:dPt>
          <c:cat>
            <c:strRef>
              <c:f>Awards!$F$18:$F$23</c:f>
              <c:strCache>
                <c:ptCount val="6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</c:strCache>
            </c:strRef>
          </c:cat>
          <c:val>
            <c:numRef>
              <c:f>Awards!$G$18:$G$23</c:f>
              <c:numCache>
                <c:formatCode>0.00</c:formatCode>
                <c:ptCount val="6"/>
                <c:pt idx="0">
                  <c:v>68.292682926829229</c:v>
                </c:pt>
                <c:pt idx="1">
                  <c:v>63.779527559055097</c:v>
                </c:pt>
                <c:pt idx="2">
                  <c:v>70.588235294117666</c:v>
                </c:pt>
                <c:pt idx="3">
                  <c:v>79.464285714285722</c:v>
                </c:pt>
                <c:pt idx="4">
                  <c:v>81.081081081081081</c:v>
                </c:pt>
                <c:pt idx="5">
                  <c:v>81.481481481481481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81960"/>
        <c:axId val="58982352"/>
      </c:barChart>
      <c:catAx>
        <c:axId val="58981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solidFill>
                  <a:schemeClr val="accent1"/>
                </a:solidFill>
              </a:defRPr>
            </a:pPr>
            <a:endParaRPr lang="en-US"/>
          </a:p>
        </c:txPr>
        <c:crossAx val="58982352"/>
        <c:crosses val="autoZero"/>
        <c:auto val="1"/>
        <c:lblAlgn val="ctr"/>
        <c:lblOffset val="100"/>
        <c:noMultiLvlLbl val="0"/>
      </c:catAx>
      <c:valAx>
        <c:axId val="58982352"/>
        <c:scaling>
          <c:orientation val="minMax"/>
          <c:max val="9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>
                    <a:solidFill>
                      <a:schemeClr val="accent1"/>
                    </a:solidFill>
                  </a:rPr>
                  <a:t>Percentage 1</a:t>
                </a:r>
                <a:r>
                  <a:rPr lang="en-US" sz="1400" baseline="30000" dirty="0" smtClean="0">
                    <a:solidFill>
                      <a:schemeClr val="accent1"/>
                    </a:solidFill>
                  </a:rPr>
                  <a:t>st</a:t>
                </a:r>
                <a:r>
                  <a:rPr lang="en-US" sz="1400" dirty="0" smtClean="0">
                    <a:solidFill>
                      <a:schemeClr val="accent1"/>
                    </a:solidFill>
                  </a:rPr>
                  <a:t>/2.1</a:t>
                </a:r>
                <a:endParaRPr lang="en-US" sz="1400" dirty="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1.58534195326612E-2"/>
              <c:y val="0.344394426260330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solidFill>
                  <a:schemeClr val="accent1"/>
                </a:solidFill>
              </a:defRPr>
            </a:pPr>
            <a:endParaRPr lang="en-US"/>
          </a:p>
        </c:txPr>
        <c:crossAx val="58981960"/>
        <c:crosses val="autoZero"/>
        <c:crossBetween val="between"/>
        <c:majorUnit val="10"/>
        <c:minorUnit val="4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Studying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Sheet1!$B$1:$F$2</c:f>
              <c:strCache>
                <c:ptCount val="5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36</c:v>
                </c:pt>
                <c:pt idx="1">
                  <c:v>37</c:v>
                </c:pt>
                <c:pt idx="2">
                  <c:v>39</c:v>
                </c:pt>
                <c:pt idx="3">
                  <c:v>31</c:v>
                </c:pt>
                <c:pt idx="4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Grad work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</c:spPr>
          <c:invertIfNegative val="0"/>
          <c:cat>
            <c:strRef>
              <c:f>Sheet1!$B$1:$F$2</c:f>
              <c:strCache>
                <c:ptCount val="5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22</c:v>
                </c:pt>
                <c:pt idx="1">
                  <c:v>21</c:v>
                </c:pt>
                <c:pt idx="2">
                  <c:v>36</c:v>
                </c:pt>
                <c:pt idx="3">
                  <c:v>38</c:v>
                </c:pt>
                <c:pt idx="4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Non-grad work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Sheet1!$B$1:$F$2</c:f>
              <c:strCache>
                <c:ptCount val="5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14</c:v>
                </c:pt>
                <c:pt idx="3">
                  <c:v>25</c:v>
                </c:pt>
                <c:pt idx="4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Sheet1!$B$1:$F$2</c:f>
              <c:strCache>
                <c:ptCount val="5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11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983136"/>
        <c:axId val="58983528"/>
      </c:barChart>
      <c:catAx>
        <c:axId val="5898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en-US"/>
          </a:p>
        </c:txPr>
        <c:crossAx val="58983528"/>
        <c:crosses val="autoZero"/>
        <c:auto val="1"/>
        <c:lblAlgn val="ctr"/>
        <c:lblOffset val="100"/>
        <c:noMultiLvlLbl val="0"/>
      </c:catAx>
      <c:valAx>
        <c:axId val="58983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en-US"/>
          </a:p>
        </c:txPr>
        <c:crossAx val="589831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82635059899711505"/>
          <c:y val="0.40133018007106702"/>
          <c:w val="0.17364940100288501"/>
          <c:h val="0.237817838090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325B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00325B"/>
                </a:solidFill>
              </a:rPr>
              <a:t>Prepared</a:t>
            </a:r>
            <a:r>
              <a:rPr lang="en-US" sz="2000" b="1" baseline="0">
                <a:solidFill>
                  <a:srgbClr val="00325B"/>
                </a:solidFill>
              </a:rPr>
              <a:t> for Employment</a:t>
            </a:r>
            <a:r>
              <a:rPr lang="en-US" sz="2000" b="1">
                <a:solidFill>
                  <a:srgbClr val="00325B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DLS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Sheet1!$B$2:$C$2</c:f>
              <c:strCache>
                <c:ptCount val="2"/>
                <c:pt idx="0">
                  <c:v>2012-13</c:v>
                </c:pt>
                <c:pt idx="1">
                  <c:v>2014-15</c:v>
                </c:pt>
              </c:strCache>
            </c:strRef>
          </c:cat>
          <c:val>
            <c:numRef>
              <c:f>Sheet1!$B$29:$C$29</c:f>
              <c:numCache>
                <c:formatCode>General</c:formatCode>
                <c:ptCount val="2"/>
                <c:pt idx="0">
                  <c:v>58.5</c:v>
                </c:pt>
                <c:pt idx="1">
                  <c:v>68.599999999999994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BIO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Sheet1!$B$2:$C$2</c:f>
              <c:strCache>
                <c:ptCount val="2"/>
                <c:pt idx="0">
                  <c:v>2012-13</c:v>
                </c:pt>
                <c:pt idx="1">
                  <c:v>2014-15</c:v>
                </c:pt>
              </c:strCache>
            </c:strRef>
          </c:cat>
          <c:val>
            <c:numRef>
              <c:f>Sheet1!$B$30:$C$30</c:f>
              <c:numCache>
                <c:formatCode>General</c:formatCode>
                <c:ptCount val="2"/>
                <c:pt idx="0">
                  <c:v>62.8</c:v>
                </c:pt>
                <c:pt idx="1">
                  <c:v>80.900000000000006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47832"/>
        <c:axId val="74048224"/>
      </c:barChart>
      <c:catAx>
        <c:axId val="7404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48224"/>
        <c:crosses val="autoZero"/>
        <c:auto val="1"/>
        <c:lblAlgn val="ctr"/>
        <c:lblOffset val="100"/>
        <c:noMultiLvlLbl val="0"/>
      </c:catAx>
      <c:valAx>
        <c:axId val="7404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325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00325B"/>
                    </a:solidFill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2.2222222222222199E-2"/>
              <c:y val="0.347642898804315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25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4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7483A-5C3A-9E40-8415-78BD3CAB25CF}" type="doc">
      <dgm:prSet loTypeId="urn:microsoft.com/office/officeart/2008/layout/HorizontalMultiLevelHierarchy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4C100E-3553-0740-98B7-E9A2A3917C2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Coherence</a:t>
          </a:r>
          <a:endParaRPr lang="en-US" dirty="0">
            <a:solidFill>
              <a:schemeClr val="bg1"/>
            </a:solidFill>
          </a:endParaRPr>
        </a:p>
      </dgm:t>
    </dgm:pt>
    <dgm:pt modelId="{CC8B0432-E545-7D41-B6D7-2F21E95B5D6A}" type="parTrans" cxnId="{6C60B8C9-2EEF-4348-B58F-C8BA2E6012C9}">
      <dgm:prSet/>
      <dgm:spPr/>
      <dgm:t>
        <a:bodyPr/>
        <a:lstStyle/>
        <a:p>
          <a:endParaRPr lang="en-US"/>
        </a:p>
      </dgm:t>
    </dgm:pt>
    <dgm:pt modelId="{962928DD-A679-0741-8ABE-36EF52D8983C}" type="sibTrans" cxnId="{6C60B8C9-2EEF-4348-B58F-C8BA2E6012C9}">
      <dgm:prSet/>
      <dgm:spPr/>
      <dgm:t>
        <a:bodyPr/>
        <a:lstStyle/>
        <a:p>
          <a:endParaRPr lang="en-US"/>
        </a:p>
      </dgm:t>
    </dgm:pt>
    <dgm:pt modelId="{39F32717-88C0-D543-9850-1CFD1E4AA337}">
      <dgm:prSet phldrT="[Text]"/>
      <dgm:spPr/>
      <dgm:t>
        <a:bodyPr/>
        <a:lstStyle/>
        <a:p>
          <a:r>
            <a:rPr lang="en-US" dirty="0" smtClean="0"/>
            <a:t>Level 6</a:t>
          </a:r>
          <a:endParaRPr lang="en-US" dirty="0"/>
        </a:p>
      </dgm:t>
    </dgm:pt>
    <dgm:pt modelId="{20FB868C-5682-BD4F-B061-71EA9B3A0872}" type="parTrans" cxnId="{62F583D8-12E1-8A46-A16C-C73B39DD42BB}">
      <dgm:prSet/>
      <dgm:spPr/>
      <dgm:t>
        <a:bodyPr/>
        <a:lstStyle/>
        <a:p>
          <a:endParaRPr lang="en-US"/>
        </a:p>
      </dgm:t>
    </dgm:pt>
    <dgm:pt modelId="{2432ED9D-78B4-A140-B197-2E8C14FD3089}" type="sibTrans" cxnId="{62F583D8-12E1-8A46-A16C-C73B39DD42BB}">
      <dgm:prSet/>
      <dgm:spPr/>
      <dgm:t>
        <a:bodyPr/>
        <a:lstStyle/>
        <a:p>
          <a:endParaRPr lang="en-US"/>
        </a:p>
      </dgm:t>
    </dgm:pt>
    <dgm:pt modelId="{A807B2E6-3C6F-7140-AB9C-35E098AA2E11}">
      <dgm:prSet phldrT="[Text]"/>
      <dgm:spPr/>
      <dgm:t>
        <a:bodyPr/>
        <a:lstStyle/>
        <a:p>
          <a:r>
            <a:rPr lang="en-US" dirty="0" smtClean="0"/>
            <a:t>Level 5</a:t>
          </a:r>
          <a:endParaRPr lang="en-US" dirty="0"/>
        </a:p>
      </dgm:t>
    </dgm:pt>
    <dgm:pt modelId="{1517806D-69EE-7443-9DC0-4E25972B796F}" type="parTrans" cxnId="{2955CC6E-527C-F94A-9946-E3BB12455383}">
      <dgm:prSet/>
      <dgm:spPr/>
      <dgm:t>
        <a:bodyPr/>
        <a:lstStyle/>
        <a:p>
          <a:endParaRPr lang="en-US"/>
        </a:p>
      </dgm:t>
    </dgm:pt>
    <dgm:pt modelId="{AA1196DE-C2B1-F849-879E-88E17B2F6BB8}" type="sibTrans" cxnId="{2955CC6E-527C-F94A-9946-E3BB12455383}">
      <dgm:prSet/>
      <dgm:spPr/>
      <dgm:t>
        <a:bodyPr/>
        <a:lstStyle/>
        <a:p>
          <a:endParaRPr lang="en-US"/>
        </a:p>
      </dgm:t>
    </dgm:pt>
    <dgm:pt modelId="{A361A084-0472-A24A-AF7E-E895A94BC5F7}">
      <dgm:prSet phldrT="[Text]"/>
      <dgm:spPr/>
      <dgm:t>
        <a:bodyPr/>
        <a:lstStyle/>
        <a:p>
          <a:r>
            <a:rPr lang="en-US" dirty="0" smtClean="0"/>
            <a:t>Level 4</a:t>
          </a:r>
          <a:endParaRPr lang="en-US" dirty="0"/>
        </a:p>
      </dgm:t>
    </dgm:pt>
    <dgm:pt modelId="{7EC55371-ACDC-214D-B432-640073CB9C0C}" type="parTrans" cxnId="{BFFE3097-7DF8-9847-88D3-9AD3CEAC1751}">
      <dgm:prSet/>
      <dgm:spPr/>
      <dgm:t>
        <a:bodyPr/>
        <a:lstStyle/>
        <a:p>
          <a:endParaRPr lang="en-US"/>
        </a:p>
      </dgm:t>
    </dgm:pt>
    <dgm:pt modelId="{028C92AB-C68F-7B41-9643-A8C58575BE51}" type="sibTrans" cxnId="{BFFE3097-7DF8-9847-88D3-9AD3CEAC1751}">
      <dgm:prSet/>
      <dgm:spPr/>
      <dgm:t>
        <a:bodyPr/>
        <a:lstStyle/>
        <a:p>
          <a:endParaRPr lang="en-US"/>
        </a:p>
      </dgm:t>
    </dgm:pt>
    <dgm:pt modelId="{8B683EF5-64DA-5E49-BF37-6AAF5C783511}" type="pres">
      <dgm:prSet presAssocID="{11A7483A-5C3A-9E40-8415-78BD3CAB25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4B29E9-9E11-514D-B129-656C0A41666C}" type="pres">
      <dgm:prSet presAssocID="{CF4C100E-3553-0740-98B7-E9A2A3917C25}" presName="root1" presStyleCnt="0"/>
      <dgm:spPr/>
    </dgm:pt>
    <dgm:pt modelId="{4524BFC5-3A80-3C45-AE24-414CC562A8A8}" type="pres">
      <dgm:prSet presAssocID="{CF4C100E-3553-0740-98B7-E9A2A3917C2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4863D1-51CE-E345-A928-2C1609EE67F7}" type="pres">
      <dgm:prSet presAssocID="{CF4C100E-3553-0740-98B7-E9A2A3917C25}" presName="level2hierChild" presStyleCnt="0"/>
      <dgm:spPr/>
    </dgm:pt>
    <dgm:pt modelId="{DC3072F1-5F9E-414B-A596-BAE9ACFD4F32}" type="pres">
      <dgm:prSet presAssocID="{20FB868C-5682-BD4F-B061-71EA9B3A087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88D4115-AA7E-A34C-833C-EA3C9D9BD98A}" type="pres">
      <dgm:prSet presAssocID="{20FB868C-5682-BD4F-B061-71EA9B3A087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F5F6FE3-765D-1546-9E45-6A90462B5423}" type="pres">
      <dgm:prSet presAssocID="{39F32717-88C0-D543-9850-1CFD1E4AA337}" presName="root2" presStyleCnt="0"/>
      <dgm:spPr/>
    </dgm:pt>
    <dgm:pt modelId="{40BDED9D-BB63-1144-9CF7-73D319A1667A}" type="pres">
      <dgm:prSet presAssocID="{39F32717-88C0-D543-9850-1CFD1E4AA33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4045E5-48B7-8742-AC7A-DADF025F8F9F}" type="pres">
      <dgm:prSet presAssocID="{39F32717-88C0-D543-9850-1CFD1E4AA337}" presName="level3hierChild" presStyleCnt="0"/>
      <dgm:spPr/>
    </dgm:pt>
    <dgm:pt modelId="{C7D4348C-EEEF-8749-A4BD-8D0C3DDC02D7}" type="pres">
      <dgm:prSet presAssocID="{1517806D-69EE-7443-9DC0-4E25972B796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5BDAF58-2229-CF49-9821-9590125A540B}" type="pres">
      <dgm:prSet presAssocID="{1517806D-69EE-7443-9DC0-4E25972B796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6AD59CF-833B-AA46-91FD-2432FC8AF331}" type="pres">
      <dgm:prSet presAssocID="{A807B2E6-3C6F-7140-AB9C-35E098AA2E11}" presName="root2" presStyleCnt="0"/>
      <dgm:spPr/>
    </dgm:pt>
    <dgm:pt modelId="{3738B36C-E047-AE4E-B7E5-2691D8EB35BF}" type="pres">
      <dgm:prSet presAssocID="{A807B2E6-3C6F-7140-AB9C-35E098AA2E1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BEDA68-C6A4-324C-A976-E4CD511D703C}" type="pres">
      <dgm:prSet presAssocID="{A807B2E6-3C6F-7140-AB9C-35E098AA2E11}" presName="level3hierChild" presStyleCnt="0"/>
      <dgm:spPr/>
    </dgm:pt>
    <dgm:pt modelId="{2A3F9D43-B0AD-FE4B-A9F4-025F27BBDCE1}" type="pres">
      <dgm:prSet presAssocID="{7EC55371-ACDC-214D-B432-640073CB9C0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02D7778-80F0-664E-AC6D-1919AE3E7003}" type="pres">
      <dgm:prSet presAssocID="{7EC55371-ACDC-214D-B432-640073CB9C0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76B1751-A6C2-1349-881E-5BCAA72D8247}" type="pres">
      <dgm:prSet presAssocID="{A361A084-0472-A24A-AF7E-E895A94BC5F7}" presName="root2" presStyleCnt="0"/>
      <dgm:spPr/>
    </dgm:pt>
    <dgm:pt modelId="{72310336-68AB-0A4A-8E68-6340C273FB81}" type="pres">
      <dgm:prSet presAssocID="{A361A084-0472-A24A-AF7E-E895A94BC5F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FF84E9-C2B9-B544-BD03-2D4C07E973B2}" type="pres">
      <dgm:prSet presAssocID="{A361A084-0472-A24A-AF7E-E895A94BC5F7}" presName="level3hierChild" presStyleCnt="0"/>
      <dgm:spPr/>
    </dgm:pt>
  </dgm:ptLst>
  <dgm:cxnLst>
    <dgm:cxn modelId="{ACEC0BA0-7E47-9741-B5F8-ADF9D8DDF678}" type="presOf" srcId="{11A7483A-5C3A-9E40-8415-78BD3CAB25CF}" destId="{8B683EF5-64DA-5E49-BF37-6AAF5C783511}" srcOrd="0" destOrd="0" presId="urn:microsoft.com/office/officeart/2008/layout/HorizontalMultiLevelHierarchy"/>
    <dgm:cxn modelId="{B08FCD5D-841D-4D4B-B8C0-FC8AE5775335}" type="presOf" srcId="{7EC55371-ACDC-214D-B432-640073CB9C0C}" destId="{2A3F9D43-B0AD-FE4B-A9F4-025F27BBDCE1}" srcOrd="0" destOrd="0" presId="urn:microsoft.com/office/officeart/2008/layout/HorizontalMultiLevelHierarchy"/>
    <dgm:cxn modelId="{2955CC6E-527C-F94A-9946-E3BB12455383}" srcId="{CF4C100E-3553-0740-98B7-E9A2A3917C25}" destId="{A807B2E6-3C6F-7140-AB9C-35E098AA2E11}" srcOrd="1" destOrd="0" parTransId="{1517806D-69EE-7443-9DC0-4E25972B796F}" sibTransId="{AA1196DE-C2B1-F849-879E-88E17B2F6BB8}"/>
    <dgm:cxn modelId="{BFFE3097-7DF8-9847-88D3-9AD3CEAC1751}" srcId="{CF4C100E-3553-0740-98B7-E9A2A3917C25}" destId="{A361A084-0472-A24A-AF7E-E895A94BC5F7}" srcOrd="2" destOrd="0" parTransId="{7EC55371-ACDC-214D-B432-640073CB9C0C}" sibTransId="{028C92AB-C68F-7B41-9643-A8C58575BE51}"/>
    <dgm:cxn modelId="{457B9E88-9169-1548-A92E-DCB66AE9E819}" type="presOf" srcId="{A361A084-0472-A24A-AF7E-E895A94BC5F7}" destId="{72310336-68AB-0A4A-8E68-6340C273FB81}" srcOrd="0" destOrd="0" presId="urn:microsoft.com/office/officeart/2008/layout/HorizontalMultiLevelHierarchy"/>
    <dgm:cxn modelId="{22EA65F4-C625-AB4F-950F-E1E0431BD34C}" type="presOf" srcId="{A807B2E6-3C6F-7140-AB9C-35E098AA2E11}" destId="{3738B36C-E047-AE4E-B7E5-2691D8EB35BF}" srcOrd="0" destOrd="0" presId="urn:microsoft.com/office/officeart/2008/layout/HorizontalMultiLevelHierarchy"/>
    <dgm:cxn modelId="{62F583D8-12E1-8A46-A16C-C73B39DD42BB}" srcId="{CF4C100E-3553-0740-98B7-E9A2A3917C25}" destId="{39F32717-88C0-D543-9850-1CFD1E4AA337}" srcOrd="0" destOrd="0" parTransId="{20FB868C-5682-BD4F-B061-71EA9B3A0872}" sibTransId="{2432ED9D-78B4-A140-B197-2E8C14FD3089}"/>
    <dgm:cxn modelId="{FFAECEBA-4C7D-064B-9DCE-84EA2CC59A9E}" type="presOf" srcId="{39F32717-88C0-D543-9850-1CFD1E4AA337}" destId="{40BDED9D-BB63-1144-9CF7-73D319A1667A}" srcOrd="0" destOrd="0" presId="urn:microsoft.com/office/officeart/2008/layout/HorizontalMultiLevelHierarchy"/>
    <dgm:cxn modelId="{72E6DDCD-7F86-C845-912E-914904FAA414}" type="presOf" srcId="{1517806D-69EE-7443-9DC0-4E25972B796F}" destId="{C7D4348C-EEEF-8749-A4BD-8D0C3DDC02D7}" srcOrd="0" destOrd="0" presId="urn:microsoft.com/office/officeart/2008/layout/HorizontalMultiLevelHierarchy"/>
    <dgm:cxn modelId="{3C77ED7C-4227-3B46-961F-40A823A05C08}" type="presOf" srcId="{7EC55371-ACDC-214D-B432-640073CB9C0C}" destId="{E02D7778-80F0-664E-AC6D-1919AE3E7003}" srcOrd="1" destOrd="0" presId="urn:microsoft.com/office/officeart/2008/layout/HorizontalMultiLevelHierarchy"/>
    <dgm:cxn modelId="{240298BB-95B2-C04A-AA66-73D6C63E0B10}" type="presOf" srcId="{20FB868C-5682-BD4F-B061-71EA9B3A0872}" destId="{C88D4115-AA7E-A34C-833C-EA3C9D9BD98A}" srcOrd="1" destOrd="0" presId="urn:microsoft.com/office/officeart/2008/layout/HorizontalMultiLevelHierarchy"/>
    <dgm:cxn modelId="{7D237489-D420-2E4B-BD37-2EE8C23B6733}" type="presOf" srcId="{20FB868C-5682-BD4F-B061-71EA9B3A0872}" destId="{DC3072F1-5F9E-414B-A596-BAE9ACFD4F32}" srcOrd="0" destOrd="0" presId="urn:microsoft.com/office/officeart/2008/layout/HorizontalMultiLevelHierarchy"/>
    <dgm:cxn modelId="{8241F8F1-165B-7641-A902-02CA517C92BB}" type="presOf" srcId="{1517806D-69EE-7443-9DC0-4E25972B796F}" destId="{35BDAF58-2229-CF49-9821-9590125A540B}" srcOrd="1" destOrd="0" presId="urn:microsoft.com/office/officeart/2008/layout/HorizontalMultiLevelHierarchy"/>
    <dgm:cxn modelId="{6C60B8C9-2EEF-4348-B58F-C8BA2E6012C9}" srcId="{11A7483A-5C3A-9E40-8415-78BD3CAB25CF}" destId="{CF4C100E-3553-0740-98B7-E9A2A3917C25}" srcOrd="0" destOrd="0" parTransId="{CC8B0432-E545-7D41-B6D7-2F21E95B5D6A}" sibTransId="{962928DD-A679-0741-8ABE-36EF52D8983C}"/>
    <dgm:cxn modelId="{30A886C2-56F8-EA41-BA8F-15D41E3CEE39}" type="presOf" srcId="{CF4C100E-3553-0740-98B7-E9A2A3917C25}" destId="{4524BFC5-3A80-3C45-AE24-414CC562A8A8}" srcOrd="0" destOrd="0" presId="urn:microsoft.com/office/officeart/2008/layout/HorizontalMultiLevelHierarchy"/>
    <dgm:cxn modelId="{2B99ADA6-5221-EE42-BE69-8AA7596BD8D6}" type="presParOf" srcId="{8B683EF5-64DA-5E49-BF37-6AAF5C783511}" destId="{384B29E9-9E11-514D-B129-656C0A41666C}" srcOrd="0" destOrd="0" presId="urn:microsoft.com/office/officeart/2008/layout/HorizontalMultiLevelHierarchy"/>
    <dgm:cxn modelId="{A04B0A81-67D5-F043-86B5-C6A4555F48BB}" type="presParOf" srcId="{384B29E9-9E11-514D-B129-656C0A41666C}" destId="{4524BFC5-3A80-3C45-AE24-414CC562A8A8}" srcOrd="0" destOrd="0" presId="urn:microsoft.com/office/officeart/2008/layout/HorizontalMultiLevelHierarchy"/>
    <dgm:cxn modelId="{87653443-E0D2-0343-AAB4-FAE3BF88E38A}" type="presParOf" srcId="{384B29E9-9E11-514D-B129-656C0A41666C}" destId="{944863D1-51CE-E345-A928-2C1609EE67F7}" srcOrd="1" destOrd="0" presId="urn:microsoft.com/office/officeart/2008/layout/HorizontalMultiLevelHierarchy"/>
    <dgm:cxn modelId="{E9A771ED-2D74-1A49-871E-8C21092A181F}" type="presParOf" srcId="{944863D1-51CE-E345-A928-2C1609EE67F7}" destId="{DC3072F1-5F9E-414B-A596-BAE9ACFD4F32}" srcOrd="0" destOrd="0" presId="urn:microsoft.com/office/officeart/2008/layout/HorizontalMultiLevelHierarchy"/>
    <dgm:cxn modelId="{9A89A0CE-4E96-DB47-B8FE-5BAB7B2A7E0F}" type="presParOf" srcId="{DC3072F1-5F9E-414B-A596-BAE9ACFD4F32}" destId="{C88D4115-AA7E-A34C-833C-EA3C9D9BD98A}" srcOrd="0" destOrd="0" presId="urn:microsoft.com/office/officeart/2008/layout/HorizontalMultiLevelHierarchy"/>
    <dgm:cxn modelId="{5DEBFF12-9DF6-CD40-B49D-5C0EA82965D0}" type="presParOf" srcId="{944863D1-51CE-E345-A928-2C1609EE67F7}" destId="{9F5F6FE3-765D-1546-9E45-6A90462B5423}" srcOrd="1" destOrd="0" presId="urn:microsoft.com/office/officeart/2008/layout/HorizontalMultiLevelHierarchy"/>
    <dgm:cxn modelId="{BA25CF07-A0D0-624E-8294-263792336732}" type="presParOf" srcId="{9F5F6FE3-765D-1546-9E45-6A90462B5423}" destId="{40BDED9D-BB63-1144-9CF7-73D319A1667A}" srcOrd="0" destOrd="0" presId="urn:microsoft.com/office/officeart/2008/layout/HorizontalMultiLevelHierarchy"/>
    <dgm:cxn modelId="{6D8FAD72-E82E-A442-AF93-83160EB2FC32}" type="presParOf" srcId="{9F5F6FE3-765D-1546-9E45-6A90462B5423}" destId="{FB4045E5-48B7-8742-AC7A-DADF025F8F9F}" srcOrd="1" destOrd="0" presId="urn:microsoft.com/office/officeart/2008/layout/HorizontalMultiLevelHierarchy"/>
    <dgm:cxn modelId="{27AF0BBA-357A-204C-8868-E5BE664866D9}" type="presParOf" srcId="{944863D1-51CE-E345-A928-2C1609EE67F7}" destId="{C7D4348C-EEEF-8749-A4BD-8D0C3DDC02D7}" srcOrd="2" destOrd="0" presId="urn:microsoft.com/office/officeart/2008/layout/HorizontalMultiLevelHierarchy"/>
    <dgm:cxn modelId="{61229163-7661-E142-A054-E302C6D965D2}" type="presParOf" srcId="{C7D4348C-EEEF-8749-A4BD-8D0C3DDC02D7}" destId="{35BDAF58-2229-CF49-9821-9590125A540B}" srcOrd="0" destOrd="0" presId="urn:microsoft.com/office/officeart/2008/layout/HorizontalMultiLevelHierarchy"/>
    <dgm:cxn modelId="{14234A58-CBCB-4943-90BC-E262E3E10FD3}" type="presParOf" srcId="{944863D1-51CE-E345-A928-2C1609EE67F7}" destId="{86AD59CF-833B-AA46-91FD-2432FC8AF331}" srcOrd="3" destOrd="0" presId="urn:microsoft.com/office/officeart/2008/layout/HorizontalMultiLevelHierarchy"/>
    <dgm:cxn modelId="{F1CC69B5-D22B-7E41-A6BE-0F0B28EED146}" type="presParOf" srcId="{86AD59CF-833B-AA46-91FD-2432FC8AF331}" destId="{3738B36C-E047-AE4E-B7E5-2691D8EB35BF}" srcOrd="0" destOrd="0" presId="urn:microsoft.com/office/officeart/2008/layout/HorizontalMultiLevelHierarchy"/>
    <dgm:cxn modelId="{EDC94BC5-7271-9044-AA74-FB476E93F2BE}" type="presParOf" srcId="{86AD59CF-833B-AA46-91FD-2432FC8AF331}" destId="{C6BEDA68-C6A4-324C-A976-E4CD511D703C}" srcOrd="1" destOrd="0" presId="urn:microsoft.com/office/officeart/2008/layout/HorizontalMultiLevelHierarchy"/>
    <dgm:cxn modelId="{083CC010-720C-8549-9FC9-3F0EBC4BAB9C}" type="presParOf" srcId="{944863D1-51CE-E345-A928-2C1609EE67F7}" destId="{2A3F9D43-B0AD-FE4B-A9F4-025F27BBDCE1}" srcOrd="4" destOrd="0" presId="urn:microsoft.com/office/officeart/2008/layout/HorizontalMultiLevelHierarchy"/>
    <dgm:cxn modelId="{4DDC7FA7-950A-FF4F-ADAE-D2DE492328AD}" type="presParOf" srcId="{2A3F9D43-B0AD-FE4B-A9F4-025F27BBDCE1}" destId="{E02D7778-80F0-664E-AC6D-1919AE3E7003}" srcOrd="0" destOrd="0" presId="urn:microsoft.com/office/officeart/2008/layout/HorizontalMultiLevelHierarchy"/>
    <dgm:cxn modelId="{6F9C1953-BA70-C946-85E3-8048CE91D348}" type="presParOf" srcId="{944863D1-51CE-E345-A928-2C1609EE67F7}" destId="{776B1751-A6C2-1349-881E-5BCAA72D8247}" srcOrd="5" destOrd="0" presId="urn:microsoft.com/office/officeart/2008/layout/HorizontalMultiLevelHierarchy"/>
    <dgm:cxn modelId="{CF9E5B22-9070-104C-A2CD-DA08DE8AB70B}" type="presParOf" srcId="{776B1751-A6C2-1349-881E-5BCAA72D8247}" destId="{72310336-68AB-0A4A-8E68-6340C273FB81}" srcOrd="0" destOrd="0" presId="urn:microsoft.com/office/officeart/2008/layout/HorizontalMultiLevelHierarchy"/>
    <dgm:cxn modelId="{BFE4E600-D3DA-1D45-AA04-A37A2096840A}" type="presParOf" srcId="{776B1751-A6C2-1349-881E-5BCAA72D8247}" destId="{B3FF84E9-C2B9-B544-BD03-2D4C07E973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F26C-CB73-4035-80B0-9BE5D4A2FF7A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AD850-16CB-438A-A47E-AC60E167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80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0E03-C90C-4258-8D02-0A4F5AC3406A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ABCF1-EB76-4FBC-9FD9-4DF29005E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3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4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68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953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9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4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5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51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43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46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78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696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27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42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49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90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5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9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3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5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7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9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9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64088" y="0"/>
            <a:ext cx="3779912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7" r="34250"/>
          <a:stretch/>
        </p:blipFill>
        <p:spPr>
          <a:xfrm>
            <a:off x="4802814" y="0"/>
            <a:ext cx="633281" cy="6858000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8" name="Group 7"/>
          <p:cNvGrpSpPr/>
          <p:nvPr userDrawn="1"/>
        </p:nvGrpSpPr>
        <p:grpSpPr>
          <a:xfrm>
            <a:off x="4343892" y="1"/>
            <a:ext cx="458887" cy="6858000"/>
            <a:chOff x="8924955" y="2492896"/>
            <a:chExt cx="94075" cy="2544655"/>
          </a:xfrm>
        </p:grpSpPr>
        <p:sp>
          <p:nvSpPr>
            <p:cNvPr id="11" name="Rectangle 10"/>
            <p:cNvSpPr/>
            <p:nvPr userDrawn="1"/>
          </p:nvSpPr>
          <p:spPr>
            <a:xfrm flipH="1">
              <a:off x="8924955" y="2492896"/>
              <a:ext cx="72000" cy="2544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8996171" y="2492896"/>
              <a:ext cx="22859" cy="2544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49" y="2130425"/>
            <a:ext cx="4084912" cy="1470025"/>
          </a:xfrm>
        </p:spPr>
        <p:txBody>
          <a:bodyPr lIns="36000" rIns="36000"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49" y="3620616"/>
            <a:ext cx="4084911" cy="1752600"/>
          </a:xfrm>
        </p:spPr>
        <p:txBody>
          <a:bodyPr lIns="36000" rIns="3600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6" y="295900"/>
            <a:ext cx="1842827" cy="6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4pt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1"/>
                </a:solidFill>
              </a:defRPr>
            </a:lvl4pPr>
            <a:lvl5pPr marL="1828800" indent="0">
              <a:buNone/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EB17-06C6-4232-B375-440704522892}" type="datetime4">
              <a:rPr lang="en-GB" smtClean="0"/>
              <a:t>26 June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3850" y="1844675"/>
            <a:ext cx="5688310" cy="439263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94F3F4-7326-4768-80B1-DA9CB78CFC5D}" type="datetime4">
              <a:rPr lang="en-GB" smtClean="0"/>
              <a:t>26 June 2018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EEF1-EBA6-4FE0-BD3F-2AEC7C213697}" type="datetime4">
              <a:rPr lang="en-GB" smtClean="0"/>
              <a:t>26 June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131E-429A-4FBD-A740-D89CA188F899}" type="datetime4">
              <a:rPr lang="en-GB" smtClean="0"/>
              <a:t>26 June 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b="9666"/>
          <a:stretch/>
        </p:blipFill>
        <p:spPr>
          <a:xfrm>
            <a:off x="0" y="0"/>
            <a:ext cx="8271538" cy="6858001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8235165" y="1"/>
            <a:ext cx="916469" cy="6858000"/>
            <a:chOff x="8271538" y="1"/>
            <a:chExt cx="916469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8554691" y="1"/>
              <a:ext cx="633316" cy="6857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8271538" y="1"/>
              <a:ext cx="28328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48" y="2130425"/>
            <a:ext cx="5286563" cy="2018655"/>
          </a:xfrm>
        </p:spPr>
        <p:txBody>
          <a:bodyPr lIns="36000" rIns="36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057" y="4996263"/>
            <a:ext cx="4084911" cy="1752600"/>
          </a:xfrm>
        </p:spPr>
        <p:txBody>
          <a:bodyPr lIns="36000" rIns="36000" anchor="b">
            <a:normAutofit/>
          </a:bodyPr>
          <a:lstStyle>
            <a:lvl1pPr marL="0" indent="0" algn="l">
              <a:buNone/>
              <a:defRPr sz="8800" b="0" spc="-3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No.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7" y="295900"/>
            <a:ext cx="1842824" cy="6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 b="15890"/>
          <a:stretch/>
        </p:blipFill>
        <p:spPr>
          <a:xfrm>
            <a:off x="0" y="1"/>
            <a:ext cx="84131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48" y="2130425"/>
            <a:ext cx="5286563" cy="2018655"/>
          </a:xfrm>
        </p:spPr>
        <p:txBody>
          <a:bodyPr lIns="36000" rIns="36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057" y="4996263"/>
            <a:ext cx="4084911" cy="1752600"/>
          </a:xfrm>
        </p:spPr>
        <p:txBody>
          <a:bodyPr lIns="36000" rIns="36000" anchor="b">
            <a:normAutofit/>
          </a:bodyPr>
          <a:lstStyle>
            <a:lvl1pPr marL="0" indent="0" algn="l">
              <a:buNone/>
              <a:defRPr sz="8800" b="0" spc="-3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No.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7" y="295900"/>
            <a:ext cx="1842824" cy="677445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235165" y="1"/>
            <a:ext cx="916469" cy="6858000"/>
            <a:chOff x="8271538" y="1"/>
            <a:chExt cx="916469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554691" y="1"/>
              <a:ext cx="633316" cy="6857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8271538" y="1"/>
              <a:ext cx="28328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626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AF39-F53C-4E00-924A-075C5FABD984}" type="datetime4">
              <a:rPr lang="en-GB" smtClean="0"/>
              <a:t>26 June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2" y="1772816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772816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671-99CD-4177-8DBC-0CF7E502D28B}" type="datetime4">
              <a:rPr lang="en-GB" smtClean="0"/>
              <a:t>26 June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2" y="1772816"/>
            <a:ext cx="543627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26 June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Horizont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2" y="1772816"/>
            <a:ext cx="356407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772817"/>
            <a:ext cx="4254624" cy="2241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757-A882-40E6-9573-0CE4F2ECDB20}" type="datetime4">
              <a:rPr lang="en-GB" smtClean="0"/>
              <a:t>26 June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4211960" y="4139528"/>
            <a:ext cx="4254624" cy="2241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4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2" y="1772816"/>
            <a:ext cx="356407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176" y="1772816"/>
            <a:ext cx="2232000" cy="33843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39EF-FFC8-4ECA-877C-C6DEDC2F8671}" type="datetime4">
              <a:rPr lang="en-GB" smtClean="0"/>
              <a:t>26 June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228432" y="1772816"/>
            <a:ext cx="2232000" cy="33843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7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F212-E481-44F7-B42C-806BFC6E29C3}" type="datetime4">
              <a:rPr lang="en-GB" smtClean="0"/>
              <a:t>26 June 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3850" y="2420888"/>
            <a:ext cx="1656000" cy="165618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979954" y="2420888"/>
            <a:ext cx="1656000" cy="1656184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636058" y="2420888"/>
            <a:ext cx="1656000" cy="1656184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292162" y="2420888"/>
            <a:ext cx="1656000" cy="1656184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48264" y="2420888"/>
            <a:ext cx="1656000" cy="1656184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4088" y="4221088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900" spc="30" baseline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1881614" y="4221088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539140" y="4221088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196666" y="4221088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854192" y="4221088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2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53189"/>
            <a:ext cx="9144000" cy="4048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42" y="1772816"/>
            <a:ext cx="83165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8626" y="269776"/>
            <a:ext cx="1295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93CCB5-4740-432C-BEC8-CE5EDCA961F2}" type="datetime4">
              <a:rPr lang="en-GB" smtClean="0"/>
              <a:pPr/>
              <a:t>26 June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5780" y="6426298"/>
            <a:ext cx="4964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20" baseline="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64262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786194A1-5B28-41B4-A256-7AB65699273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823051" y="0"/>
            <a:ext cx="325804" cy="6858000"/>
            <a:chOff x="8924955" y="2492896"/>
            <a:chExt cx="223902" cy="2544655"/>
          </a:xfrm>
        </p:grpSpPr>
        <p:sp>
          <p:nvSpPr>
            <p:cNvPr id="9" name="Rectangle 8"/>
            <p:cNvSpPr/>
            <p:nvPr userDrawn="1"/>
          </p:nvSpPr>
          <p:spPr>
            <a:xfrm>
              <a:off x="9041353" y="2492896"/>
              <a:ext cx="107504" cy="25446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8996171" y="2492896"/>
              <a:ext cx="45719" cy="2544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 flipH="1">
              <a:off x="8924955" y="2492896"/>
              <a:ext cx="72000" cy="2544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218720" y="6502536"/>
            <a:ext cx="161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pc="20" baseline="0" dirty="0" smtClean="0">
                <a:solidFill>
                  <a:schemeClr val="accent1"/>
                </a:solidFill>
              </a:rPr>
              <a:t>Brunel University London </a:t>
            </a:r>
            <a:endParaRPr lang="en-GB" sz="900" spc="20" baseline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0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2" r:id="rId5"/>
    <p:sldLayoutId id="2147483660" r:id="rId6"/>
    <p:sldLayoutId id="2147483659" r:id="rId7"/>
    <p:sldLayoutId id="2147483663" r:id="rId8"/>
    <p:sldLayoutId id="2147483661" r:id="rId9"/>
    <p:sldLayoutId id="2147483658" r:id="rId10"/>
    <p:sldLayoutId id="2147483662" r:id="rId11"/>
    <p:sldLayoutId id="2147483654" r:id="rId12"/>
    <p:sldLayoutId id="214748365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49263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989013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ved=0ahUKEwiZ7veCwqLWAhWMChoKHffdD6sQjRwIBw&amp;url=https://www.pinterest.com/cdavenport2689/gifted-and-talented-highly-capable-resources/&amp;psig=AFQjCNGJthZar9XSrUVfPqxi8E0eC1smZw&amp;ust=150540424835097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runel.ac.uk/about/education-innov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3960440" cy="27363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Integrated </a:t>
            </a:r>
            <a:r>
              <a:rPr lang="en-GB" sz="2400" dirty="0"/>
              <a:t>Programme Assessment (IPA):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i="1" dirty="0"/>
              <a:t>Reduced Assessment </a:t>
            </a:r>
            <a:br>
              <a:rPr lang="en-GB" sz="2400" i="1" dirty="0"/>
            </a:br>
            <a:r>
              <a:rPr lang="en-GB" sz="2400" i="1" dirty="0"/>
              <a:t>and Better Graduates</a:t>
            </a:r>
            <a:endParaRPr lang="en-GB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4084911" cy="216024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Mariann Rand-Weaver</a:t>
            </a:r>
          </a:p>
          <a:p>
            <a:r>
              <a:rPr lang="en-GB" sz="2000" dirty="0" smtClean="0"/>
              <a:t>Pro-Vice Chancellor               </a:t>
            </a:r>
            <a:r>
              <a:rPr lang="en-GB" dirty="0" smtClean="0"/>
              <a:t>Education</a:t>
            </a:r>
          </a:p>
        </p:txBody>
      </p:sp>
      <p:pic>
        <p:nvPicPr>
          <p:cNvPr id="9" name="Picture 3" descr="C:\Users\blsrmmr\AppData\Local\Microsoft\Windows\Temporary Internet Files\Content.Outlook\8G3WH9CS\Biosciences team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38" y="0"/>
            <a:ext cx="373448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acfs3\blsf\blsrmmr\My Documents\My Pictures\CATE-awards-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14" y="4408105"/>
            <a:ext cx="3699286" cy="24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52120" y="306896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</a:rPr>
              <a:t>CATE WINNERS 2016</a:t>
            </a:r>
            <a:endParaRPr lang="en-GB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16598" cy="72008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Graduate Level Outcomes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10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79712" y="508518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Pre-IPA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508518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Post-IPA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161635"/>
              </p:ext>
            </p:extLst>
          </p:nvPr>
        </p:nvGraphicFramePr>
        <p:xfrm>
          <a:off x="882968" y="1052736"/>
          <a:ext cx="69293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363905" y="5528297"/>
            <a:ext cx="8041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Positive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graduate level </a:t>
            </a:r>
            <a:r>
              <a:rPr lang="en-GB" sz="2000" dirty="0" smtClean="0">
                <a:solidFill>
                  <a:srgbClr val="00325B"/>
                </a:solidFill>
              </a:rPr>
              <a:t>outcomes increased;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negative </a:t>
            </a:r>
            <a:r>
              <a:rPr lang="en-GB" sz="2000" dirty="0" smtClean="0">
                <a:solidFill>
                  <a:srgbClr val="00325B"/>
                </a:solidFill>
              </a:rPr>
              <a:t>outcomes decreased</a:t>
            </a:r>
            <a:r>
              <a:rPr lang="en-GB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endParaRPr lang="en-GB" sz="24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35696" y="5085184"/>
            <a:ext cx="108012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32040" y="5085184"/>
            <a:ext cx="10081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16598" cy="792088"/>
          </a:xfrm>
        </p:spPr>
        <p:txBody>
          <a:bodyPr/>
          <a:lstStyle/>
          <a:p>
            <a:r>
              <a:rPr lang="en-GB" dirty="0" smtClean="0"/>
              <a:t>Students feel </a:t>
            </a:r>
            <a:r>
              <a:rPr lang="en-GB" dirty="0"/>
              <a:t>b</a:t>
            </a:r>
            <a:r>
              <a:rPr lang="en-GB" dirty="0" smtClean="0"/>
              <a:t>etter prepared for employment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92679166"/>
              </p:ext>
            </p:extLst>
          </p:nvPr>
        </p:nvGraphicFramePr>
        <p:xfrm>
          <a:off x="1259632" y="1124744"/>
          <a:ext cx="61206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23528" y="530120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Biomedical Sciences </a:t>
            </a:r>
            <a:r>
              <a:rPr lang="en-US" sz="2000" dirty="0">
                <a:solidFill>
                  <a:schemeClr val="accent1"/>
                </a:solidFill>
              </a:rPr>
              <a:t>graduates </a:t>
            </a:r>
            <a:r>
              <a:rPr lang="en-US" sz="2000" dirty="0" smtClean="0">
                <a:solidFill>
                  <a:schemeClr val="accent1"/>
                </a:solidFill>
              </a:rPr>
              <a:t>feel better prepared for </a:t>
            </a:r>
            <a:r>
              <a:rPr lang="en-US" sz="2000" dirty="0">
                <a:solidFill>
                  <a:schemeClr val="accent1"/>
                </a:solidFill>
              </a:rPr>
              <a:t>employment </a:t>
            </a:r>
            <a:r>
              <a:rPr lang="en-US" sz="2000" dirty="0" smtClean="0">
                <a:solidFill>
                  <a:schemeClr val="accent1"/>
                </a:solidFill>
              </a:rPr>
              <a:t>than </a:t>
            </a:r>
            <a:r>
              <a:rPr lang="en-US" sz="2400" b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Department </a:t>
            </a:r>
            <a:r>
              <a:rPr lang="en-US" sz="24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of Life Sciences </a:t>
            </a:r>
            <a:r>
              <a:rPr lang="en-US" sz="2000" dirty="0" smtClean="0">
                <a:solidFill>
                  <a:srgbClr val="00325B"/>
                </a:solidFill>
              </a:rPr>
              <a:t>graduates</a:t>
            </a:r>
            <a:endParaRPr lang="en-GB" sz="2000" dirty="0">
              <a:solidFill>
                <a:srgbClr val="00325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501317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Pre-IPA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501317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Post-IPA</a:t>
            </a:r>
            <a:endParaRPr lang="en-GB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92697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NSS </a:t>
            </a:r>
            <a:r>
              <a:rPr lang="mr-IN" sz="3200" dirty="0" smtClean="0"/>
              <a:t>–</a:t>
            </a:r>
            <a:r>
              <a:rPr lang="en-GB" sz="3200" dirty="0" smtClean="0"/>
              <a:t> Assessment and Feedback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5576" y="494116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National subject ranking increased from 28</a:t>
            </a:r>
            <a:r>
              <a:rPr lang="en-GB" sz="24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2400" b="1" dirty="0" smtClean="0">
                <a:solidFill>
                  <a:schemeClr val="accent1"/>
                </a:solidFill>
              </a:rPr>
              <a:t> to 8</a:t>
            </a:r>
            <a:r>
              <a:rPr lang="en-GB" sz="24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414908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Pre-IPA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414908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Post-IPA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27807"/>
              </p:ext>
            </p:extLst>
          </p:nvPr>
        </p:nvGraphicFramePr>
        <p:xfrm>
          <a:off x="1115616" y="1196752"/>
          <a:ext cx="5976663" cy="278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1"/>
                <a:gridCol w="1992221"/>
                <a:gridCol w="1992221"/>
              </a:tblGrid>
              <a:tr h="731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2015</a:t>
                      </a:r>
                      <a:endParaRPr lang="en-US" sz="2400" dirty="0"/>
                    </a:p>
                  </a:txBody>
                  <a:tcPr/>
                </a:tc>
              </a:tr>
              <a:tr h="7811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Biosciences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73%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79%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3480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Brunel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72%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71%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3480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Sector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74%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76%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0312" y="2780928"/>
            <a:ext cx="864096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</a:rPr>
              <a:t>-1%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2060848"/>
            <a:ext cx="864096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</a:rPr>
              <a:t>+6%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3414409"/>
            <a:ext cx="864096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</a:rPr>
              <a:t>+2%</a:t>
            </a:r>
            <a:endParaRPr lang="en-GB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78296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IPA in five easy steps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316598" cy="504056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325B"/>
                </a:solidFill>
              </a:rPr>
              <a:t>What is the purpose of the </a:t>
            </a:r>
            <a:r>
              <a:rPr lang="en-US" sz="2400" dirty="0" err="1" smtClean="0">
                <a:solidFill>
                  <a:srgbClr val="00325B"/>
                </a:solidFill>
              </a:rPr>
              <a:t>programme</a:t>
            </a:r>
            <a:r>
              <a:rPr lang="en-US" sz="2400" dirty="0" smtClean="0">
                <a:solidFill>
                  <a:srgbClr val="00325B"/>
                </a:solidFill>
              </a:rPr>
              <a:t> </a:t>
            </a:r>
            <a:r>
              <a:rPr lang="mr-IN" sz="2400" dirty="0" smtClean="0">
                <a:solidFill>
                  <a:srgbClr val="00325B"/>
                </a:solidFill>
              </a:rPr>
              <a:t>–</a:t>
            </a:r>
            <a:r>
              <a:rPr lang="en-US" sz="2400" dirty="0" smtClean="0">
                <a:solidFill>
                  <a:srgbClr val="00325B"/>
                </a:solidFill>
              </a:rPr>
              <a:t> who is it for? </a:t>
            </a:r>
            <a:r>
              <a:rPr lang="en-US" sz="2400" b="1" i="1" dirty="0" smtClean="0">
                <a:solidFill>
                  <a:schemeClr val="accent2"/>
                </a:solidFill>
              </a:rPr>
              <a:t>Aim</a:t>
            </a:r>
            <a:endParaRPr lang="en-US" sz="2400" b="1" dirty="0" smtClean="0">
              <a:solidFill>
                <a:srgbClr val="00325B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25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325B"/>
                </a:solidFill>
              </a:rPr>
              <a:t>What </a:t>
            </a:r>
            <a:r>
              <a:rPr lang="en-US" sz="2400" dirty="0">
                <a:solidFill>
                  <a:srgbClr val="00325B"/>
                </a:solidFill>
              </a:rPr>
              <a:t>do we want </a:t>
            </a:r>
            <a:r>
              <a:rPr lang="en-US" sz="2400" dirty="0" smtClean="0">
                <a:solidFill>
                  <a:srgbClr val="00325B"/>
                </a:solidFill>
              </a:rPr>
              <a:t>graduates </a:t>
            </a:r>
            <a:r>
              <a:rPr lang="en-US" sz="2400" dirty="0">
                <a:solidFill>
                  <a:srgbClr val="00325B"/>
                </a:solidFill>
              </a:rPr>
              <a:t>to </a:t>
            </a:r>
            <a:r>
              <a:rPr lang="en-US" sz="2400" dirty="0" smtClean="0">
                <a:solidFill>
                  <a:srgbClr val="00325B"/>
                </a:solidFill>
              </a:rPr>
              <a:t>know; be </a:t>
            </a:r>
            <a:r>
              <a:rPr lang="en-US" sz="2400" dirty="0">
                <a:solidFill>
                  <a:srgbClr val="00325B"/>
                </a:solidFill>
              </a:rPr>
              <a:t>able to do; skills/</a:t>
            </a:r>
            <a:r>
              <a:rPr lang="en-US" sz="2400" dirty="0" smtClean="0">
                <a:solidFill>
                  <a:srgbClr val="00325B"/>
                </a:solidFill>
              </a:rPr>
              <a:t>competencies? </a:t>
            </a:r>
            <a:r>
              <a:rPr lang="en-US" sz="2400" b="1" i="1" dirty="0" smtClean="0">
                <a:solidFill>
                  <a:srgbClr val="BE0F34"/>
                </a:solidFill>
              </a:rPr>
              <a:t>Learning Outcomes</a:t>
            </a:r>
            <a:endParaRPr lang="en-US" sz="2400" b="1" dirty="0" smtClean="0">
              <a:solidFill>
                <a:srgbClr val="BE0F34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25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What assessments are needed/appropriate to demonstrate learning outcomes are met? </a:t>
            </a:r>
            <a:r>
              <a:rPr lang="en-US" sz="2400" b="1" i="1" dirty="0" smtClean="0">
                <a:solidFill>
                  <a:schemeClr val="accent2"/>
                </a:solidFill>
              </a:rPr>
              <a:t>Assessment Strategy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D3D3D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How are students best supported to be successful in assessments? </a:t>
            </a:r>
            <a:r>
              <a:rPr lang="en-US" sz="2400" b="1" i="1" dirty="0" smtClean="0">
                <a:solidFill>
                  <a:schemeClr val="accent2"/>
                </a:solidFill>
              </a:rPr>
              <a:t>Teaching Strategy</a:t>
            </a:r>
          </a:p>
          <a:p>
            <a:pPr marL="457200" indent="-457200">
              <a:buFont typeface="+mj-lt"/>
              <a:buAutoNum type="arabicPeriod"/>
            </a:pPr>
            <a:endParaRPr lang="en-US" sz="2400" i="1" dirty="0" smtClean="0">
              <a:solidFill>
                <a:srgbClr val="D3D3D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What content needs to be covered, in what sequence, by whom, etc. </a:t>
            </a:r>
            <a:r>
              <a:rPr lang="en-US" sz="2400" b="1" i="1" dirty="0" smtClean="0">
                <a:solidFill>
                  <a:schemeClr val="accent2"/>
                </a:solidFill>
              </a:rPr>
              <a:t>Delivery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8549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Assessment </a:t>
            </a:r>
            <a:r>
              <a:rPr lang="en-US" sz="3200" dirty="0" err="1" smtClean="0"/>
              <a:t>focussed</a:t>
            </a:r>
            <a:r>
              <a:rPr lang="en-US" sz="3200" dirty="0" smtClean="0"/>
              <a:t> on skills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683537"/>
              </p:ext>
            </p:extLst>
          </p:nvPr>
        </p:nvGraphicFramePr>
        <p:xfrm>
          <a:off x="323528" y="908720"/>
          <a:ext cx="207922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2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Skills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Subject</a:t>
                      </a:r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 Knowledge, Understanding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Integration</a:t>
                      </a:r>
                    </a:p>
                    <a:p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Communication</a:t>
                      </a:r>
                    </a:p>
                    <a:p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Analysis/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Evaluation</a:t>
                      </a:r>
                    </a:p>
                    <a:p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Professional</a:t>
                      </a:r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 development</a:t>
                      </a:r>
                    </a:p>
                    <a:p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14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093457" y="1321447"/>
            <a:ext cx="5400600" cy="4699842"/>
            <a:chOff x="1547664" y="940874"/>
            <a:chExt cx="6048672" cy="4936399"/>
          </a:xfrm>
        </p:grpSpPr>
        <p:pic>
          <p:nvPicPr>
            <p:cNvPr id="9" name="Picture 4" descr="Related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340768"/>
              <a:ext cx="6048672" cy="4536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/>
            <p:cNvSpPr/>
            <p:nvPr/>
          </p:nvSpPr>
          <p:spPr>
            <a:xfrm rot="1967865">
              <a:off x="1925849" y="3067505"/>
              <a:ext cx="512843" cy="2772520"/>
            </a:xfrm>
            <a:prstGeom prst="upArrow">
              <a:avLst/>
            </a:prstGeom>
            <a:solidFill>
              <a:srgbClr val="84A5D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325B"/>
                  </a:solidFill>
                </a:rPr>
                <a:t>Level </a:t>
              </a:r>
            </a:p>
            <a:p>
              <a:pPr algn="ctr"/>
              <a:endParaRPr lang="en-US" b="1" dirty="0">
                <a:solidFill>
                  <a:srgbClr val="00325B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00325B"/>
                  </a:solidFill>
                </a:rPr>
                <a:t>4</a:t>
              </a:r>
            </a:p>
          </p:txBody>
        </p:sp>
        <p:sp>
          <p:nvSpPr>
            <p:cNvPr id="13" name="Up Arrow 12"/>
            <p:cNvSpPr/>
            <p:nvPr/>
          </p:nvSpPr>
          <p:spPr>
            <a:xfrm rot="1945785">
              <a:off x="1948450" y="1991935"/>
              <a:ext cx="512843" cy="3090506"/>
            </a:xfrm>
            <a:prstGeom prst="upArrow">
              <a:avLst/>
            </a:prstGeom>
            <a:solidFill>
              <a:srgbClr val="84A5D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325B"/>
                  </a:solidFill>
                </a:rPr>
                <a:t>Level</a:t>
              </a:r>
            </a:p>
            <a:p>
              <a:pPr algn="ctr"/>
              <a:r>
                <a:rPr lang="en-US" b="1" dirty="0" smtClean="0">
                  <a:solidFill>
                    <a:srgbClr val="00325B"/>
                  </a:solidFill>
                </a:rPr>
                <a:t> 5</a:t>
              </a:r>
            </a:p>
          </p:txBody>
        </p:sp>
        <p:sp>
          <p:nvSpPr>
            <p:cNvPr id="14" name="Up Arrow 13"/>
            <p:cNvSpPr/>
            <p:nvPr/>
          </p:nvSpPr>
          <p:spPr>
            <a:xfrm rot="1954869">
              <a:off x="1885174" y="940874"/>
              <a:ext cx="512843" cy="3403338"/>
            </a:xfrm>
            <a:prstGeom prst="up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325B"/>
                  </a:solidFill>
                </a:rPr>
                <a:t>Level</a:t>
              </a:r>
            </a:p>
            <a:p>
              <a:pPr algn="ctr"/>
              <a:endParaRPr lang="en-US" dirty="0" smtClean="0">
                <a:solidFill>
                  <a:srgbClr val="00325B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00325B"/>
                  </a:solidFill>
                </a:rPr>
                <a:t>6</a:t>
              </a:r>
              <a:endParaRPr lang="en-US" b="1" dirty="0">
                <a:solidFill>
                  <a:srgbClr val="00325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4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8549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Assessment </a:t>
            </a:r>
            <a:r>
              <a:rPr lang="en-US" sz="3200" dirty="0" err="1" smtClean="0"/>
              <a:t>focussed</a:t>
            </a:r>
            <a:r>
              <a:rPr lang="en-US" sz="3200" dirty="0" smtClean="0"/>
              <a:t> on skills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294014"/>
              </p:ext>
            </p:extLst>
          </p:nvPr>
        </p:nvGraphicFramePr>
        <p:xfrm>
          <a:off x="323528" y="908720"/>
          <a:ext cx="207922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2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Skills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Subject</a:t>
                      </a:r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 Knowledge, Understanding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Integration</a:t>
                      </a:r>
                    </a:p>
                    <a:p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Communication</a:t>
                      </a:r>
                    </a:p>
                    <a:p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Analysis/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Evaluation</a:t>
                      </a:r>
                    </a:p>
                    <a:p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Professional</a:t>
                      </a:r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 development</a:t>
                      </a:r>
                    </a:p>
                    <a:p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853980"/>
              </p:ext>
            </p:extLst>
          </p:nvPr>
        </p:nvGraphicFramePr>
        <p:xfrm>
          <a:off x="2411760" y="908720"/>
          <a:ext cx="207922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2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00325B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00325B"/>
                          </a:solidFill>
                        </a:rPr>
                        <a:t>Subject specific and synoptic exams</a:t>
                      </a: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325B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325B"/>
                          </a:solidFill>
                        </a:rPr>
                        <a:t>Presentations</a:t>
                      </a:r>
                    </a:p>
                    <a:p>
                      <a:r>
                        <a:rPr lang="en-US" b="1" dirty="0" smtClean="0">
                          <a:solidFill>
                            <a:srgbClr val="00325B"/>
                          </a:solidFill>
                        </a:rPr>
                        <a:t>Scientific reports</a:t>
                      </a:r>
                      <a:r>
                        <a:rPr lang="en-US" b="1" baseline="0" dirty="0" smtClean="0">
                          <a:solidFill>
                            <a:srgbClr val="00325B"/>
                          </a:solidFill>
                        </a:rPr>
                        <a:t> and papers</a:t>
                      </a:r>
                      <a:endParaRPr lang="en-US" b="1" dirty="0" smtClean="0">
                        <a:solidFill>
                          <a:srgbClr val="00325B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325B"/>
                          </a:solidFill>
                        </a:rPr>
                        <a:t>Literature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00325B"/>
                          </a:solidFill>
                        </a:rPr>
                        <a:t>Data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00325B"/>
                          </a:solidFill>
                        </a:rPr>
                        <a:t>Problem Solving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00325B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00325B"/>
                          </a:solidFill>
                        </a:rPr>
                        <a:t>Portfolios</a:t>
                      </a:r>
                    </a:p>
                    <a:p>
                      <a:endParaRPr lang="en-US" b="1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325B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110823"/>
              </p:ext>
            </p:extLst>
          </p:nvPr>
        </p:nvGraphicFramePr>
        <p:xfrm>
          <a:off x="4499992" y="908720"/>
          <a:ext cx="576064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369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310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25B"/>
                          </a:solidFill>
                        </a:rPr>
                        <a:t>Final Year</a:t>
                      </a:r>
                      <a:r>
                        <a:rPr lang="en-US" sz="2800" b="1" baseline="0" dirty="0" smtClean="0">
                          <a:solidFill>
                            <a:srgbClr val="00325B"/>
                          </a:solidFill>
                        </a:rPr>
                        <a:t> Project</a:t>
                      </a: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00325B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325B"/>
                        </a:solidFill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52313"/>
              </p:ext>
            </p:extLst>
          </p:nvPr>
        </p:nvGraphicFramePr>
        <p:xfrm>
          <a:off x="5436096" y="908720"/>
          <a:ext cx="3264024" cy="53806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2615952"/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Communication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GB" b="1" dirty="0" smtClean="0">
                          <a:solidFill>
                            <a:schemeClr val="accent1"/>
                          </a:solidFill>
                        </a:rPr>
                        <a:t>The ability to communicate basic scientific topics </a:t>
                      </a:r>
                    </a:p>
                    <a:p>
                      <a:r>
                        <a:rPr lang="en-GB" b="0" i="1" dirty="0" smtClean="0">
                          <a:solidFill>
                            <a:schemeClr val="accent2"/>
                          </a:solidFill>
                        </a:rPr>
                        <a:t>Report</a:t>
                      </a:r>
                      <a:endParaRPr lang="en-GB" b="0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GB" b="1" dirty="0" smtClean="0">
                          <a:solidFill>
                            <a:schemeClr val="accent1"/>
                          </a:solidFill>
                        </a:rPr>
                        <a:t>The ability to communicate scientific data and literature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1" dirty="0" smtClean="0">
                          <a:solidFill>
                            <a:schemeClr val="accent2"/>
                          </a:solidFill>
                        </a:rPr>
                        <a:t>Journal</a:t>
                      </a:r>
                      <a:r>
                        <a:rPr lang="en-GB" b="0" i="1" baseline="0" dirty="0" smtClean="0">
                          <a:solidFill>
                            <a:schemeClr val="accent2"/>
                          </a:solidFill>
                        </a:rPr>
                        <a:t> manuscript</a:t>
                      </a:r>
                      <a:endParaRPr lang="en-GB" b="0" i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1"/>
                          </a:solidFill>
                        </a:rPr>
                        <a:t>6</a:t>
                      </a: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GB" b="1" dirty="0" smtClean="0">
                          <a:solidFill>
                            <a:schemeClr val="accent1"/>
                          </a:solidFill>
                        </a:rPr>
                        <a:t>Effectively communicate complex scientific information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1" dirty="0" smtClean="0">
                          <a:solidFill>
                            <a:schemeClr val="accent2"/>
                          </a:solidFill>
                        </a:rPr>
                        <a:t>Dissertation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78296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Coherence within and between levels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35896" y="6453336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1"/>
                </a:solidFill>
              </a:rPr>
              <a:t>Agder</a:t>
            </a:r>
            <a:r>
              <a:rPr lang="en-US" sz="1200" dirty="0">
                <a:solidFill>
                  <a:schemeClr val="accent1"/>
                </a:solidFill>
              </a:rPr>
              <a:t> University 16 October 2017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8692672"/>
              </p:ext>
            </p:extLst>
          </p:nvPr>
        </p:nvGraphicFramePr>
        <p:xfrm>
          <a:off x="741419" y="995338"/>
          <a:ext cx="7261048" cy="5040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76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854968"/>
          </a:xfrm>
        </p:spPr>
        <p:txBody>
          <a:bodyPr>
            <a:normAutofit/>
          </a:bodyPr>
          <a:lstStyle/>
          <a:p>
            <a:r>
              <a:rPr lang="en-GB" sz="3200" dirty="0"/>
              <a:t>Practical Skills: Microscopy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124744"/>
            <a:ext cx="8316598" cy="5184576"/>
          </a:xfrm>
        </p:spPr>
        <p:txBody>
          <a:bodyPr>
            <a:noAutofit/>
          </a:bodyPr>
          <a:lstStyle/>
          <a:p>
            <a:pPr lvl="1">
              <a:lnSpc>
                <a:spcPct val="130000"/>
              </a:lnSpc>
              <a:buFontTx/>
              <a:buChar char="•"/>
              <a:tabLst>
                <a:tab pos="355600" algn="l"/>
              </a:tabLst>
            </a:pPr>
            <a:r>
              <a:rPr lang="de-DE" altLang="en-GB" sz="2400" dirty="0" smtClean="0">
                <a:solidFill>
                  <a:srgbClr val="00325B"/>
                </a:solidFill>
              </a:rPr>
              <a:t>Clinical </a:t>
            </a:r>
            <a:r>
              <a:rPr lang="de-DE" altLang="en-GB" sz="2400" dirty="0" err="1" smtClean="0">
                <a:solidFill>
                  <a:srgbClr val="00325B"/>
                </a:solidFill>
              </a:rPr>
              <a:t>scenario</a:t>
            </a:r>
            <a:r>
              <a:rPr lang="de-DE" altLang="en-GB" sz="2400" dirty="0" smtClean="0">
                <a:solidFill>
                  <a:srgbClr val="00325B"/>
                </a:solidFill>
              </a:rPr>
              <a:t>: </a:t>
            </a:r>
            <a:r>
              <a:rPr lang="de-DE" altLang="en-GB" sz="2400" dirty="0" err="1" smtClean="0">
                <a:solidFill>
                  <a:srgbClr val="00325B"/>
                </a:solidFill>
              </a:rPr>
              <a:t>patient</a:t>
            </a:r>
            <a:r>
              <a:rPr lang="de-DE" altLang="en-GB" sz="2400" dirty="0" smtClean="0">
                <a:solidFill>
                  <a:srgbClr val="00325B"/>
                </a:solidFill>
              </a:rPr>
              <a:t> </a:t>
            </a:r>
            <a:r>
              <a:rPr lang="de-DE" altLang="en-GB" sz="2400" dirty="0">
                <a:solidFill>
                  <a:srgbClr val="00325B"/>
                </a:solidFill>
              </a:rPr>
              <a:t>suffering from abdominal </a:t>
            </a:r>
            <a:r>
              <a:rPr lang="de-DE" altLang="en-GB" sz="2400" dirty="0" err="1" smtClean="0">
                <a:solidFill>
                  <a:srgbClr val="00325B"/>
                </a:solidFill>
              </a:rPr>
              <a:t>pain</a:t>
            </a:r>
            <a:r>
              <a:rPr lang="de-DE" altLang="en-GB" sz="2400" dirty="0" smtClean="0">
                <a:solidFill>
                  <a:srgbClr val="00325B"/>
                </a:solidFill>
              </a:rPr>
              <a:t> </a:t>
            </a:r>
            <a:endParaRPr lang="de-DE" altLang="en-GB" sz="2400" dirty="0">
              <a:solidFill>
                <a:srgbClr val="00325B"/>
              </a:solidFill>
            </a:endParaRPr>
          </a:p>
          <a:p>
            <a:pPr lvl="1">
              <a:buFontTx/>
              <a:buChar char="•"/>
              <a:tabLst>
                <a:tab pos="355600" algn="l"/>
              </a:tabLst>
            </a:pPr>
            <a:r>
              <a:rPr lang="de-DE" altLang="en-GB" sz="2400" dirty="0">
                <a:solidFill>
                  <a:srgbClr val="00325B"/>
                </a:solidFill>
              </a:rPr>
              <a:t>Abdominal pain </a:t>
            </a:r>
            <a:r>
              <a:rPr lang="de-DE" altLang="en-GB" sz="2400" dirty="0" err="1">
                <a:solidFill>
                  <a:srgbClr val="00325B"/>
                </a:solidFill>
              </a:rPr>
              <a:t>could</a:t>
            </a:r>
            <a:r>
              <a:rPr lang="de-DE" altLang="en-GB" sz="2400" dirty="0">
                <a:solidFill>
                  <a:srgbClr val="00325B"/>
                </a:solidFill>
              </a:rPr>
              <a:t> </a:t>
            </a:r>
            <a:r>
              <a:rPr lang="de-DE" altLang="en-GB" sz="2400" dirty="0" err="1" smtClean="0">
                <a:solidFill>
                  <a:srgbClr val="00325B"/>
                </a:solidFill>
              </a:rPr>
              <a:t>be</a:t>
            </a:r>
            <a:r>
              <a:rPr lang="de-DE" altLang="en-GB" sz="2400" dirty="0" smtClean="0">
                <a:solidFill>
                  <a:srgbClr val="00325B"/>
                </a:solidFill>
              </a:rPr>
              <a:t> </a:t>
            </a:r>
            <a:r>
              <a:rPr lang="de-DE" altLang="en-GB" sz="2400" dirty="0" err="1">
                <a:solidFill>
                  <a:srgbClr val="00325B"/>
                </a:solidFill>
              </a:rPr>
              <a:t>caused</a:t>
            </a:r>
            <a:r>
              <a:rPr lang="de-DE" altLang="en-GB" sz="2400" dirty="0">
                <a:solidFill>
                  <a:srgbClr val="00325B"/>
                </a:solidFill>
              </a:rPr>
              <a:t> </a:t>
            </a:r>
            <a:r>
              <a:rPr lang="de-DE" altLang="en-GB" sz="2400" dirty="0" err="1" smtClean="0">
                <a:solidFill>
                  <a:srgbClr val="00325B"/>
                </a:solidFill>
              </a:rPr>
              <a:t>by</a:t>
            </a:r>
            <a:r>
              <a:rPr lang="de-DE" altLang="en-GB" sz="2400" dirty="0" smtClean="0">
                <a:solidFill>
                  <a:srgbClr val="00325B"/>
                </a:solidFill>
              </a:rPr>
              <a:t>: </a:t>
            </a:r>
            <a:endParaRPr lang="de-DE" altLang="en-GB" sz="2400" dirty="0">
              <a:solidFill>
                <a:srgbClr val="00325B"/>
              </a:solidFill>
            </a:endParaRPr>
          </a:p>
          <a:p>
            <a:pPr marL="809625" lvl="4" indent="0">
              <a:buNone/>
              <a:tabLst>
                <a:tab pos="355600" algn="l"/>
              </a:tabLst>
            </a:pPr>
            <a:r>
              <a:rPr lang="de-DE" altLang="en-GB" sz="2000" dirty="0" smtClean="0">
                <a:solidFill>
                  <a:srgbClr val="00325B"/>
                </a:solidFill>
              </a:rPr>
              <a:t>a) </a:t>
            </a:r>
            <a:r>
              <a:rPr lang="de-DE" altLang="en-GB" sz="2000" dirty="0" err="1" smtClean="0">
                <a:solidFill>
                  <a:srgbClr val="00325B"/>
                </a:solidFill>
              </a:rPr>
              <a:t>histological</a:t>
            </a:r>
            <a:r>
              <a:rPr lang="de-DE" altLang="en-GB" sz="2000" dirty="0" smtClean="0">
                <a:solidFill>
                  <a:srgbClr val="00325B"/>
                </a:solidFill>
              </a:rPr>
              <a:t> </a:t>
            </a:r>
            <a:r>
              <a:rPr lang="de-DE" altLang="en-GB" sz="2000" dirty="0" err="1" smtClean="0">
                <a:solidFill>
                  <a:srgbClr val="00325B"/>
                </a:solidFill>
              </a:rPr>
              <a:t>changes</a:t>
            </a:r>
            <a:r>
              <a:rPr lang="de-DE" altLang="en-GB" sz="2000" dirty="0" smtClean="0">
                <a:solidFill>
                  <a:srgbClr val="00325B"/>
                </a:solidFill>
              </a:rPr>
              <a:t> </a:t>
            </a:r>
            <a:r>
              <a:rPr lang="de-DE" altLang="en-GB" sz="2000" dirty="0">
                <a:solidFill>
                  <a:srgbClr val="00325B"/>
                </a:solidFill>
              </a:rPr>
              <a:t/>
            </a:r>
            <a:br>
              <a:rPr lang="de-DE" altLang="en-GB" sz="2000" dirty="0">
                <a:solidFill>
                  <a:srgbClr val="00325B"/>
                </a:solidFill>
              </a:rPr>
            </a:br>
            <a:r>
              <a:rPr lang="de-DE" altLang="en-GB" sz="2000" dirty="0" smtClean="0">
                <a:solidFill>
                  <a:srgbClr val="00325B"/>
                </a:solidFill>
              </a:rPr>
              <a:t>b) </a:t>
            </a:r>
            <a:r>
              <a:rPr lang="de-DE" altLang="en-GB" sz="2000" dirty="0" err="1" smtClean="0">
                <a:solidFill>
                  <a:srgbClr val="00325B"/>
                </a:solidFill>
              </a:rPr>
              <a:t>unusually</a:t>
            </a:r>
            <a:r>
              <a:rPr lang="de-DE" altLang="en-GB" sz="2000" dirty="0" smtClean="0">
                <a:solidFill>
                  <a:srgbClr val="00325B"/>
                </a:solidFill>
              </a:rPr>
              <a:t> </a:t>
            </a:r>
            <a:r>
              <a:rPr lang="de-DE" altLang="en-GB" sz="2000" dirty="0">
                <a:solidFill>
                  <a:srgbClr val="00325B"/>
                </a:solidFill>
              </a:rPr>
              <a:t>high number of bacteria normally present in </a:t>
            </a:r>
            <a:r>
              <a:rPr lang="de-DE" altLang="en-GB" sz="2000" dirty="0" err="1">
                <a:solidFill>
                  <a:srgbClr val="00325B"/>
                </a:solidFill>
              </a:rPr>
              <a:t>the</a:t>
            </a:r>
            <a:r>
              <a:rPr lang="de-DE" altLang="en-GB" sz="2000" dirty="0">
                <a:solidFill>
                  <a:srgbClr val="00325B"/>
                </a:solidFill>
              </a:rPr>
              <a:t> </a:t>
            </a:r>
            <a:r>
              <a:rPr lang="de-DE" altLang="en-GB" sz="2000" dirty="0" smtClean="0">
                <a:solidFill>
                  <a:srgbClr val="00325B"/>
                </a:solidFill>
              </a:rPr>
              <a:t>gut </a:t>
            </a:r>
            <a:r>
              <a:rPr lang="de-DE" altLang="en-GB" sz="2000" dirty="0">
                <a:solidFill>
                  <a:srgbClr val="00325B"/>
                </a:solidFill>
              </a:rPr>
              <a:t/>
            </a:r>
            <a:br>
              <a:rPr lang="de-DE" altLang="en-GB" sz="2000" dirty="0">
                <a:solidFill>
                  <a:srgbClr val="00325B"/>
                </a:solidFill>
              </a:rPr>
            </a:br>
            <a:r>
              <a:rPr lang="de-DE" altLang="en-GB" sz="2000" dirty="0" smtClean="0">
                <a:solidFill>
                  <a:srgbClr val="00325B"/>
                </a:solidFill>
              </a:rPr>
              <a:t>c) bacterial </a:t>
            </a:r>
            <a:r>
              <a:rPr lang="de-DE" altLang="en-GB" sz="2000" dirty="0">
                <a:solidFill>
                  <a:srgbClr val="00325B"/>
                </a:solidFill>
              </a:rPr>
              <a:t>or fungal species not normally present in </a:t>
            </a:r>
            <a:r>
              <a:rPr lang="de-DE" altLang="en-GB" sz="2000" dirty="0" err="1">
                <a:solidFill>
                  <a:srgbClr val="00325B"/>
                </a:solidFill>
              </a:rPr>
              <a:t>the</a:t>
            </a:r>
            <a:r>
              <a:rPr lang="de-DE" altLang="en-GB" sz="2000" dirty="0">
                <a:solidFill>
                  <a:srgbClr val="00325B"/>
                </a:solidFill>
              </a:rPr>
              <a:t> </a:t>
            </a:r>
            <a:r>
              <a:rPr lang="de-DE" altLang="en-GB" sz="2000" dirty="0" smtClean="0">
                <a:solidFill>
                  <a:srgbClr val="00325B"/>
                </a:solidFill>
              </a:rPr>
              <a:t>gut</a:t>
            </a:r>
            <a:endParaRPr lang="de-DE" altLang="en-GB" sz="2000" dirty="0">
              <a:solidFill>
                <a:srgbClr val="00325B"/>
              </a:solidFill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GB" sz="2400" dirty="0" smtClean="0">
                <a:solidFill>
                  <a:srgbClr val="00325B"/>
                </a:solidFill>
              </a:rPr>
              <a:t>Students </a:t>
            </a:r>
            <a:r>
              <a:rPr lang="en-GB" sz="2400" dirty="0">
                <a:solidFill>
                  <a:srgbClr val="00325B"/>
                </a:solidFill>
              </a:rPr>
              <a:t>have </a:t>
            </a:r>
            <a:r>
              <a:rPr lang="en-GB" sz="2400" dirty="0" smtClean="0">
                <a:solidFill>
                  <a:srgbClr val="00325B"/>
                </a:solidFill>
              </a:rPr>
              <a:t>to:</a:t>
            </a:r>
          </a:p>
          <a:p>
            <a:pPr marL="809625" lvl="4" indent="0">
              <a:buNone/>
              <a:tabLst>
                <a:tab pos="355600" algn="l"/>
              </a:tabLst>
            </a:pPr>
            <a:r>
              <a:rPr lang="en-GB" sz="2000" dirty="0" smtClean="0">
                <a:solidFill>
                  <a:srgbClr val="00325B"/>
                </a:solidFill>
              </a:rPr>
              <a:t>- assess </a:t>
            </a:r>
            <a:r>
              <a:rPr lang="en-GB" sz="2000" dirty="0">
                <a:solidFill>
                  <a:srgbClr val="00325B"/>
                </a:solidFill>
              </a:rPr>
              <a:t>histology images of the digestive </a:t>
            </a:r>
            <a:r>
              <a:rPr lang="en-GB" sz="2000" dirty="0" smtClean="0">
                <a:solidFill>
                  <a:srgbClr val="00325B"/>
                </a:solidFill>
              </a:rPr>
              <a:t>tract </a:t>
            </a:r>
            <a:r>
              <a:rPr lang="en-GB" sz="2000" dirty="0">
                <a:solidFill>
                  <a:srgbClr val="00325B"/>
                </a:solidFill>
              </a:rPr>
              <a:t/>
            </a:r>
            <a:br>
              <a:rPr lang="en-GB" sz="2000" dirty="0">
                <a:solidFill>
                  <a:srgbClr val="00325B"/>
                </a:solidFill>
              </a:rPr>
            </a:br>
            <a:r>
              <a:rPr lang="en-GB" sz="2000" dirty="0" smtClean="0">
                <a:solidFill>
                  <a:srgbClr val="00325B"/>
                </a:solidFill>
              </a:rPr>
              <a:t>- evaluate Gram staining results </a:t>
            </a:r>
            <a:r>
              <a:rPr lang="en-GB" sz="2000" dirty="0">
                <a:solidFill>
                  <a:srgbClr val="00325B"/>
                </a:solidFill>
              </a:rPr>
              <a:t/>
            </a:r>
            <a:br>
              <a:rPr lang="en-GB" sz="2000" dirty="0">
                <a:solidFill>
                  <a:srgbClr val="00325B"/>
                </a:solidFill>
              </a:rPr>
            </a:br>
            <a:r>
              <a:rPr lang="en-GB" sz="2000" dirty="0" smtClean="0">
                <a:solidFill>
                  <a:srgbClr val="00325B"/>
                </a:solidFill>
              </a:rPr>
              <a:t>- evaluate cell counts </a:t>
            </a:r>
          </a:p>
          <a:p>
            <a:pPr marL="0" lvl="1" indent="0">
              <a:lnSpc>
                <a:spcPct val="120000"/>
              </a:lnSpc>
              <a:buNone/>
              <a:tabLst>
                <a:tab pos="355600" algn="l"/>
              </a:tabLst>
            </a:pPr>
            <a:r>
              <a:rPr lang="en-GB" sz="2400" dirty="0" smtClean="0">
                <a:solidFill>
                  <a:srgbClr val="00325B"/>
                </a:solidFill>
              </a:rPr>
              <a:t>	</a:t>
            </a:r>
            <a:r>
              <a:rPr lang="en-GB" sz="2400" i="1" dirty="0" smtClean="0">
                <a:solidFill>
                  <a:srgbClr val="C00000"/>
                </a:solidFill>
              </a:rPr>
              <a:t>and establish </a:t>
            </a:r>
            <a:r>
              <a:rPr lang="en-GB" sz="2400" i="1" dirty="0">
                <a:solidFill>
                  <a:srgbClr val="C00000"/>
                </a:solidFill>
              </a:rPr>
              <a:t>what might be the cause of </a:t>
            </a:r>
            <a:r>
              <a:rPr lang="en-GB" sz="2400" i="1" dirty="0" smtClean="0">
                <a:solidFill>
                  <a:srgbClr val="C00000"/>
                </a:solidFill>
              </a:rPr>
              <a:t>the patient’s 	problems</a:t>
            </a:r>
            <a:endParaRPr lang="en-GB" altLang="en-GB" sz="2400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5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78296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IPA - Level 4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0800000">
            <a:off x="646702" y="5221321"/>
            <a:ext cx="7426264" cy="11404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10800000">
            <a:off x="3779912" y="5229200"/>
            <a:ext cx="0" cy="11325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rot="10800000">
            <a:off x="2627784" y="5229200"/>
            <a:ext cx="0" cy="11325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804248" y="5373216"/>
            <a:ext cx="13806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</a:rPr>
              <a:t>Anatomy </a:t>
            </a:r>
            <a:r>
              <a:rPr lang="en-US" sz="1400" b="1" dirty="0" smtClean="0">
                <a:solidFill>
                  <a:schemeClr val="bg1"/>
                </a:solidFill>
              </a:rPr>
              <a:t> &amp; Physiology (20)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4211960" y="5373216"/>
            <a:ext cx="9656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</a:rPr>
              <a:t>Biology </a:t>
            </a:r>
            <a:r>
              <a:rPr lang="en-US" sz="1400" b="1" dirty="0" smtClean="0">
                <a:solidFill>
                  <a:schemeClr val="bg1"/>
                </a:solidFill>
              </a:rPr>
              <a:t/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of </a:t>
            </a:r>
            <a:r>
              <a:rPr lang="en-US" sz="1400" b="1" dirty="0">
                <a:solidFill>
                  <a:schemeClr val="bg1"/>
                </a:solidFill>
              </a:rPr>
              <a:t>the </a:t>
            </a:r>
            <a:r>
              <a:rPr lang="en-US" sz="1400" b="1" dirty="0" smtClean="0">
                <a:solidFill>
                  <a:schemeClr val="bg1"/>
                </a:solidFill>
              </a:rPr>
              <a:t>cell </a:t>
            </a: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</a:rPr>
              <a:t>(40)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2699792" y="5373216"/>
            <a:ext cx="11219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(20)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1547664" y="5373216"/>
            <a:ext cx="10351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(15)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724128" y="5373216"/>
            <a:ext cx="1276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accent4"/>
                </a:solidFill>
              </a:rPr>
              <a:t>Biochemistry </a:t>
            </a:r>
          </a:p>
          <a:p>
            <a:pPr algn="ctr" eaLnBrk="0" hangingPunct="0"/>
            <a:r>
              <a:rPr lang="en-US" sz="1400" dirty="0" smtClean="0">
                <a:solidFill>
                  <a:schemeClr val="accent4"/>
                </a:solidFill>
              </a:rPr>
              <a:t>(20)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rot="10800000">
            <a:off x="1547664" y="5229200"/>
            <a:ext cx="0" cy="11325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629131" y="5372915"/>
            <a:ext cx="9905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 </a:t>
            </a: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rot="10800000">
            <a:off x="5724128" y="5229200"/>
            <a:ext cx="13133" cy="113250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0800000">
            <a:off x="6948264" y="5229200"/>
            <a:ext cx="0" cy="113250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 rot="10800000">
            <a:off x="630742" y="1412776"/>
            <a:ext cx="7426264" cy="132312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rot="10800000">
            <a:off x="4206306" y="1412777"/>
            <a:ext cx="0" cy="132312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10800000">
            <a:off x="2976781" y="1412777"/>
            <a:ext cx="0" cy="132312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6732240" y="1484784"/>
            <a:ext cx="138590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Skills &amp; </a:t>
            </a:r>
            <a:r>
              <a:rPr lang="en-US" sz="14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Communic-ation</a:t>
            </a:r>
            <a:r>
              <a:rPr lang="en-US" sz="1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US" sz="1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(20)</a:t>
            </a:r>
            <a:endParaRPr lang="en-US" sz="1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4139952" y="1484784"/>
            <a:ext cx="14320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accent5"/>
                </a:solidFill>
              </a:rPr>
              <a:t>Practical Skills: Biochemical Analysis </a:t>
            </a:r>
          </a:p>
          <a:p>
            <a:pPr algn="ctr" eaLnBrk="0" hangingPunct="0"/>
            <a:r>
              <a:rPr lang="en-US" sz="1400" dirty="0" smtClean="0">
                <a:solidFill>
                  <a:schemeClr val="accent5"/>
                </a:solidFill>
              </a:rPr>
              <a:t>(20)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2915816" y="1484784"/>
            <a:ext cx="128845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>
                <a:solidFill>
                  <a:schemeClr val="accent5"/>
                </a:solidFill>
              </a:rPr>
              <a:t>Practical </a:t>
            </a:r>
            <a:r>
              <a:rPr lang="en-US" sz="1400" dirty="0" smtClean="0">
                <a:solidFill>
                  <a:schemeClr val="accent5"/>
                </a:solidFill>
              </a:rPr>
              <a:t>Skills: Molecular Analysis </a:t>
            </a:r>
          </a:p>
          <a:p>
            <a:pPr algn="ctr" eaLnBrk="0" hangingPunct="0"/>
            <a:r>
              <a:rPr lang="en-US" sz="1400" dirty="0" smtClean="0">
                <a:solidFill>
                  <a:schemeClr val="accent5"/>
                </a:solidFill>
              </a:rPr>
              <a:t>(20)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1691680" y="1484784"/>
            <a:ext cx="1267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accent5"/>
                </a:solidFill>
              </a:rPr>
              <a:t>Biomedical Sciences Exam 1</a:t>
            </a:r>
          </a:p>
          <a:p>
            <a:pPr algn="ctr" eaLnBrk="0" hangingPunct="0"/>
            <a:r>
              <a:rPr lang="en-US" sz="1400" dirty="0" smtClean="0">
                <a:solidFill>
                  <a:schemeClr val="accent5"/>
                </a:solidFill>
              </a:rPr>
              <a:t> (20)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5508104" y="1484784"/>
            <a:ext cx="1315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FFFFFF"/>
                </a:solidFill>
              </a:rPr>
              <a:t>Practical skills: Microscopy (20)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rot="10800000">
            <a:off x="1792731" y="1412777"/>
            <a:ext cx="0" cy="132312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611559" y="1471508"/>
            <a:ext cx="11619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accent5"/>
                </a:solidFill>
              </a:rPr>
              <a:t>Synoptic Exam 1</a:t>
            </a:r>
          </a:p>
          <a:p>
            <a:pPr algn="ctr" eaLnBrk="0" hangingPunct="0"/>
            <a:r>
              <a:rPr lang="en-US" sz="1400" dirty="0" smtClean="0">
                <a:solidFill>
                  <a:schemeClr val="accent5"/>
                </a:solidFill>
              </a:rPr>
              <a:t>(20)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10800000">
            <a:off x="5571854" y="1417856"/>
            <a:ext cx="0" cy="128281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rot="10800000">
            <a:off x="6833043" y="1412776"/>
            <a:ext cx="0" cy="132312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6247253" y="2738331"/>
            <a:ext cx="1197121" cy="248299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H="1">
            <a:off x="5008509" y="2738331"/>
            <a:ext cx="1166588" cy="2482990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403648" y="2780928"/>
            <a:ext cx="4329529" cy="2376264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285518" y="2706762"/>
            <a:ext cx="2691209" cy="2534257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H="1">
            <a:off x="2458231" y="2922997"/>
            <a:ext cx="3526203" cy="228645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79512" y="980728"/>
            <a:ext cx="1695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325B"/>
                </a:solidFill>
              </a:rPr>
              <a:t>Assessment</a:t>
            </a:r>
            <a:endParaRPr lang="en-GB" sz="2000" b="1" dirty="0">
              <a:solidFill>
                <a:srgbClr val="00325B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1520" y="4725144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325B"/>
                </a:solidFill>
              </a:rPr>
              <a:t>Study</a:t>
            </a:r>
            <a:endParaRPr lang="en-GB" sz="2000" b="1" dirty="0">
              <a:solidFill>
                <a:srgbClr val="00325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5905" y="3649199"/>
            <a:ext cx="1532139" cy="738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Function and histology of the digestive tract </a:t>
            </a:r>
            <a:endParaRPr lang="en-GB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5355600" y="4201924"/>
            <a:ext cx="1274549" cy="52322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Differentiation of bacteria</a:t>
            </a:r>
            <a:endParaRPr lang="en-GB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738650" y="4673438"/>
            <a:ext cx="1210446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Cell counting</a:t>
            </a:r>
            <a:endParaRPr lang="en-GB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2101703" y="4849352"/>
            <a:ext cx="640472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Skills</a:t>
            </a:r>
            <a:endParaRPr lang="en-GB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2252338" y="4167531"/>
            <a:ext cx="660886" cy="3077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Skills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889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78296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Requirements for IPA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316598" cy="50405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325B"/>
                </a:solidFill>
              </a:rPr>
              <a:t>Regulations that accommodate separation of teaching/study and assessment</a:t>
            </a:r>
            <a:endParaRPr lang="en-US" sz="2400" b="1" dirty="0" smtClean="0">
              <a:solidFill>
                <a:srgbClr val="00325B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25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325B"/>
                </a:solidFill>
              </a:rPr>
              <a:t>Collegial and team/based approach</a:t>
            </a:r>
          </a:p>
          <a:p>
            <a:r>
              <a:rPr lang="en-US" sz="2400" dirty="0" smtClean="0"/>
              <a:t>		</a:t>
            </a:r>
            <a:r>
              <a:rPr lang="en-US" sz="2400" b="1" dirty="0" smtClean="0">
                <a:solidFill>
                  <a:srgbClr val="C00000"/>
                </a:solidFill>
              </a:rPr>
              <a:t>Main </a:t>
            </a:r>
            <a:r>
              <a:rPr lang="en-US" sz="2400" b="1" dirty="0">
                <a:solidFill>
                  <a:srgbClr val="C00000"/>
                </a:solidFill>
              </a:rPr>
              <a:t>Challenge </a:t>
            </a:r>
            <a:r>
              <a:rPr lang="en-US" sz="2400" b="1" dirty="0" smtClean="0">
                <a:solidFill>
                  <a:schemeClr val="accent1"/>
                </a:solidFill>
              </a:rPr>
              <a:t>/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Main </a:t>
            </a:r>
            <a:r>
              <a:rPr lang="en-US" sz="2400" b="1" dirty="0" smtClean="0">
                <a:solidFill>
                  <a:srgbClr val="00B050"/>
                </a:solidFill>
              </a:rPr>
              <a:t>Strength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3.  </a:t>
            </a:r>
            <a:r>
              <a:rPr lang="en-US" sz="2400" dirty="0" smtClean="0">
                <a:solidFill>
                  <a:srgbClr val="00325B"/>
                </a:solidFill>
              </a:rPr>
              <a:t>Vision of what is to be achieved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25B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4.</a:t>
            </a:r>
            <a:r>
              <a:rPr lang="en-US" sz="2400" dirty="0" smtClean="0">
                <a:solidFill>
                  <a:srgbClr val="00325B"/>
                </a:solidFill>
              </a:rPr>
              <a:t>  Plan everything (coordinators/marking/moderation)</a:t>
            </a:r>
            <a:endParaRPr lang="en-US" sz="2400" dirty="0" smtClean="0">
              <a:solidFill>
                <a:srgbClr val="BE0F34"/>
              </a:solidFill>
            </a:endParaRPr>
          </a:p>
          <a:p>
            <a:endParaRPr lang="en-US" sz="2400" dirty="0" smtClean="0">
              <a:solidFill>
                <a:srgbClr val="00325B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25B"/>
              </a:solidFill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8549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 sector context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316598" cy="4525963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1"/>
                </a:solidFill>
              </a:rPr>
              <a:t>Learning Outcomes</a:t>
            </a:r>
            <a:r>
              <a:rPr lang="en-US" sz="2400" b="1" dirty="0" smtClean="0">
                <a:solidFill>
                  <a:schemeClr val="accent1"/>
                </a:solidFill>
              </a:rPr>
              <a:t> – transparency of how students demonstrate achievement</a:t>
            </a:r>
            <a:endParaRPr lang="en-US" sz="2400" b="1" u="sng" dirty="0" smtClean="0">
              <a:solidFill>
                <a:schemeClr val="accent1"/>
              </a:solidFill>
            </a:endParaRPr>
          </a:p>
          <a:p>
            <a:endParaRPr lang="en-US" sz="2400" b="1" u="sng" dirty="0" smtClean="0">
              <a:solidFill>
                <a:schemeClr val="accent1"/>
              </a:solidFill>
            </a:endParaRPr>
          </a:p>
          <a:p>
            <a:r>
              <a:rPr lang="en-US" sz="2400" b="1" u="sng" dirty="0" smtClean="0">
                <a:solidFill>
                  <a:schemeClr val="accent1"/>
                </a:solidFill>
              </a:rPr>
              <a:t>UK/international interest in IPA driven by: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- concerns about over-assessment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	- need for authentic assessments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	- “</a:t>
            </a:r>
            <a:r>
              <a:rPr lang="en-US" sz="2400" b="1" i="1" dirty="0" smtClean="0">
                <a:solidFill>
                  <a:schemeClr val="accent1"/>
                </a:solidFill>
              </a:rPr>
              <a:t>we test what is easy to test…..”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- standards based assessment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- </a:t>
            </a:r>
            <a:r>
              <a:rPr lang="en-US" sz="2400" b="1" dirty="0">
                <a:solidFill>
                  <a:schemeClr val="accent1"/>
                </a:solidFill>
              </a:rPr>
              <a:t>s</a:t>
            </a:r>
            <a:r>
              <a:rPr lang="en-US" sz="2400" b="1" dirty="0" smtClean="0">
                <a:solidFill>
                  <a:schemeClr val="accent1"/>
                </a:solidFill>
              </a:rPr>
              <a:t>ustainable assessment</a:t>
            </a:r>
            <a:endParaRPr lang="en-US" sz="1300" b="1" dirty="0" smtClean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16598" cy="7109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Benefits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4104456" cy="3024336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325B"/>
                </a:solidFill>
              </a:rPr>
              <a:t>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25B"/>
                </a:solidFill>
              </a:rPr>
              <a:t>Assessment burden is reduced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25B"/>
                </a:solidFill>
              </a:rPr>
              <a:t>Marking is shared</a:t>
            </a:r>
            <a:endParaRPr lang="en-US" sz="2400" dirty="0">
              <a:solidFill>
                <a:srgbClr val="00325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25B"/>
                </a:solidFill>
              </a:rPr>
              <a:t>Teaching has become a ‘community property’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20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980728"/>
            <a:ext cx="4032448" cy="3024336"/>
          </a:xfrm>
          <a:prstGeom prst="rect">
            <a:avLst/>
          </a:prstGeom>
          <a:ln>
            <a:solidFill>
              <a:srgbClr val="BE0F34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9263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89013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>
                <a:solidFill>
                  <a:srgbClr val="00325B"/>
                </a:solidFill>
              </a:rPr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25B"/>
                </a:solidFill>
              </a:rPr>
              <a:t>Fewer more interesting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25B"/>
                </a:solidFill>
              </a:rPr>
              <a:t>Formative activities supports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325B"/>
                </a:solidFill>
              </a:rPr>
              <a:t>Recognise</a:t>
            </a:r>
            <a:r>
              <a:rPr lang="en-US" sz="2400" dirty="0" smtClean="0">
                <a:solidFill>
                  <a:srgbClr val="00325B"/>
                </a:solidFill>
              </a:rPr>
              <a:t> graduate attributes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4005064"/>
            <a:ext cx="8136904" cy="2232248"/>
          </a:xfrm>
          <a:prstGeom prst="rect">
            <a:avLst/>
          </a:prstGeom>
          <a:ln>
            <a:solidFill>
              <a:srgbClr val="BE0F34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9263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89013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indent="0">
              <a:buNone/>
            </a:pPr>
            <a:r>
              <a:rPr lang="en-US" sz="2400" b="1" u="sng" dirty="0" smtClean="0">
                <a:solidFill>
                  <a:srgbClr val="00325B"/>
                </a:solidFill>
              </a:rPr>
              <a:t>Institutional</a:t>
            </a:r>
            <a:endParaRPr lang="en-US" sz="2400" b="1" u="sng" dirty="0">
              <a:solidFill>
                <a:srgbClr val="00325B"/>
              </a:solidFill>
            </a:endParaRPr>
          </a:p>
          <a:p>
            <a:pPr marL="1331913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25B"/>
                </a:solidFill>
              </a:rPr>
              <a:t>Highlighted as good practice by professional bodies</a:t>
            </a:r>
          </a:p>
          <a:p>
            <a:pPr marL="1331913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25B"/>
                </a:solidFill>
              </a:rPr>
              <a:t>Improved </a:t>
            </a:r>
            <a:r>
              <a:rPr lang="en-US" sz="2400" dirty="0" err="1" smtClean="0">
                <a:solidFill>
                  <a:srgbClr val="00325B"/>
                </a:solidFill>
              </a:rPr>
              <a:t>programme</a:t>
            </a:r>
            <a:r>
              <a:rPr lang="en-US" sz="2400" dirty="0" smtClean="0">
                <a:solidFill>
                  <a:srgbClr val="00325B"/>
                </a:solidFill>
              </a:rPr>
              <a:t> development framework</a:t>
            </a:r>
          </a:p>
          <a:p>
            <a:pPr marL="1331913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25B"/>
                </a:solidFill>
              </a:rPr>
              <a:t>Students as partners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32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Recognised</a:t>
            </a:r>
            <a:r>
              <a:rPr lang="en-US" i="1" dirty="0" smtClean="0"/>
              <a:t> </a:t>
            </a:r>
            <a:r>
              <a:rPr lang="en-US" i="1" dirty="0" err="1" smtClean="0"/>
              <a:t>Programme</a:t>
            </a:r>
            <a:r>
              <a:rPr lang="en-US" i="1" dirty="0" smtClean="0"/>
              <a:t> Developers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RPDs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Staff with practical experience in </a:t>
            </a:r>
            <a:r>
              <a:rPr lang="en-US" sz="2400" dirty="0" err="1" smtClean="0">
                <a:solidFill>
                  <a:schemeClr val="accent1"/>
                </a:solidFill>
              </a:rPr>
              <a:t>programme</a:t>
            </a:r>
            <a:r>
              <a:rPr lang="en-US" sz="2400" dirty="0" smtClean="0">
                <a:solidFill>
                  <a:schemeClr val="accent1"/>
                </a:solidFill>
              </a:rPr>
              <a:t> design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Have undergone training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Required to be on a design team to support development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Chair </a:t>
            </a:r>
            <a:r>
              <a:rPr lang="en-US" sz="2400" dirty="0" err="1" smtClean="0">
                <a:solidFill>
                  <a:schemeClr val="accent1"/>
                </a:solidFill>
              </a:rPr>
              <a:t>programme</a:t>
            </a:r>
            <a:r>
              <a:rPr lang="en-US" sz="2400" dirty="0" smtClean="0">
                <a:solidFill>
                  <a:schemeClr val="accent1"/>
                </a:solidFill>
              </a:rPr>
              <a:t> approval events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Highlighted by QAA as an aspect of good practice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78296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Re-thinking assessment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316598" cy="50405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00325B"/>
                </a:solidFill>
              </a:rPr>
              <a:t>What are the challenges and opportunities?</a:t>
            </a:r>
            <a:r>
              <a:rPr lang="en-US" sz="2400" dirty="0" smtClean="0">
                <a:solidFill>
                  <a:srgbClr val="00325B"/>
                </a:solidFill>
              </a:rPr>
              <a:t> </a:t>
            </a:r>
            <a:r>
              <a:rPr lang="en-US" sz="2400" i="1" dirty="0" smtClean="0">
                <a:solidFill>
                  <a:schemeClr val="accent2"/>
                </a:solidFill>
              </a:rPr>
              <a:t>Joint degrees</a:t>
            </a:r>
            <a:endParaRPr lang="en-US" sz="2400" dirty="0" smtClean="0">
              <a:solidFill>
                <a:srgbClr val="00325B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25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325B"/>
                </a:solidFill>
              </a:rPr>
              <a:t>What assessment methods do you use? What could you use? </a:t>
            </a:r>
            <a:r>
              <a:rPr lang="en-US" sz="2400" i="1" dirty="0" smtClean="0">
                <a:solidFill>
                  <a:srgbClr val="BE0F34"/>
                </a:solidFill>
              </a:rPr>
              <a:t>Authentic assessments</a:t>
            </a:r>
            <a:endParaRPr lang="en-US" sz="2400" dirty="0" smtClean="0">
              <a:solidFill>
                <a:srgbClr val="BE0F34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325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2"/>
                </a:solidFill>
              </a:rPr>
              <a:t>Sustainable assessment?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</a:p>
          <a:p>
            <a:pPr marL="1331913" lvl="4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accent1"/>
                </a:solidFill>
              </a:rPr>
              <a:t>fit for purpose in the present</a:t>
            </a:r>
          </a:p>
          <a:p>
            <a:pPr marL="1331913" lvl="4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accent1"/>
                </a:solidFill>
              </a:rPr>
              <a:t>gives students skills that can be built on in the future</a:t>
            </a:r>
          </a:p>
          <a:p>
            <a:pPr marL="1331913" lvl="4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accent1"/>
                </a:solidFill>
              </a:rPr>
              <a:t>facilitates life-long learning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Happy-o-meter of </a:t>
            </a:r>
            <a:r>
              <a:rPr lang="en-GB" sz="3200" dirty="0" smtClean="0">
                <a:solidFill>
                  <a:schemeClr val="accent2"/>
                </a:solidFill>
              </a:rPr>
              <a:t>IPA</a:t>
            </a:r>
            <a:r>
              <a:rPr lang="en-GB" sz="3200" dirty="0" smtClean="0"/>
              <a:t> approach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84784"/>
            <a:ext cx="7128792" cy="2394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584" y="5289416"/>
            <a:ext cx="7416824" cy="461665"/>
          </a:xfrm>
          <a:prstGeom prst="rect">
            <a:avLst/>
          </a:prstGeom>
          <a:ln w="38100" cmpd="sng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2400" b="1" i="1" dirty="0">
              <a:solidFill>
                <a:srgbClr val="BE0F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9291" y="533558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>
                <a:hlinkClick r:id="rId4"/>
              </a:rPr>
              <a:t>http://www.brunel.ac.uk/about/education-innovation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85496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Drivers for change (2010)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316598" cy="51845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srgbClr val="00325B"/>
                </a:solidFill>
              </a:rPr>
              <a:t>Heavy assessment burden 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25B"/>
                </a:solidFill>
              </a:rPr>
              <a:t>Increased student numbers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325B"/>
                </a:solidFill>
              </a:rPr>
              <a:t>Many low-credit pieces of assessment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325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dirty="0" smtClean="0">
                <a:solidFill>
                  <a:srgbClr val="00325B"/>
                </a:solidFill>
              </a:rPr>
              <a:t>Improve graduate attributes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325B"/>
                </a:solidFill>
              </a:rPr>
              <a:t>Application of knowledge</a:t>
            </a:r>
          </a:p>
          <a:p>
            <a:pPr marL="792163" lvl="2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325B"/>
                </a:solidFill>
              </a:rPr>
              <a:t>Develop range of skills</a:t>
            </a:r>
          </a:p>
          <a:p>
            <a:pPr lvl="2" indent="0">
              <a:buNone/>
            </a:pPr>
            <a:endParaRPr lang="en-GB" sz="2000" dirty="0" smtClean="0">
              <a:solidFill>
                <a:srgbClr val="00325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b="1" i="1" dirty="0" smtClean="0">
                <a:solidFill>
                  <a:srgbClr val="00325B"/>
                </a:solidFill>
              </a:rPr>
              <a:t>In silo </a:t>
            </a:r>
            <a:r>
              <a:rPr lang="en-GB" sz="2600" b="1" dirty="0" smtClean="0">
                <a:solidFill>
                  <a:srgbClr val="00325B"/>
                </a:solidFill>
              </a:rPr>
              <a:t>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rgbClr val="00325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rgbClr val="00325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25B"/>
              </a:solidFill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6016" y="3933056"/>
            <a:ext cx="3672408" cy="1938992"/>
          </a:xfrm>
          <a:prstGeom prst="rect">
            <a:avLst/>
          </a:prstGeom>
          <a:noFill/>
          <a:ln w="571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Senate Regulations (2009) </a:t>
            </a:r>
            <a:endParaRPr lang="en-GB" sz="2400" dirty="0" smtClean="0">
              <a:solidFill>
                <a:schemeClr val="accent2"/>
              </a:solidFill>
            </a:endParaRPr>
          </a:p>
          <a:p>
            <a:pPr algn="ctr"/>
            <a:r>
              <a:rPr lang="en-GB" sz="2400" dirty="0">
                <a:solidFill>
                  <a:schemeClr val="accent2"/>
                </a:solidFill>
              </a:rPr>
              <a:t>-</a:t>
            </a:r>
          </a:p>
          <a:p>
            <a:pPr algn="ctr"/>
            <a:r>
              <a:rPr lang="en-GB" sz="2400" dirty="0">
                <a:solidFill>
                  <a:schemeClr val="accent2"/>
                </a:solidFill>
              </a:rPr>
              <a:t>uncoupled </a:t>
            </a:r>
            <a:endParaRPr lang="en-GB" sz="2400" dirty="0" smtClean="0">
              <a:solidFill>
                <a:schemeClr val="accent2"/>
              </a:solidFill>
            </a:endParaRPr>
          </a:p>
          <a:p>
            <a:pPr algn="ctr"/>
            <a:r>
              <a:rPr lang="en-GB" sz="2400" dirty="0" smtClean="0">
                <a:solidFill>
                  <a:schemeClr val="accent2"/>
                </a:solidFill>
              </a:rPr>
              <a:t>teaching </a:t>
            </a:r>
            <a:r>
              <a:rPr lang="en-GB" sz="2400" dirty="0">
                <a:solidFill>
                  <a:schemeClr val="accent2"/>
                </a:solidFill>
              </a:rPr>
              <a:t>and assessment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8" y="692696"/>
            <a:ext cx="289216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78296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Senate Regulation changes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316598" cy="5112568"/>
          </a:xfrm>
        </p:spPr>
        <p:txBody>
          <a:bodyPr>
            <a:normAutofit/>
          </a:bodyPr>
          <a:lstStyle/>
          <a:p>
            <a:r>
              <a:rPr lang="en-GB" sz="2400" u="sng" dirty="0" smtClean="0">
                <a:solidFill>
                  <a:srgbClr val="00325B"/>
                </a:solidFill>
              </a:rPr>
              <a:t>From:</a:t>
            </a:r>
          </a:p>
          <a:p>
            <a:r>
              <a:rPr lang="mr-IN" sz="2400" b="1" i="1" dirty="0" smtClean="0">
                <a:solidFill>
                  <a:srgbClr val="00325B"/>
                </a:solidFill>
              </a:rPr>
              <a:t>…</a:t>
            </a:r>
            <a:r>
              <a:rPr lang="en-GB" sz="2400" b="1" i="1" dirty="0">
                <a:solidFill>
                  <a:srgbClr val="00325B"/>
                </a:solidFill>
              </a:rPr>
              <a:t> </a:t>
            </a:r>
            <a:r>
              <a:rPr lang="en-GB" sz="2400" i="1" dirty="0" smtClean="0">
                <a:solidFill>
                  <a:srgbClr val="00325B"/>
                </a:solidFill>
              </a:rPr>
              <a:t>must normally undertake </a:t>
            </a:r>
            <a:r>
              <a:rPr lang="en-GB" sz="2400" i="1" dirty="0" smtClean="0">
                <a:solidFill>
                  <a:schemeClr val="accent2"/>
                </a:solidFill>
              </a:rPr>
              <a:t>modules</a:t>
            </a:r>
            <a:r>
              <a:rPr lang="en-GB" sz="2400" i="1" dirty="0" smtClean="0">
                <a:solidFill>
                  <a:srgbClr val="00325B"/>
                </a:solidFill>
              </a:rPr>
              <a:t> to a value of at least </a:t>
            </a:r>
            <a:r>
              <a:rPr lang="en-GB" sz="2400" i="1" dirty="0" smtClean="0">
                <a:solidFill>
                  <a:srgbClr val="BE0F34"/>
                </a:solidFill>
              </a:rPr>
              <a:t>120 credits </a:t>
            </a:r>
            <a:r>
              <a:rPr lang="en-GB" sz="2400" i="1" dirty="0" smtClean="0">
                <a:solidFill>
                  <a:srgbClr val="00325B"/>
                </a:solidFill>
              </a:rPr>
              <a:t>at each level</a:t>
            </a:r>
            <a:r>
              <a:rPr lang="mr-IN" sz="2400" i="1" dirty="0" smtClean="0">
                <a:solidFill>
                  <a:srgbClr val="00325B"/>
                </a:solidFill>
              </a:rPr>
              <a:t>…</a:t>
            </a:r>
            <a:endParaRPr lang="en-GB" sz="2400" i="1" dirty="0" smtClean="0">
              <a:solidFill>
                <a:srgbClr val="00325B"/>
              </a:solidFill>
            </a:endParaRPr>
          </a:p>
          <a:p>
            <a:endParaRPr lang="en-US" sz="2400" dirty="0" smtClean="0">
              <a:solidFill>
                <a:srgbClr val="00325B"/>
              </a:solidFill>
            </a:endParaRPr>
          </a:p>
          <a:p>
            <a:r>
              <a:rPr lang="en-US" sz="2400" u="sng" dirty="0" smtClean="0">
                <a:solidFill>
                  <a:srgbClr val="00325B"/>
                </a:solidFill>
              </a:rPr>
              <a:t>To:</a:t>
            </a:r>
          </a:p>
          <a:p>
            <a:r>
              <a:rPr lang="mr-IN" sz="2400" i="1" dirty="0" smtClean="0">
                <a:solidFill>
                  <a:srgbClr val="00325B"/>
                </a:solidFill>
              </a:rPr>
              <a:t>…</a:t>
            </a:r>
            <a:r>
              <a:rPr lang="en-GB" sz="2400" i="1" dirty="0" smtClean="0">
                <a:solidFill>
                  <a:srgbClr val="00325B"/>
                </a:solidFill>
              </a:rPr>
              <a:t>A normal period if study will be approved for each programme</a:t>
            </a:r>
            <a:r>
              <a:rPr lang="mr-IN" sz="2400" i="1" dirty="0" smtClean="0">
                <a:solidFill>
                  <a:srgbClr val="00325B"/>
                </a:solidFill>
              </a:rPr>
              <a:t>…</a:t>
            </a:r>
            <a:r>
              <a:rPr lang="en-GB" sz="2400" i="1" dirty="0" smtClean="0">
                <a:solidFill>
                  <a:srgbClr val="00325B"/>
                </a:solidFill>
              </a:rPr>
              <a:t>Each year of full-time study shall normally be equivalent to </a:t>
            </a:r>
            <a:r>
              <a:rPr lang="en-GB" sz="2400" i="1" dirty="0" smtClean="0">
                <a:solidFill>
                  <a:srgbClr val="BE0F34"/>
                </a:solidFill>
              </a:rPr>
              <a:t>120 credits</a:t>
            </a:r>
            <a:r>
              <a:rPr lang="en-GB" sz="2400" i="1" dirty="0" smtClean="0">
                <a:solidFill>
                  <a:srgbClr val="00325B"/>
                </a:solidFill>
              </a:rPr>
              <a:t> of </a:t>
            </a:r>
            <a:r>
              <a:rPr lang="en-GB" sz="2400" i="1" dirty="0" smtClean="0">
                <a:solidFill>
                  <a:srgbClr val="BE0F34"/>
                </a:solidFill>
              </a:rPr>
              <a:t>assessment</a:t>
            </a:r>
            <a:r>
              <a:rPr lang="mr-IN" sz="2400" i="1" dirty="0" smtClean="0">
                <a:solidFill>
                  <a:schemeClr val="accent1"/>
                </a:solidFill>
              </a:rPr>
              <a:t>…</a:t>
            </a:r>
            <a:endParaRPr lang="en-US" sz="2400" i="1" dirty="0" smtClean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rgbClr val="00325B"/>
                </a:solidFill>
              </a:rPr>
              <a:t>	</a:t>
            </a:r>
            <a:r>
              <a:rPr lang="en-US" sz="2400" dirty="0" smtClean="0">
                <a:solidFill>
                  <a:srgbClr val="00325B"/>
                </a:solidFill>
              </a:rPr>
              <a:t>	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Integrated Programme Assessment (IPA): </a:t>
            </a:r>
            <a:r>
              <a:rPr lang="en-GB" sz="3200" dirty="0" smtClean="0">
                <a:solidFill>
                  <a:schemeClr val="accent2"/>
                </a:solidFill>
              </a:rPr>
              <a:t>teaching and assessment uncoupled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3568" y="4797152"/>
            <a:ext cx="7560840" cy="1200329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 i="1" dirty="0" smtClean="0">
                <a:solidFill>
                  <a:srgbClr val="00325B"/>
                </a:solidFill>
              </a:rPr>
              <a:t>Separating study </a:t>
            </a:r>
            <a:r>
              <a:rPr lang="en-GB" sz="2400" b="1" i="1" dirty="0">
                <a:solidFill>
                  <a:srgbClr val="00325B"/>
                </a:solidFill>
              </a:rPr>
              <a:t>and assessment reflects real life </a:t>
            </a:r>
            <a:r>
              <a:rPr lang="mr-IN" sz="2400" b="1" i="1" dirty="0">
                <a:solidFill>
                  <a:srgbClr val="00325B"/>
                </a:solidFill>
              </a:rPr>
              <a:t>–</a:t>
            </a:r>
            <a:r>
              <a:rPr lang="en-GB" sz="2400" b="1" i="1" dirty="0">
                <a:solidFill>
                  <a:srgbClr val="00325B"/>
                </a:solidFill>
              </a:rPr>
              <a:t> </a:t>
            </a:r>
            <a:r>
              <a:rPr lang="en-GB" sz="2400" b="1" i="1" dirty="0" smtClean="0">
                <a:solidFill>
                  <a:srgbClr val="00325B"/>
                </a:solidFill>
              </a:rPr>
              <a:t>we </a:t>
            </a:r>
            <a:r>
              <a:rPr lang="en-GB" sz="2400" b="1" i="1" dirty="0">
                <a:solidFill>
                  <a:srgbClr val="00325B"/>
                </a:solidFill>
              </a:rPr>
              <a:t>integrate information from many sources to solve a problem</a:t>
            </a:r>
            <a:endParaRPr lang="en-US" sz="2400" b="1" i="1" dirty="0">
              <a:solidFill>
                <a:srgbClr val="00325B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283968" y="2780928"/>
            <a:ext cx="360040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15616" y="1628800"/>
            <a:ext cx="6696744" cy="1008112"/>
            <a:chOff x="1115616" y="1628800"/>
            <a:chExt cx="6696744" cy="1008112"/>
          </a:xfrm>
        </p:grpSpPr>
        <p:sp>
          <p:nvSpPr>
            <p:cNvPr id="4" name="Rectangle 3"/>
            <p:cNvSpPr/>
            <p:nvPr/>
          </p:nvSpPr>
          <p:spPr>
            <a:xfrm>
              <a:off x="1115616" y="1628800"/>
              <a:ext cx="1224136" cy="100811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83768" y="1628800"/>
              <a:ext cx="1224136" cy="100811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51920" y="1628800"/>
              <a:ext cx="1224136" cy="100811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20072" y="1628800"/>
              <a:ext cx="1224136" cy="100811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88224" y="1628800"/>
              <a:ext cx="1224136" cy="100811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15616" y="2276872"/>
              <a:ext cx="1224136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83768" y="2276872"/>
              <a:ext cx="1224136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51920" y="2276872"/>
              <a:ext cx="1224136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20072" y="2276872"/>
              <a:ext cx="1224136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88224" y="2276872"/>
              <a:ext cx="1224136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25003" y="1761567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57467" y="1795264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60299" y="1783579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83968" y="1763524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87620" y="1783579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15616" y="3212976"/>
            <a:ext cx="6696744" cy="1224136"/>
            <a:chOff x="1115616" y="3212976"/>
            <a:chExt cx="6696744" cy="1224136"/>
          </a:xfrm>
        </p:grpSpPr>
        <p:sp>
          <p:nvSpPr>
            <p:cNvPr id="11" name="Rectangle 10"/>
            <p:cNvSpPr/>
            <p:nvPr/>
          </p:nvSpPr>
          <p:spPr>
            <a:xfrm>
              <a:off x="2483768" y="3212976"/>
              <a:ext cx="1224136" cy="79208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15616" y="3212976"/>
              <a:ext cx="1224136" cy="79208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51920" y="3212976"/>
              <a:ext cx="1224136" cy="79208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20072" y="3212976"/>
              <a:ext cx="1224136" cy="79208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88224" y="3212976"/>
              <a:ext cx="1224136" cy="792088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15616" y="4077072"/>
              <a:ext cx="1944216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67844" y="4077072"/>
              <a:ext cx="2664296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8144" y="4077072"/>
              <a:ext cx="1944216" cy="3600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25003" y="3424354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60299" y="3426282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2225" y="3435792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22150" y="3424354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57467" y="3424354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504" y="1792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Module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78296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IPA - Level 5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0800000">
            <a:off x="646702" y="5221320"/>
            <a:ext cx="7597706" cy="11404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10800000">
            <a:off x="3851920" y="5229200"/>
            <a:ext cx="0" cy="11325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rot="10800000">
            <a:off x="2483768" y="5229200"/>
            <a:ext cx="0" cy="11325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156176" y="5301208"/>
            <a:ext cx="23042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Analytical </a:t>
            </a:r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Biochemistry(20)</a:t>
            </a:r>
          </a:p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Medical Biochemistry (20)</a:t>
            </a:r>
          </a:p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Metabolic Regulation (20)</a:t>
            </a:r>
          </a:p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Genetics </a:t>
            </a:r>
            <a:r>
              <a:rPr lang="en-US" sz="1400" dirty="0" smtClean="0">
                <a:solidFill>
                  <a:schemeClr val="bg1"/>
                </a:solidFill>
                <a:latin typeface="Arial Narrow"/>
                <a:cs typeface="Arial Narrow"/>
              </a:rPr>
              <a:t>&amp; Development </a:t>
            </a:r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(20)</a:t>
            </a:r>
          </a:p>
          <a:p>
            <a:pPr algn="ctr" eaLnBrk="0" hangingPunct="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3806544" y="5229200"/>
            <a:ext cx="14114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</a:rPr>
              <a:t>Genetic Engineering and Immunobiology</a:t>
            </a:r>
          </a:p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</a:rPr>
              <a:t>(20)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2627784" y="5229200"/>
            <a:ext cx="112197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and Cellular Biology</a:t>
            </a:r>
          </a:p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1547664" y="5229200"/>
            <a:ext cx="8911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</a:p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148064" y="5229200"/>
            <a:ext cx="12761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</a:rPr>
              <a:t>Principles of Human Disease </a:t>
            </a:r>
          </a:p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</a:rPr>
              <a:t>(20)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rot="10800000">
            <a:off x="1475656" y="5229200"/>
            <a:ext cx="0" cy="11325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611560" y="5229200"/>
            <a:ext cx="9185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 </a:t>
            </a:r>
          </a:p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rot="10800000">
            <a:off x="5148064" y="5229200"/>
            <a:ext cx="13133" cy="113250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0800000">
            <a:off x="6300192" y="5157191"/>
            <a:ext cx="0" cy="122413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 rot="10800000">
            <a:off x="630742" y="1412776"/>
            <a:ext cx="7426264" cy="132312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rot="10800000">
            <a:off x="4206306" y="1412777"/>
            <a:ext cx="0" cy="132312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10800000">
            <a:off x="2976781" y="1412777"/>
            <a:ext cx="0" cy="132312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6732240" y="1484784"/>
            <a:ext cx="138590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Analysis, Interpretation and Presentation</a:t>
            </a:r>
          </a:p>
          <a:p>
            <a:pPr algn="ctr" eaLnBrk="0" hangingPunct="0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4139952" y="1484784"/>
            <a:ext cx="143202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</a:rPr>
              <a:t>Primary Literature Interrogation and Synthesis (20)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2915816" y="1484784"/>
            <a:ext cx="12884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</a:rPr>
              <a:t>Professional Skills </a:t>
            </a:r>
          </a:p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</a:rPr>
              <a:t>(20)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1691680" y="1484784"/>
            <a:ext cx="1267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</a:rPr>
              <a:t>Biomedical Sciences Exam 2</a:t>
            </a:r>
          </a:p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</a:rPr>
              <a:t> (20)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5517151" y="1478092"/>
            <a:ext cx="1315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</a:rPr>
              <a:t>Data Evaluation and Reporting</a:t>
            </a:r>
          </a:p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</a:rPr>
              <a:t>(20)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rot="10800000">
            <a:off x="1792731" y="1412777"/>
            <a:ext cx="0" cy="132312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683568" y="1484784"/>
            <a:ext cx="11619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</a:rPr>
              <a:t>Synoptic Exam 2 </a:t>
            </a:r>
          </a:p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</a:rPr>
              <a:t>(20)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10800000">
            <a:off x="5571854" y="1417856"/>
            <a:ext cx="0" cy="128281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rot="10800000">
            <a:off x="6833043" y="1412776"/>
            <a:ext cx="0" cy="132312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6247253" y="2738331"/>
            <a:ext cx="1197121" cy="248299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</p:cNvCxnSpPr>
          <p:nvPr/>
        </p:nvCxnSpPr>
        <p:spPr>
          <a:xfrm flipV="1">
            <a:off x="4445555" y="2738331"/>
            <a:ext cx="1729542" cy="2482989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321786" y="2776462"/>
            <a:ext cx="4411391" cy="2447220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321786" y="2741592"/>
            <a:ext cx="5804303" cy="2474939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993920" y="2780928"/>
            <a:ext cx="296810" cy="2423596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90731" y="2776317"/>
            <a:ext cx="3408371" cy="2440214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264562" y="2785852"/>
            <a:ext cx="2351818" cy="2452638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0"/>
          </p:cNvCxnSpPr>
          <p:nvPr/>
        </p:nvCxnSpPr>
        <p:spPr>
          <a:xfrm flipV="1">
            <a:off x="3188770" y="2716649"/>
            <a:ext cx="4181687" cy="2512551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188769" y="2706762"/>
            <a:ext cx="2787958" cy="2487184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188769" y="2767468"/>
            <a:ext cx="1819589" cy="2426478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188769" y="2749352"/>
            <a:ext cx="303111" cy="2440401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123728" y="2756154"/>
            <a:ext cx="5462753" cy="24532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123728" y="2743921"/>
            <a:ext cx="1286289" cy="2465527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2353954" y="2735897"/>
            <a:ext cx="5090420" cy="250259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>
            <a:off x="1609817" y="2785851"/>
            <a:ext cx="5804897" cy="241378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" idx="2"/>
          </p:cNvCxnSpPr>
          <p:nvPr/>
        </p:nvCxnSpPr>
        <p:spPr>
          <a:xfrm flipV="1">
            <a:off x="4445555" y="2743921"/>
            <a:ext cx="3009084" cy="2477399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2257890" y="2743921"/>
            <a:ext cx="2187664" cy="2413270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1321786" y="2743922"/>
            <a:ext cx="3123768" cy="2427917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688124" y="2756154"/>
            <a:ext cx="1780509" cy="2460377"/>
          </a:xfrm>
          <a:prstGeom prst="straightConnector1">
            <a:avLst/>
          </a:prstGeom>
          <a:ln w="25400">
            <a:solidFill>
              <a:srgbClr val="FF93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 flipH="1">
            <a:off x="7415547" y="2743921"/>
            <a:ext cx="170934" cy="247976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039006" y="2743923"/>
            <a:ext cx="649118" cy="2460601"/>
          </a:xfrm>
          <a:prstGeom prst="straightConnector1">
            <a:avLst/>
          </a:prstGeom>
          <a:ln w="25400">
            <a:solidFill>
              <a:srgbClr val="FF93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2567434" y="2735898"/>
            <a:ext cx="3104206" cy="2468626"/>
          </a:xfrm>
          <a:prstGeom prst="straightConnector1">
            <a:avLst/>
          </a:prstGeom>
          <a:ln w="25400">
            <a:solidFill>
              <a:srgbClr val="FF93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1508547" y="2756155"/>
            <a:ext cx="4179577" cy="2460376"/>
          </a:xfrm>
          <a:prstGeom prst="straightConnector1">
            <a:avLst/>
          </a:prstGeom>
          <a:ln w="25400">
            <a:solidFill>
              <a:srgbClr val="FF93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23528" y="980728"/>
            <a:ext cx="1695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325B"/>
                </a:solidFill>
              </a:rPr>
              <a:t>Assessment</a:t>
            </a:r>
            <a:endParaRPr lang="en-GB" sz="2000" b="1" dirty="0">
              <a:solidFill>
                <a:srgbClr val="00325B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3528" y="4725144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325B"/>
                </a:solidFill>
              </a:rPr>
              <a:t>Study</a:t>
            </a:r>
            <a:endParaRPr lang="en-GB" sz="2000" b="1" dirty="0">
              <a:solidFill>
                <a:srgbClr val="00325B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290731" y="2767467"/>
            <a:ext cx="832997" cy="24562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264562" y="2785851"/>
            <a:ext cx="1924208" cy="2408095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2226666" y="2743920"/>
            <a:ext cx="962102" cy="2472611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445555" y="2785851"/>
            <a:ext cx="342469" cy="2385988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749756" y="2776317"/>
            <a:ext cx="762509" cy="2380874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688124" y="2716649"/>
            <a:ext cx="828092" cy="2487875"/>
          </a:xfrm>
          <a:prstGeom prst="straightConnector1">
            <a:avLst/>
          </a:prstGeom>
          <a:ln w="25400">
            <a:solidFill>
              <a:srgbClr val="FF93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 flipV="1">
            <a:off x="3923928" y="2767468"/>
            <a:ext cx="1764196" cy="2426478"/>
          </a:xfrm>
          <a:prstGeom prst="straightConnector1">
            <a:avLst/>
          </a:prstGeom>
          <a:ln w="25400">
            <a:solidFill>
              <a:srgbClr val="FF93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5217986" y="2743920"/>
            <a:ext cx="2196729" cy="2474259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3995936" y="2756154"/>
            <a:ext cx="3418779" cy="245209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we achieved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472608" cy="5328592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en-US" sz="2400" dirty="0" smtClean="0">
                <a:solidFill>
                  <a:srgbClr val="00325B"/>
                </a:solidFill>
                <a:latin typeface="Arial" pitchFamily="34" charset="0"/>
              </a:rPr>
              <a:t>Reduced </a:t>
            </a:r>
            <a:r>
              <a:rPr lang="en-US" altLang="en-US" sz="2400" dirty="0" smtClean="0">
                <a:solidFill>
                  <a:srgbClr val="BE0F34"/>
                </a:solidFill>
                <a:latin typeface="Arial" pitchFamily="34" charset="0"/>
              </a:rPr>
              <a:t>summative</a:t>
            </a:r>
            <a:r>
              <a:rPr lang="en-US" altLang="en-US" sz="2400" dirty="0" smtClean="0">
                <a:solidFill>
                  <a:srgbClr val="00325B"/>
                </a:solidFill>
                <a:latin typeface="Arial" pitchFamily="34" charset="0"/>
              </a:rPr>
              <a:t> assessment burden by </a:t>
            </a:r>
            <a:r>
              <a:rPr lang="en-US" altLang="en-US" sz="2400" dirty="0" smtClean="0">
                <a:solidFill>
                  <a:schemeClr val="accent1"/>
                </a:solidFill>
                <a:latin typeface="Arial" pitchFamily="34" charset="0"/>
              </a:rPr>
              <a:t>2/3</a:t>
            </a:r>
          </a:p>
          <a:p>
            <a:pPr marL="342900" indent="-342900">
              <a:buFont typeface="Arial"/>
              <a:buChar char="•"/>
            </a:pPr>
            <a:endParaRPr lang="en-US" altLang="en-US" sz="800" dirty="0">
              <a:solidFill>
                <a:srgbClr val="00325B"/>
              </a:solidFill>
              <a:latin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400" dirty="0" smtClean="0">
                <a:solidFill>
                  <a:srgbClr val="00325B"/>
                </a:solidFill>
                <a:latin typeface="Arial" pitchFamily="34" charset="0"/>
              </a:rPr>
              <a:t>Designed meaningful </a:t>
            </a:r>
            <a:r>
              <a:rPr lang="en-US" altLang="en-US" sz="2400" dirty="0">
                <a:solidFill>
                  <a:srgbClr val="00325B"/>
                </a:solidFill>
                <a:latin typeface="Arial" pitchFamily="34" charset="0"/>
              </a:rPr>
              <a:t>assessments that </a:t>
            </a:r>
            <a:r>
              <a:rPr lang="en-US" altLang="en-US" sz="2400" dirty="0" smtClean="0">
                <a:solidFill>
                  <a:srgbClr val="00325B"/>
                </a:solidFill>
                <a:latin typeface="Arial" pitchFamily="34" charset="0"/>
              </a:rPr>
              <a:t>develop: </a:t>
            </a:r>
            <a:endParaRPr lang="en-US" altLang="en-US" sz="2400" dirty="0">
              <a:solidFill>
                <a:srgbClr val="00325B"/>
              </a:solidFill>
              <a:latin typeface="Arial" pitchFamily="34" charset="0"/>
            </a:endParaRPr>
          </a:p>
          <a:p>
            <a:pPr lvl="4">
              <a:lnSpc>
                <a:spcPct val="50000"/>
              </a:lnSpc>
              <a:buFont typeface="Arial" panose="020B0604020202020204" pitchFamily="34" charset="0"/>
              <a:buChar char="−"/>
            </a:pPr>
            <a:r>
              <a:rPr lang="en-US" altLang="en-US" sz="1800" dirty="0" smtClean="0">
                <a:solidFill>
                  <a:schemeClr val="accent1"/>
                </a:solidFill>
                <a:latin typeface="Arial" pitchFamily="34" charset="0"/>
              </a:rPr>
              <a:t>critical </a:t>
            </a:r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and analytical thinking</a:t>
            </a:r>
          </a:p>
          <a:p>
            <a:pPr lvl="4">
              <a:lnSpc>
                <a:spcPct val="50000"/>
              </a:lnSpc>
              <a:buFont typeface="Arial" panose="020B0604020202020204" pitchFamily="34" charset="0"/>
              <a:buChar char="−"/>
            </a:pPr>
            <a:r>
              <a:rPr lang="en-US" altLang="en-US" sz="1800" dirty="0" smtClean="0">
                <a:solidFill>
                  <a:schemeClr val="accent1"/>
                </a:solidFill>
                <a:latin typeface="Arial" pitchFamily="34" charset="0"/>
              </a:rPr>
              <a:t>application </a:t>
            </a:r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of knowledge</a:t>
            </a:r>
          </a:p>
          <a:p>
            <a:pPr lvl="4">
              <a:lnSpc>
                <a:spcPct val="50000"/>
              </a:lnSpc>
              <a:buFont typeface="Arial" panose="020B0604020202020204" pitchFamily="34" charset="0"/>
              <a:buChar char="−"/>
            </a:pPr>
            <a:r>
              <a:rPr lang="en-US" altLang="en-US" sz="1800" dirty="0" smtClean="0">
                <a:solidFill>
                  <a:schemeClr val="accent1"/>
                </a:solidFill>
                <a:latin typeface="Arial" pitchFamily="34" charset="0"/>
              </a:rPr>
              <a:t>independent </a:t>
            </a:r>
            <a:r>
              <a:rPr lang="en-US" altLang="en-US" sz="1800" dirty="0">
                <a:solidFill>
                  <a:schemeClr val="accent1"/>
                </a:solidFill>
                <a:latin typeface="Arial" pitchFamily="34" charset="0"/>
              </a:rPr>
              <a:t>and reflective </a:t>
            </a:r>
            <a:r>
              <a:rPr lang="en-US" altLang="en-US" sz="1800" dirty="0" smtClean="0">
                <a:solidFill>
                  <a:schemeClr val="accent1"/>
                </a:solidFill>
                <a:latin typeface="Arial" pitchFamily="34" charset="0"/>
              </a:rPr>
              <a:t>learning</a:t>
            </a:r>
          </a:p>
          <a:p>
            <a:pPr lvl="4">
              <a:lnSpc>
                <a:spcPct val="50000"/>
              </a:lnSpc>
              <a:buFontTx/>
              <a:buChar char="-"/>
            </a:pPr>
            <a:endParaRPr lang="en-US" altLang="en-US" sz="2400" dirty="0" smtClean="0">
              <a:solidFill>
                <a:srgbClr val="00325B"/>
              </a:solidFill>
              <a:latin typeface="Arial" pitchFamily="34" charset="0"/>
            </a:endParaRPr>
          </a:p>
          <a:p>
            <a:pPr lvl="1">
              <a:buFont typeface="Arial"/>
              <a:buChar char="•"/>
            </a:pPr>
            <a:r>
              <a:rPr lang="en-US" altLang="en-US" sz="2400" dirty="0" smtClean="0">
                <a:solidFill>
                  <a:srgbClr val="00325B"/>
                </a:solidFill>
                <a:latin typeface="Arial" pitchFamily="34" charset="0"/>
              </a:rPr>
              <a:t>Give all students the same learning/development opportunities</a:t>
            </a:r>
          </a:p>
          <a:p>
            <a:pPr lvl="1">
              <a:buFont typeface="Arial"/>
              <a:buChar char="•"/>
            </a:pPr>
            <a:endParaRPr lang="en-US" altLang="en-US" sz="1000" dirty="0" smtClean="0">
              <a:solidFill>
                <a:srgbClr val="00325B"/>
              </a:solidFill>
              <a:latin typeface="Arial" pitchFamily="34" charset="0"/>
            </a:endParaRPr>
          </a:p>
          <a:p>
            <a:pPr lvl="1">
              <a:buFont typeface="Arial"/>
              <a:buChar char="•"/>
            </a:pPr>
            <a:r>
              <a:rPr lang="en-US" altLang="en-US" sz="2400" dirty="0" smtClean="0">
                <a:solidFill>
                  <a:srgbClr val="00325B"/>
                </a:solidFill>
                <a:latin typeface="Arial" pitchFamily="34" charset="0"/>
              </a:rPr>
              <a:t>Improved student experience and outcomes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8814"/>
              </p:ext>
            </p:extLst>
          </p:nvPr>
        </p:nvGraphicFramePr>
        <p:xfrm>
          <a:off x="5508104" y="1268760"/>
          <a:ext cx="31683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17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92697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Student Awards Data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5576" y="55892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325B"/>
                </a:solidFill>
              </a:rPr>
              <a:t>Degree </a:t>
            </a:r>
            <a:r>
              <a:rPr lang="en-GB" sz="2000" dirty="0">
                <a:solidFill>
                  <a:srgbClr val="00325B"/>
                </a:solidFill>
              </a:rPr>
              <a:t>outcomes </a:t>
            </a:r>
            <a:r>
              <a:rPr lang="en-GB" sz="2000" dirty="0" smtClean="0">
                <a:solidFill>
                  <a:srgbClr val="00325B"/>
                </a:solidFill>
              </a:rPr>
              <a:t>improved </a:t>
            </a:r>
            <a:r>
              <a:rPr lang="en-GB" sz="2000" dirty="0">
                <a:solidFill>
                  <a:srgbClr val="00325B"/>
                </a:solidFill>
              </a:rPr>
              <a:t>using the </a:t>
            </a:r>
            <a:r>
              <a:rPr lang="en-GB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integrated assessment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chemeClr val="accent1"/>
                </a:solidFill>
              </a:rPr>
              <a:t>approach </a:t>
            </a:r>
            <a:r>
              <a:rPr lang="en-GB" sz="2000" dirty="0">
                <a:solidFill>
                  <a:srgbClr val="00325B"/>
                </a:solidFill>
              </a:rPr>
              <a:t>compared to the </a:t>
            </a:r>
            <a:r>
              <a:rPr lang="en-GB" sz="24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modular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325B"/>
                </a:solidFill>
              </a:rPr>
              <a:t>programme</a:t>
            </a:r>
            <a:r>
              <a:rPr lang="en-GB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515719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Pre-IPA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515719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Post-IPA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308753"/>
              </p:ext>
            </p:extLst>
          </p:nvPr>
        </p:nvGraphicFramePr>
        <p:xfrm>
          <a:off x="827584" y="1052736"/>
          <a:ext cx="66967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051720" y="5085184"/>
            <a:ext cx="108012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04048" y="5085184"/>
            <a:ext cx="19442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92697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Closing the Attainment Gap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67744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Pre-IPA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Post-IPA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78574"/>
              </p:ext>
            </p:extLst>
          </p:nvPr>
        </p:nvGraphicFramePr>
        <p:xfrm>
          <a:off x="1187624" y="1700808"/>
          <a:ext cx="5832648" cy="202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2916324"/>
              </a:tblGrid>
              <a:tr h="8354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2012-2013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2015-2016</a:t>
                      </a:r>
                      <a:endParaRPr lang="en-US" sz="2400" dirty="0"/>
                    </a:p>
                  </a:txBody>
                  <a:tcPr/>
                </a:tc>
              </a:tr>
              <a:tr h="892696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12.5%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7.5%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80312" y="2924944"/>
            <a:ext cx="864096" cy="4616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</a:rPr>
              <a:t>-5%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508518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325B"/>
                </a:solidFill>
              </a:rPr>
              <a:t>Attainment gap reduced </a:t>
            </a:r>
            <a:r>
              <a:rPr lang="en-GB" sz="2000" dirty="0">
                <a:solidFill>
                  <a:srgbClr val="00325B"/>
                </a:solidFill>
              </a:rPr>
              <a:t>using the </a:t>
            </a:r>
            <a:r>
              <a:rPr lang="en-GB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integrated assessment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chemeClr val="accent1"/>
                </a:solidFill>
              </a:rPr>
              <a:t>approach </a:t>
            </a:r>
            <a:r>
              <a:rPr lang="en-GB" sz="2000" dirty="0">
                <a:solidFill>
                  <a:srgbClr val="00325B"/>
                </a:solidFill>
              </a:rPr>
              <a:t>compared to the </a:t>
            </a:r>
            <a:r>
              <a:rPr lang="en-GB" sz="24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modular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325B"/>
                </a:solidFill>
              </a:rPr>
              <a:t>programme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3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nel University">
  <a:themeElements>
    <a:clrScheme name="Custom 3">
      <a:dk1>
        <a:sysClr val="windowText" lastClr="000000"/>
      </a:dk1>
      <a:lt1>
        <a:sysClr val="window" lastClr="FFFFFF"/>
      </a:lt1>
      <a:dk2>
        <a:srgbClr val="595959"/>
      </a:dk2>
      <a:lt2>
        <a:srgbClr val="EBEBEB"/>
      </a:lt2>
      <a:accent1>
        <a:srgbClr val="00325B"/>
      </a:accent1>
      <a:accent2>
        <a:srgbClr val="BE0F34"/>
      </a:accent2>
      <a:accent3>
        <a:srgbClr val="84A5DC"/>
      </a:accent3>
      <a:accent4>
        <a:srgbClr val="8098AD"/>
      </a:accent4>
      <a:accent5>
        <a:srgbClr val="DF879A"/>
      </a:accent5>
      <a:accent6>
        <a:srgbClr val="C2D2ED"/>
      </a:accent6>
      <a:hlink>
        <a:srgbClr val="0000FF"/>
      </a:hlink>
      <a:folHlink>
        <a:srgbClr val="800080"/>
      </a:folHlink>
    </a:clrScheme>
    <a:fontScheme name="Bru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552_BUL_PowePoint_TPL_AW_2.pptx" id="{4D67F386-3FC6-4D8E-BFEC-44461FE00372}" vid="{C71F71E6-4BC7-4BD9-955D-5E456745AA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7EE2BD348184B9BDECE854BF86948" ma:contentTypeVersion="8" ma:contentTypeDescription="Create a new document." ma:contentTypeScope="" ma:versionID="5e5db368bcdebfedb174bffda50d7bf7">
  <xsd:schema xmlns:xsd="http://www.w3.org/2001/XMLSchema" xmlns:xs="http://www.w3.org/2001/XMLSchema" xmlns:p="http://schemas.microsoft.com/office/2006/metadata/properties" xmlns:ns1="http://schemas.microsoft.com/sharepoint/v3" xmlns:ns2="0eea6de5-6287-4e50-8eac-5e326caea23e" xmlns:ns3="c3872151-5905-4c97-9ff5-e4f7204cd876" targetNamespace="http://schemas.microsoft.com/office/2006/metadata/properties" ma:root="true" ma:fieldsID="01b81065859566e103293cfc4eac720b" ns1:_="" ns2:_="" ns3:_="">
    <xsd:import namespace="http://schemas.microsoft.com/sharepoint/v3"/>
    <xsd:import namespace="0eea6de5-6287-4e50-8eac-5e326caea23e"/>
    <xsd:import namespace="c3872151-5905-4c97-9ff5-e4f7204cd87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a6de5-6287-4e50-8eac-5e326caea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72151-5905-4c97-9ff5-e4f7204cd87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ABB48A-250F-437B-B2B8-3E409D4ED280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c3872151-5905-4c97-9ff5-e4f7204cd876"/>
    <ds:schemaRef ds:uri="http://schemas.microsoft.com/office/infopath/2007/PartnerControls"/>
    <ds:schemaRef ds:uri="http://schemas.openxmlformats.org/package/2006/metadata/core-properties"/>
    <ds:schemaRef ds:uri="0eea6de5-6287-4e50-8eac-5e326caea23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1A20A98-9BF8-4507-879B-888EB959C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4826D-3C3C-46EA-A2C1-3682DB803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eea6de5-6287-4e50-8eac-5e326caea23e"/>
    <ds:schemaRef ds:uri="c3872151-5905-4c97-9ff5-e4f7204cd8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Words>936</Words>
  <Application>Microsoft Office PowerPoint</Application>
  <PresentationFormat>On-screen Show (4:3)</PresentationFormat>
  <Paragraphs>358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Calibri</vt:lpstr>
      <vt:lpstr>Brunel University</vt:lpstr>
      <vt:lpstr> Integrated Programme Assessment (IPA):  Reduced Assessment  and Better Graduates</vt:lpstr>
      <vt:lpstr>HE sector context</vt:lpstr>
      <vt:lpstr>Drivers for change (2010)</vt:lpstr>
      <vt:lpstr>Senate Regulation changes </vt:lpstr>
      <vt:lpstr>Integrated Programme Assessment (IPA): teaching and assessment uncoupled</vt:lpstr>
      <vt:lpstr>IPA - Level 5</vt:lpstr>
      <vt:lpstr>What we achieved</vt:lpstr>
      <vt:lpstr>Student Awards Data</vt:lpstr>
      <vt:lpstr>Closing the Attainment Gap</vt:lpstr>
      <vt:lpstr>Graduate Level Outcomes</vt:lpstr>
      <vt:lpstr>Students feel better prepared for employment</vt:lpstr>
      <vt:lpstr>NSS – Assessment and Feedback</vt:lpstr>
      <vt:lpstr>IPA in five easy steps </vt:lpstr>
      <vt:lpstr>Assessment focussed on skills</vt:lpstr>
      <vt:lpstr>Assessment focussed on skills</vt:lpstr>
      <vt:lpstr>Coherence within and between levels</vt:lpstr>
      <vt:lpstr>Practical Skills: Microscopy</vt:lpstr>
      <vt:lpstr>IPA - Level 4</vt:lpstr>
      <vt:lpstr>Requirements for IPA</vt:lpstr>
      <vt:lpstr>Benefits</vt:lpstr>
      <vt:lpstr>Recognised Programme Developers</vt:lpstr>
      <vt:lpstr>Re-thinking assessment</vt:lpstr>
      <vt:lpstr>Happy-o-meter of IPA approach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Brunel PowerPoint Template</dc:title>
  <dc:creator>Helen King</dc:creator>
  <cp:lastModifiedBy>Carol Stock</cp:lastModifiedBy>
  <cp:revision>294</cp:revision>
  <cp:lastPrinted>2017-10-13T11:41:57Z</cp:lastPrinted>
  <dcterms:created xsi:type="dcterms:W3CDTF">2014-07-31T08:49:38Z</dcterms:created>
  <dcterms:modified xsi:type="dcterms:W3CDTF">2018-06-26T15:29:03Z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0x0101000F27EE2BD348184B9BDECE854BF86948</vt:lpwstr>
  </property>
  <property fmtid="{D5CDD505-2E9C-101B-9397-08002B2CF9AE}" pid="3" name="BrunelBaseOwner">
    <vt:lpwstr>1;#Internal Communications|01e1b302-1141-47e6-ae68-8b0ede583215</vt:lpwstr>
  </property>
  <property fmtid="{D5CDD505-2E9C-101B-9397-08002B2CF9AE}" pid="4" name="BrunelBaseOwner0">
    <vt:lpwstr>Internal Communications|01e1b302-1141-47e6-ae68-8b0ede583215</vt:lpwstr>
  </property>
  <property fmtid="{D5CDD505-2E9C-101B-9397-08002B2CF9AE}" pid="5" name="TaxKeyword">
    <vt:lpwstr/>
  </property>
  <property fmtid="{D5CDD505-2E9C-101B-9397-08002B2CF9AE}" pid="6" name="BrunelBaseAudience">
    <vt:lpwstr/>
  </property>
  <property fmtid="{D5CDD505-2E9C-101B-9397-08002B2CF9AE}" pid="7" name="l50cde2150514e6e90cdde84639c12b5">
    <vt:lpwstr/>
  </property>
  <property fmtid="{D5CDD505-2E9C-101B-9397-08002B2CF9AE}" pid="8" name="foo">
    <vt:lpwstr/>
  </property>
  <property fmtid="{D5CDD505-2E9C-101B-9397-08002B2CF9AE}" pid="9" name="TaxCatchAll">
    <vt:lpwstr>1;#Internal Communications|01e1b302-1141-47e6-ae68-8b0ede583215</vt:lpwstr>
  </property>
</Properties>
</file>