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charts/colors1.xml" ContentType="application/vnd.ms-office.chartcolorstyle+xml"/>
  <Override PartName="/ppt/charts/style2.xml" ContentType="application/vnd.ms-office.chartstyle+xml"/>
  <Override PartName="/ppt/charts/chart2.xml" ContentType="application/vnd.openxmlformats-officedocument.drawingml.chart+xml"/>
  <Override PartName="/ppt/charts/colors2.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handoutMasterIdLst>
    <p:handoutMasterId r:id="rId19"/>
  </p:handoutMasterIdLst>
  <p:sldIdLst>
    <p:sldId id="256" r:id="rId2"/>
    <p:sldId id="259" r:id="rId3"/>
    <p:sldId id="261" r:id="rId4"/>
    <p:sldId id="262" r:id="rId5"/>
    <p:sldId id="263" r:id="rId6"/>
    <p:sldId id="258" r:id="rId7"/>
    <p:sldId id="264" r:id="rId8"/>
    <p:sldId id="266" r:id="rId9"/>
    <p:sldId id="267" r:id="rId10"/>
    <p:sldId id="268" r:id="rId11"/>
    <p:sldId id="269" r:id="rId12"/>
    <p:sldId id="270" r:id="rId13"/>
    <p:sldId id="271" r:id="rId14"/>
    <p:sldId id="275" r:id="rId15"/>
    <p:sldId id="272" r:id="rId16"/>
    <p:sldId id="274" r:id="rId17"/>
    <p:sldId id="273" r:id="rId1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6" d="100"/>
          <a:sy n="116"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taff_dir_l\Shared2\Library\Academic%20Support\Information%20Literacy\School%20specific\Law\UG\Foundation\PL%20ppt%20and%20Assessments\L3%20Intro%20law%20Order%20pol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aff_dir_l\Shared2\Library\Academic%20Support\Information%20Literacy\School%20specific\Law\UG\Foundation\PL%20ppt%20and%20Assessments\L3%20Intro%20law%20Order%20pol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Start</a:t>
            </a:r>
            <a:r>
              <a:rPr lang="en-US" sz="2800" baseline="0" dirty="0"/>
              <a:t> of module</a:t>
            </a:r>
            <a:endParaRPr lang="en-US" sz="2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'how-confident-do-you-feel-in-be'!$C$3</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'how-confident-do-you-feel-in-be'!$A$4:$A$7</c:f>
              <c:strCache>
                <c:ptCount val="4"/>
                <c:pt idx="0">
                  <c:v>Slightly confident</c:v>
                </c:pt>
                <c:pt idx="1">
                  <c:v>Not confident</c:v>
                </c:pt>
                <c:pt idx="2">
                  <c:v>Confident</c:v>
                </c:pt>
                <c:pt idx="3">
                  <c:v>Very confident</c:v>
                </c:pt>
              </c:strCache>
            </c:strRef>
          </c:cat>
          <c:val>
            <c:numRef>
              <c:f>'how-confident-do-you-feel-in-be'!$C$4:$C$7</c:f>
              <c:numCache>
                <c:formatCode>0%</c:formatCode>
                <c:ptCount val="4"/>
                <c:pt idx="0">
                  <c:v>0.41666666666666669</c:v>
                </c:pt>
                <c:pt idx="1">
                  <c:v>0.20833333333333334</c:v>
                </c:pt>
                <c:pt idx="2">
                  <c:v>0.20833333333333334</c:v>
                </c:pt>
                <c:pt idx="3">
                  <c:v>0.16666666666666666</c:v>
                </c:pt>
              </c:numCache>
            </c:numRef>
          </c:val>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'how-confident-do-you-feel-in-be'!$B$3</c15:sqref>
                        </c15:formulaRef>
                      </c:ext>
                    </c:extLst>
                    <c:strCache>
                      <c:ptCount val="1"/>
                      <c:pt idx="0">
                        <c:v>Count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'how-confident-do-you-feel-in-be'!$A$4:$A$7</c15:sqref>
                        </c15:formulaRef>
                      </c:ext>
                    </c:extLst>
                    <c:strCache>
                      <c:ptCount val="4"/>
                      <c:pt idx="0">
                        <c:v>Slightly confident</c:v>
                      </c:pt>
                      <c:pt idx="1">
                        <c:v>Not confident</c:v>
                      </c:pt>
                      <c:pt idx="2">
                        <c:v>Confident</c:v>
                      </c:pt>
                      <c:pt idx="3">
                        <c:v>Very confident</c:v>
                      </c:pt>
                    </c:strCache>
                  </c:strRef>
                </c:cat>
                <c:val>
                  <c:numRef>
                    <c:extLst>
                      <c:ext uri="{02D57815-91ED-43cb-92C2-25804820EDAC}">
                        <c15:formulaRef>
                          <c15:sqref>'how-confident-do-you-feel-in-be'!$B$4:$B$7</c15:sqref>
                        </c15:formulaRef>
                      </c:ext>
                    </c:extLst>
                    <c:numCache>
                      <c:formatCode>General</c:formatCode>
                      <c:ptCount val="4"/>
                      <c:pt idx="0">
                        <c:v>10</c:v>
                      </c:pt>
                      <c:pt idx="1">
                        <c:v>5</c:v>
                      </c:pt>
                      <c:pt idx="2">
                        <c:v>5</c:v>
                      </c:pt>
                      <c:pt idx="3">
                        <c:v>4</c:v>
                      </c:pt>
                    </c:numCache>
                  </c:numRef>
                </c:val>
              </c15:ser>
            </c15:filteredPieSeries>
          </c:ext>
        </c:extLst>
      </c:pieChart>
      <c:spPr>
        <a:noFill/>
        <a:ln>
          <a:noFill/>
        </a:ln>
        <a:effectLst/>
      </c:spPr>
    </c:plotArea>
    <c:legend>
      <c:legendPos val="r"/>
      <c:layout>
        <c:manualLayout>
          <c:xMode val="edge"/>
          <c:yMode val="edge"/>
          <c:x val="0.59101360224801602"/>
          <c:y val="0.19721953906286915"/>
          <c:w val="0.39409706244356663"/>
          <c:h val="0.7165614416327232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End of module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'how-confident-do-you-feel-in-be'!$H$3</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'how-confident-do-you-feel-in-be'!$F$4:$F$7</c:f>
              <c:strCache>
                <c:ptCount val="4"/>
                <c:pt idx="0">
                  <c:v>Slightly confident</c:v>
                </c:pt>
                <c:pt idx="1">
                  <c:v>Not confident</c:v>
                </c:pt>
                <c:pt idx="2">
                  <c:v>Confident</c:v>
                </c:pt>
                <c:pt idx="3">
                  <c:v>Very confident</c:v>
                </c:pt>
              </c:strCache>
            </c:strRef>
          </c:cat>
          <c:val>
            <c:numRef>
              <c:f>'how-confident-do-you-feel-in-be'!$H$4:$H$7</c:f>
              <c:numCache>
                <c:formatCode>0%</c:formatCode>
                <c:ptCount val="4"/>
                <c:pt idx="0">
                  <c:v>0.26315789473684209</c:v>
                </c:pt>
                <c:pt idx="1">
                  <c:v>0.13157894736842105</c:v>
                </c:pt>
                <c:pt idx="2">
                  <c:v>0.39473684210526316</c:v>
                </c:pt>
                <c:pt idx="3">
                  <c:v>0.21052631578947367</c:v>
                </c:pt>
              </c:numCache>
            </c:numRef>
          </c:val>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'how-confident-do-you-feel-in-be'!$G$3</c15:sqref>
                        </c15:formulaRef>
                      </c:ext>
                    </c:extLst>
                    <c:strCache>
                      <c:ptCount val="1"/>
                      <c:pt idx="0">
                        <c:v>Count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'how-confident-do-you-feel-in-be'!$F$4:$F$7</c15:sqref>
                        </c15:formulaRef>
                      </c:ext>
                    </c:extLst>
                    <c:strCache>
                      <c:ptCount val="4"/>
                      <c:pt idx="0">
                        <c:v>Slightly confident</c:v>
                      </c:pt>
                      <c:pt idx="1">
                        <c:v>Not confident</c:v>
                      </c:pt>
                      <c:pt idx="2">
                        <c:v>Confident</c:v>
                      </c:pt>
                      <c:pt idx="3">
                        <c:v>Very confident</c:v>
                      </c:pt>
                    </c:strCache>
                  </c:strRef>
                </c:cat>
                <c:val>
                  <c:numRef>
                    <c:extLst>
                      <c:ext uri="{02D57815-91ED-43cb-92C2-25804820EDAC}">
                        <c15:formulaRef>
                          <c15:sqref>'how-confident-do-you-feel-in-be'!$G$4:$G$7</c15:sqref>
                        </c15:formulaRef>
                      </c:ext>
                    </c:extLst>
                    <c:numCache>
                      <c:formatCode>General</c:formatCode>
                      <c:ptCount val="4"/>
                      <c:pt idx="0">
                        <c:v>10</c:v>
                      </c:pt>
                      <c:pt idx="1">
                        <c:v>5</c:v>
                      </c:pt>
                      <c:pt idx="2">
                        <c:v>15</c:v>
                      </c:pt>
                      <c:pt idx="3">
                        <c:v>8</c:v>
                      </c:pt>
                    </c:numCache>
                  </c:numRef>
                </c:val>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0B27C2A-3728-4E9F-A8FF-B9134D325C6A}" type="datetimeFigureOut">
              <a:rPr lang="en-GB" smtClean="0"/>
              <a:t>26/06/2018</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07C30D1C-7760-4945-99C5-2DE11EBACFEC}" type="slidenum">
              <a:rPr lang="en-GB" smtClean="0"/>
              <a:t>‹#›</a:t>
            </a:fld>
            <a:endParaRPr lang="en-GB"/>
          </a:p>
        </p:txBody>
      </p:sp>
    </p:spTree>
    <p:extLst>
      <p:ext uri="{BB962C8B-B14F-4D97-AF65-F5344CB8AC3E}">
        <p14:creationId xmlns:p14="http://schemas.microsoft.com/office/powerpoint/2010/main" val="42066187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10510D-D318-4A65-9AB2-63492451DA86}"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253115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0510D-D318-4A65-9AB2-63492451DA86}"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72415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0510D-D318-4A65-9AB2-63492451DA86}"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386590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0510D-D318-4A65-9AB2-63492451DA86}"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16787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0510D-D318-4A65-9AB2-63492451DA86}"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46321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10510D-D318-4A65-9AB2-63492451DA86}"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116143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10510D-D318-4A65-9AB2-63492451DA86}" type="datetimeFigureOut">
              <a:rPr lang="en-GB" smtClean="0"/>
              <a:t>26/06/2018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315984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10510D-D318-4A65-9AB2-63492451DA86}" type="datetimeFigureOut">
              <a:rPr lang="en-GB" smtClean="0"/>
              <a:t>26/06/2018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292029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0510D-D318-4A65-9AB2-63492451DA86}" type="datetimeFigureOut">
              <a:rPr lang="en-GB" smtClean="0"/>
              <a:t>26/06/2018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362786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0510D-D318-4A65-9AB2-63492451DA86}"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334661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0510D-D318-4A65-9AB2-63492451DA86}"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103691-DAF7-4061-89B5-983487B22154}" type="slidenum">
              <a:rPr lang="en-GB" smtClean="0"/>
              <a:t>‹#›</a:t>
            </a:fld>
            <a:endParaRPr lang="en-GB"/>
          </a:p>
        </p:txBody>
      </p:sp>
    </p:spTree>
    <p:extLst>
      <p:ext uri="{BB962C8B-B14F-4D97-AF65-F5344CB8AC3E}">
        <p14:creationId xmlns:p14="http://schemas.microsoft.com/office/powerpoint/2010/main" val="307056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510D-D318-4A65-9AB2-63492451DA86}" type="datetimeFigureOut">
              <a:rPr lang="en-GB" smtClean="0"/>
              <a:t>26/06/2018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03691-DAF7-4061-89B5-983487B22154}" type="slidenum">
              <a:rPr lang="en-GB" smtClean="0"/>
              <a:t>‹#›</a:t>
            </a:fld>
            <a:endParaRPr lang="en-GB"/>
          </a:p>
        </p:txBody>
      </p:sp>
    </p:spTree>
    <p:extLst>
      <p:ext uri="{BB962C8B-B14F-4D97-AF65-F5344CB8AC3E}">
        <p14:creationId xmlns:p14="http://schemas.microsoft.com/office/powerpoint/2010/main" val="112155211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bc.co.uk/guides/zcc6sg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obiterj.blogspot.co.uk/2017/05/lady-justice-hallett-and-jury.html" TargetMode="External"/><Relationship Id="rId3" Type="http://schemas.openxmlformats.org/officeDocument/2006/relationships/hyperlink" Target="https://www.flickr.com/photos/34637679@N04/35765352600" TargetMode="External"/><Relationship Id="rId7" Type="http://schemas.openxmlformats.org/officeDocument/2006/relationships/hyperlink" Target="http://www.dailymail.co.uk/news/article-1228202/Doctor-Edward-Erin-jailed-years-spiking-pregnant-lovers-drink-make-lose-baby.html" TargetMode="External"/><Relationship Id="rId2" Type="http://schemas.openxmlformats.org/officeDocument/2006/relationships/hyperlink" Target="https://www.dreamstime.com/royalty-free-stock-images-chalk-outline-dead-body-asphalt-image27900609" TargetMode="External"/><Relationship Id="rId1" Type="http://schemas.openxmlformats.org/officeDocument/2006/relationships/slideLayout" Target="../slideLayouts/slideLayout2.xml"/><Relationship Id="rId6" Type="http://schemas.openxmlformats.org/officeDocument/2006/relationships/hyperlink" Target="http://img.pars04.fr.topfoto.co.uk/imageflows/preview/t=topfoto&amp;f=0379775" TargetMode="External"/><Relationship Id="rId5" Type="http://schemas.openxmlformats.org/officeDocument/2006/relationships/hyperlink" Target="http://www.vogue.co.uk/article/prince-harry-and-meghan-markle-engaged" TargetMode="External"/><Relationship Id="rId10" Type="http://schemas.openxmlformats.org/officeDocument/2006/relationships/hyperlink" Target="https://www.uwl.ac.uk/users/Michael-Derks" TargetMode="External"/><Relationship Id="rId4" Type="http://schemas.openxmlformats.org/officeDocument/2006/relationships/hyperlink" Target="http://www.bbc.co.uk/news/uk-england-london-14331538" TargetMode="External"/><Relationship Id="rId9" Type="http://schemas.openxmlformats.org/officeDocument/2006/relationships/hyperlink" Target="https://www.uwl.ac.uk/why-uw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951" y="405027"/>
            <a:ext cx="9144000" cy="2387600"/>
          </a:xfrm>
        </p:spPr>
        <p:txBody>
          <a:bodyPr/>
          <a:lstStyle/>
          <a:p>
            <a:r>
              <a:rPr lang="en-GB" dirty="0" smtClean="0"/>
              <a:t>Making the Case:</a:t>
            </a:r>
            <a:endParaRPr lang="en-GB" dirty="0"/>
          </a:p>
        </p:txBody>
      </p:sp>
      <p:sp>
        <p:nvSpPr>
          <p:cNvPr id="3" name="Subtitle 2"/>
          <p:cNvSpPr>
            <a:spLocks noGrp="1"/>
          </p:cNvSpPr>
          <p:nvPr>
            <p:ph type="subTitle" idx="1"/>
          </p:nvPr>
        </p:nvSpPr>
        <p:spPr>
          <a:xfrm>
            <a:off x="3113903" y="2792627"/>
            <a:ext cx="7554097" cy="1830860"/>
          </a:xfrm>
        </p:spPr>
        <p:txBody>
          <a:bodyPr>
            <a:normAutofit/>
          </a:bodyPr>
          <a:lstStyle/>
          <a:p>
            <a:r>
              <a:rPr lang="en-GB" sz="4400" dirty="0" smtClean="0"/>
              <a:t>Embedding Information Literacy</a:t>
            </a:r>
          </a:p>
          <a:p>
            <a:r>
              <a:rPr lang="en-GB" sz="4400" dirty="0" smtClean="0"/>
              <a:t> in a Law Module</a:t>
            </a:r>
            <a:endParaRPr lang="en-GB" sz="4400" dirty="0"/>
          </a:p>
        </p:txBody>
      </p:sp>
      <p:sp>
        <p:nvSpPr>
          <p:cNvPr id="4" name="TextBox 3"/>
          <p:cNvSpPr txBox="1"/>
          <p:nvPr/>
        </p:nvSpPr>
        <p:spPr>
          <a:xfrm>
            <a:off x="8000184" y="5411755"/>
            <a:ext cx="3211585" cy="1200329"/>
          </a:xfrm>
          <a:prstGeom prst="rect">
            <a:avLst/>
          </a:prstGeom>
          <a:noFill/>
        </p:spPr>
        <p:txBody>
          <a:bodyPr wrap="none" rtlCol="0">
            <a:spAutoFit/>
          </a:bodyPr>
          <a:lstStyle/>
          <a:p>
            <a:r>
              <a:rPr lang="en-GB" dirty="0" smtClean="0"/>
              <a:t>Susan McGlamery</a:t>
            </a:r>
          </a:p>
          <a:p>
            <a:r>
              <a:rPr lang="en-GB" dirty="0" smtClean="0"/>
              <a:t>Academic Support Librarian, SLC</a:t>
            </a:r>
          </a:p>
          <a:p>
            <a:r>
              <a:rPr lang="en-GB" dirty="0" smtClean="0"/>
              <a:t>University of West London</a:t>
            </a:r>
          </a:p>
          <a:p>
            <a:r>
              <a:rPr lang="en-GB" dirty="0" smtClean="0"/>
              <a:t>Susan.Mcglamery@uwl.ac.uk</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40" y="3080951"/>
            <a:ext cx="2709219" cy="3612291"/>
          </a:xfrm>
          <a:prstGeom prst="rect">
            <a:avLst/>
          </a:prstGeom>
        </p:spPr>
      </p:pic>
    </p:spTree>
    <p:extLst>
      <p:ext uri="{BB962C8B-B14F-4D97-AF65-F5344CB8AC3E}">
        <p14:creationId xmlns:p14="http://schemas.microsoft.com/office/powerpoint/2010/main" val="417723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eyewitness evidence (week 2)</a:t>
            </a:r>
            <a:endParaRPr lang="en-GB" dirty="0"/>
          </a:p>
        </p:txBody>
      </p:sp>
      <p:sp>
        <p:nvSpPr>
          <p:cNvPr id="3" name="Content Placeholder 2"/>
          <p:cNvSpPr>
            <a:spLocks noGrp="1"/>
          </p:cNvSpPr>
          <p:nvPr>
            <p:ph idx="1"/>
          </p:nvPr>
        </p:nvSpPr>
        <p:spPr>
          <a:xfrm>
            <a:off x="772297" y="1553776"/>
            <a:ext cx="7789444" cy="4511463"/>
          </a:xfrm>
        </p:spPr>
        <p:txBody>
          <a:bodyPr>
            <a:normAutofit fontScale="92500" lnSpcReduction="20000"/>
          </a:bodyPr>
          <a:lstStyle/>
          <a:p>
            <a:r>
              <a:rPr lang="en-GB" dirty="0" smtClean="0"/>
              <a:t>Issue: Are the </a:t>
            </a:r>
            <a:r>
              <a:rPr lang="en-GB" i="1" dirty="0" smtClean="0"/>
              <a:t>Hallam</a:t>
            </a:r>
            <a:r>
              <a:rPr lang="en-GB" dirty="0" smtClean="0"/>
              <a:t> eyewitnesses reliable?</a:t>
            </a:r>
          </a:p>
          <a:p>
            <a:r>
              <a:rPr lang="en-GB" dirty="0" smtClean="0"/>
              <a:t>Legal standard: What are the hallmarks of a credible witness?</a:t>
            </a:r>
          </a:p>
          <a:p>
            <a:r>
              <a:rPr lang="en-GB" dirty="0" smtClean="0"/>
              <a:t>IL: use </a:t>
            </a:r>
            <a:r>
              <a:rPr lang="en-GB" dirty="0"/>
              <a:t>Lexis/Westlaw </a:t>
            </a:r>
            <a:r>
              <a:rPr lang="en-GB" dirty="0" smtClean="0"/>
              <a:t>to </a:t>
            </a:r>
            <a:r>
              <a:rPr lang="en-GB" dirty="0"/>
              <a:t>discover primary and secondary </a:t>
            </a:r>
            <a:r>
              <a:rPr lang="en-GB" dirty="0" smtClean="0"/>
              <a:t>materials, </a:t>
            </a:r>
            <a:r>
              <a:rPr lang="en-GB" dirty="0"/>
              <a:t>as well </a:t>
            </a:r>
            <a:r>
              <a:rPr lang="en-GB" dirty="0" smtClean="0"/>
              <a:t>as </a:t>
            </a:r>
            <a:r>
              <a:rPr lang="en-GB" dirty="0"/>
              <a:t>general textbooks, </a:t>
            </a:r>
            <a:r>
              <a:rPr lang="en-GB" dirty="0" smtClean="0"/>
              <a:t>to find the relevant legal standard (and how it’s applied)</a:t>
            </a:r>
            <a:endParaRPr lang="en-GB" dirty="0"/>
          </a:p>
          <a:p>
            <a:r>
              <a:rPr lang="en-GB" dirty="0" smtClean="0"/>
              <a:t>The </a:t>
            </a:r>
            <a:r>
              <a:rPr lang="en-GB" dirty="0"/>
              <a:t>Case: examining the text of the case, we review the various statements of the two key </a:t>
            </a:r>
            <a:r>
              <a:rPr lang="en-GB" dirty="0" smtClean="0"/>
              <a:t>eyewitnesses</a:t>
            </a:r>
          </a:p>
          <a:p>
            <a:r>
              <a:rPr lang="en-GB" dirty="0" smtClean="0"/>
              <a:t>Engagement:  eyewitness game</a:t>
            </a:r>
            <a:endParaRPr lang="en-GB" dirty="0"/>
          </a:p>
          <a:p>
            <a:r>
              <a:rPr lang="en-GB" dirty="0" smtClean="0"/>
              <a:t>Assessment</a:t>
            </a:r>
            <a:r>
              <a:rPr lang="en-GB" dirty="0"/>
              <a:t>: Summary of the strengths and weaknesses of the evidence of </a:t>
            </a:r>
            <a:r>
              <a:rPr lang="en-GB" dirty="0" smtClean="0"/>
              <a:t>2 key </a:t>
            </a:r>
            <a:r>
              <a:rPr lang="en-GB" dirty="0"/>
              <a:t>witnesses in the Case </a:t>
            </a:r>
            <a:r>
              <a:rPr lang="en-GB" dirty="0" smtClean="0"/>
              <a:t>(400 words, 10</a:t>
            </a:r>
            <a:r>
              <a:rPr lang="en-GB" dirty="0"/>
              <a:t>% of final mark)</a:t>
            </a:r>
          </a:p>
          <a:p>
            <a:endParaRPr lang="en-GB" dirty="0"/>
          </a:p>
        </p:txBody>
      </p:sp>
      <p:pic>
        <p:nvPicPr>
          <p:cNvPr id="5" name="Picture 4"/>
          <p:cNvPicPr>
            <a:picLocks noChangeAspect="1"/>
          </p:cNvPicPr>
          <p:nvPr/>
        </p:nvPicPr>
        <p:blipFill rotWithShape="1">
          <a:blip r:embed="rId2"/>
          <a:srcRect l="61346" t="41622" r="18472" b="16378"/>
          <a:stretch/>
        </p:blipFill>
        <p:spPr>
          <a:xfrm>
            <a:off x="9152239" y="2222629"/>
            <a:ext cx="2632420" cy="2990335"/>
          </a:xfrm>
          <a:prstGeom prst="rect">
            <a:avLst/>
          </a:prstGeom>
        </p:spPr>
      </p:pic>
      <p:sp>
        <p:nvSpPr>
          <p:cNvPr id="6" name="Rectangle 5"/>
          <p:cNvSpPr/>
          <p:nvPr/>
        </p:nvSpPr>
        <p:spPr>
          <a:xfrm>
            <a:off x="8561741" y="5295254"/>
            <a:ext cx="3603872" cy="553998"/>
          </a:xfrm>
          <a:prstGeom prst="rect">
            <a:avLst/>
          </a:prstGeom>
        </p:spPr>
        <p:txBody>
          <a:bodyPr wrap="none">
            <a:spAutoFit/>
          </a:bodyPr>
          <a:lstStyle/>
          <a:p>
            <a:r>
              <a:rPr lang="en-GB" dirty="0" smtClean="0"/>
              <a:t>Would you be a reliable eyewitness?</a:t>
            </a:r>
          </a:p>
          <a:p>
            <a:r>
              <a:rPr lang="en-GB" sz="1200" dirty="0" smtClean="0">
                <a:hlinkClick r:id="rId3"/>
              </a:rPr>
              <a:t>http</a:t>
            </a:r>
            <a:r>
              <a:rPr lang="en-GB" sz="1200" dirty="0">
                <a:hlinkClick r:id="rId3"/>
              </a:rPr>
              <a:t>://</a:t>
            </a:r>
            <a:r>
              <a:rPr lang="en-GB" sz="1200" dirty="0" smtClean="0">
                <a:hlinkClick r:id="rId3"/>
              </a:rPr>
              <a:t>www.bbc.co.uk/guides/zcc6sg8</a:t>
            </a:r>
            <a:r>
              <a:rPr lang="en-GB" sz="1200" dirty="0" smtClean="0"/>
              <a:t> </a:t>
            </a:r>
            <a:endParaRPr lang="en-GB" sz="1200" dirty="0"/>
          </a:p>
        </p:txBody>
      </p:sp>
    </p:spTree>
    <p:extLst>
      <p:ext uri="{BB962C8B-B14F-4D97-AF65-F5344CB8AC3E}">
        <p14:creationId xmlns:p14="http://schemas.microsoft.com/office/powerpoint/2010/main" val="21452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Criminal Case Review Commission (week 8)</a:t>
            </a:r>
            <a:endParaRPr lang="en-GB" dirty="0"/>
          </a:p>
        </p:txBody>
      </p:sp>
      <p:sp>
        <p:nvSpPr>
          <p:cNvPr id="3" name="Content Placeholder 2"/>
          <p:cNvSpPr>
            <a:spLocks noGrp="1"/>
          </p:cNvSpPr>
          <p:nvPr>
            <p:ph idx="1"/>
          </p:nvPr>
        </p:nvSpPr>
        <p:spPr>
          <a:xfrm>
            <a:off x="838200" y="1993557"/>
            <a:ext cx="10101649" cy="4183406"/>
          </a:xfrm>
        </p:spPr>
        <p:txBody>
          <a:bodyPr/>
          <a:lstStyle/>
          <a:p>
            <a:r>
              <a:rPr lang="en-GB" dirty="0" smtClean="0"/>
              <a:t>IL: </a:t>
            </a:r>
            <a:r>
              <a:rPr lang="en-GB" dirty="0"/>
              <a:t>finding information </a:t>
            </a:r>
            <a:r>
              <a:rPr lang="en-GB" dirty="0" smtClean="0"/>
              <a:t>on: what is the CCRC, it’s role, </a:t>
            </a:r>
            <a:r>
              <a:rPr lang="en-GB" dirty="0"/>
              <a:t>the process, statistics on how many cases are handled, and any commentary on the CCRC’s </a:t>
            </a:r>
            <a:r>
              <a:rPr lang="en-GB" dirty="0" smtClean="0"/>
              <a:t>work</a:t>
            </a:r>
          </a:p>
          <a:p>
            <a:pPr marL="457200" lvl="1" indent="0">
              <a:buNone/>
            </a:pPr>
            <a:endParaRPr lang="en-GB" dirty="0" smtClean="0"/>
          </a:p>
          <a:p>
            <a:r>
              <a:rPr lang="en-GB" dirty="0" smtClean="0"/>
              <a:t>The </a:t>
            </a:r>
            <a:r>
              <a:rPr lang="en-GB" dirty="0"/>
              <a:t>Case: Examining the text of the Case, we review the role of the CCRC and how it impacted on the outcome of the Case.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58" y="5245100"/>
            <a:ext cx="4267200" cy="1066800"/>
          </a:xfrm>
          <a:prstGeom prst="rect">
            <a:avLst/>
          </a:prstGeom>
        </p:spPr>
      </p:pic>
    </p:spTree>
    <p:extLst>
      <p:ext uri="{BB962C8B-B14F-4D97-AF65-F5344CB8AC3E}">
        <p14:creationId xmlns:p14="http://schemas.microsoft.com/office/powerpoint/2010/main" val="3163641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84" y="348650"/>
            <a:ext cx="10515600" cy="1325563"/>
          </a:xfrm>
        </p:spPr>
        <p:txBody>
          <a:bodyPr/>
          <a:lstStyle/>
          <a:p>
            <a:r>
              <a:rPr lang="en-GB" dirty="0" smtClean="0"/>
              <a:t>Strengths</a:t>
            </a:r>
            <a:endParaRPr lang="en-GB" dirty="0"/>
          </a:p>
        </p:txBody>
      </p:sp>
      <p:sp>
        <p:nvSpPr>
          <p:cNvPr id="3" name="Content Placeholder 2"/>
          <p:cNvSpPr>
            <a:spLocks noGrp="1"/>
          </p:cNvSpPr>
          <p:nvPr>
            <p:ph idx="1"/>
          </p:nvPr>
        </p:nvSpPr>
        <p:spPr>
          <a:xfrm>
            <a:off x="838200" y="1812324"/>
            <a:ext cx="6122773" cy="4229702"/>
          </a:xfrm>
        </p:spPr>
        <p:txBody>
          <a:bodyPr>
            <a:normAutofit lnSpcReduction="10000"/>
          </a:bodyPr>
          <a:lstStyle/>
          <a:p>
            <a:r>
              <a:rPr lang="en-GB" dirty="0"/>
              <a:t>In-depth reading of the case: students improved in close reading, finding evidence to back up their </a:t>
            </a:r>
            <a:r>
              <a:rPr lang="en-GB" dirty="0" smtClean="0"/>
              <a:t>arguments</a:t>
            </a:r>
          </a:p>
          <a:p>
            <a:r>
              <a:rPr lang="en-GB" dirty="0" smtClean="0"/>
              <a:t>Greater </a:t>
            </a:r>
            <a:r>
              <a:rPr lang="en-GB" dirty="0"/>
              <a:t>familiarity with how to use legal databases, including legal dictionary, locating relevant authority and </a:t>
            </a:r>
            <a:r>
              <a:rPr lang="en-GB" dirty="0" smtClean="0"/>
              <a:t>commentary</a:t>
            </a:r>
          </a:p>
          <a:p>
            <a:r>
              <a:rPr lang="en-GB" dirty="0" smtClean="0"/>
              <a:t>Single case provided a framework</a:t>
            </a:r>
          </a:p>
          <a:p>
            <a:r>
              <a:rPr lang="en-GB" dirty="0" smtClean="0"/>
              <a:t>Most students were interested in the case</a:t>
            </a:r>
          </a:p>
        </p:txBody>
      </p:sp>
      <p:sp>
        <p:nvSpPr>
          <p:cNvPr id="4" name="Rounded Rectangular Callout 3"/>
          <p:cNvSpPr/>
          <p:nvPr/>
        </p:nvSpPr>
        <p:spPr>
          <a:xfrm>
            <a:off x="7183395" y="939113"/>
            <a:ext cx="4728520" cy="472851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Just to let you know, just for information, all A4's have now been marked, and you will be delighted to know that the standard was remarkably high...I think the approach we are adopting is definitely bearing fruit, so many congratulations</a:t>
            </a:r>
          </a:p>
          <a:p>
            <a:r>
              <a:rPr lang="en-GB" sz="2400" dirty="0"/>
              <a:t/>
            </a:r>
            <a:br>
              <a:rPr lang="en-GB" sz="2400" dirty="0"/>
            </a:br>
            <a:endParaRPr lang="en-GB" sz="2400" dirty="0"/>
          </a:p>
          <a:p>
            <a:r>
              <a:rPr lang="en-GB" sz="2400" dirty="0"/>
              <a:t>all the best, Mike</a:t>
            </a:r>
          </a:p>
        </p:txBody>
      </p:sp>
    </p:spTree>
    <p:extLst>
      <p:ext uri="{BB962C8B-B14F-4D97-AF65-F5344CB8AC3E}">
        <p14:creationId xmlns:p14="http://schemas.microsoft.com/office/powerpoint/2010/main" val="5190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Weaknesses to be addressed</a:t>
            </a:r>
            <a:endParaRPr lang="en-GB" dirty="0"/>
          </a:p>
        </p:txBody>
      </p:sp>
      <p:sp>
        <p:nvSpPr>
          <p:cNvPr id="3" name="Content Placeholder 2"/>
          <p:cNvSpPr>
            <a:spLocks noGrp="1"/>
          </p:cNvSpPr>
          <p:nvPr>
            <p:ph idx="1"/>
          </p:nvPr>
        </p:nvSpPr>
        <p:spPr>
          <a:xfrm>
            <a:off x="508553" y="1690688"/>
            <a:ext cx="7041186" cy="4351338"/>
          </a:xfrm>
        </p:spPr>
        <p:txBody>
          <a:bodyPr>
            <a:normAutofit/>
          </a:bodyPr>
          <a:lstStyle/>
          <a:p>
            <a:r>
              <a:rPr lang="en-GB" dirty="0" smtClean="0"/>
              <a:t>More student-led discovery</a:t>
            </a:r>
          </a:p>
          <a:p>
            <a:pPr lvl="1"/>
            <a:r>
              <a:rPr lang="en-GB" dirty="0" smtClean="0"/>
              <a:t>Finding resources </a:t>
            </a:r>
            <a:r>
              <a:rPr lang="en-GB" dirty="0" smtClean="0"/>
              <a:t>external to </a:t>
            </a:r>
            <a:r>
              <a:rPr lang="en-GB" dirty="0" smtClean="0"/>
              <a:t>the case</a:t>
            </a:r>
          </a:p>
          <a:p>
            <a:pPr lvl="1"/>
            <a:r>
              <a:rPr lang="en-GB" dirty="0" smtClean="0"/>
              <a:t>For seminars, arrange for PC room</a:t>
            </a:r>
          </a:p>
          <a:p>
            <a:r>
              <a:rPr lang="en-GB" dirty="0" smtClean="0"/>
              <a:t>More engagement </a:t>
            </a:r>
          </a:p>
          <a:p>
            <a:pPr lvl="1"/>
            <a:r>
              <a:rPr lang="en-GB" sz="2400" dirty="0" smtClean="0"/>
              <a:t>Poll software to elicit more opinions, discussion?</a:t>
            </a:r>
          </a:p>
          <a:p>
            <a:r>
              <a:rPr lang="en-GB" dirty="0" smtClean="0"/>
              <a:t>Too closely tied to the 2012 case?</a:t>
            </a:r>
          </a:p>
          <a:p>
            <a:pPr lvl="1"/>
            <a:r>
              <a:rPr lang="en-GB" sz="2800" dirty="0" smtClean="0"/>
              <a:t>Chronology based on events would avoid bias</a:t>
            </a:r>
          </a:p>
          <a:p>
            <a:pPr marL="457200" lvl="1" indent="0">
              <a:buNone/>
            </a:pPr>
            <a:endParaRPr lang="en-GB" sz="2800" dirty="0" smtClean="0"/>
          </a:p>
          <a:p>
            <a:pPr marL="457200" lvl="1" indent="0">
              <a:buNone/>
            </a:pPr>
            <a:endParaRPr lang="en-GB" sz="3200" dirty="0" smtClean="0"/>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1" t="410" r="-371" b="35125"/>
          <a:stretch/>
        </p:blipFill>
        <p:spPr>
          <a:xfrm>
            <a:off x="8345477" y="472626"/>
            <a:ext cx="1400850" cy="1639470"/>
          </a:xfrm>
          <a:prstGeom prst="rect">
            <a:avLst/>
          </a:prstGeom>
        </p:spPr>
      </p:pic>
      <p:sp>
        <p:nvSpPr>
          <p:cNvPr id="5" name="TextBox 4"/>
          <p:cNvSpPr txBox="1"/>
          <p:nvPr/>
        </p:nvSpPr>
        <p:spPr>
          <a:xfrm>
            <a:off x="8295503" y="76906"/>
            <a:ext cx="1382238" cy="369332"/>
          </a:xfrm>
          <a:prstGeom prst="rect">
            <a:avLst/>
          </a:prstGeom>
          <a:noFill/>
        </p:spPr>
        <p:txBody>
          <a:bodyPr wrap="none" rtlCol="0">
            <a:spAutoFit/>
          </a:bodyPr>
          <a:lstStyle/>
          <a:p>
            <a:r>
              <a:rPr lang="en-GB" dirty="0" smtClean="0"/>
              <a:t>Trial: Hone, J</a:t>
            </a:r>
            <a:endParaRPr lang="en-GB" dirty="0"/>
          </a:p>
        </p:txBody>
      </p:sp>
      <p:sp>
        <p:nvSpPr>
          <p:cNvPr id="6" name="TextBox 5"/>
          <p:cNvSpPr txBox="1"/>
          <p:nvPr/>
        </p:nvSpPr>
        <p:spPr>
          <a:xfrm>
            <a:off x="8394675" y="2138484"/>
            <a:ext cx="1351652" cy="230832"/>
          </a:xfrm>
          <a:prstGeom prst="rect">
            <a:avLst/>
          </a:prstGeom>
          <a:noFill/>
        </p:spPr>
        <p:txBody>
          <a:bodyPr wrap="none" rtlCol="0">
            <a:spAutoFit/>
          </a:bodyPr>
          <a:lstStyle/>
          <a:p>
            <a:r>
              <a:rPr lang="en-GB" sz="900" dirty="0"/>
              <a:t>Universal Press (no date)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4227" t="384" r="18513" b="57241"/>
          <a:stretch/>
        </p:blipFill>
        <p:spPr>
          <a:xfrm>
            <a:off x="9889190" y="2857137"/>
            <a:ext cx="1351652" cy="1552179"/>
          </a:xfrm>
          <a:prstGeom prst="rect">
            <a:avLst/>
          </a:prstGeom>
        </p:spPr>
      </p:pic>
      <p:sp>
        <p:nvSpPr>
          <p:cNvPr id="8" name="TextBox 7"/>
          <p:cNvSpPr txBox="1"/>
          <p:nvPr/>
        </p:nvSpPr>
        <p:spPr>
          <a:xfrm>
            <a:off x="9796739" y="2246006"/>
            <a:ext cx="1169616" cy="646331"/>
          </a:xfrm>
          <a:prstGeom prst="rect">
            <a:avLst/>
          </a:prstGeom>
          <a:noFill/>
        </p:spPr>
        <p:txBody>
          <a:bodyPr wrap="none" rtlCol="0">
            <a:spAutoFit/>
          </a:bodyPr>
          <a:lstStyle/>
          <a:p>
            <a:r>
              <a:rPr lang="en-GB" dirty="0" smtClean="0"/>
              <a:t>CA 2007:  </a:t>
            </a:r>
          </a:p>
          <a:p>
            <a:r>
              <a:rPr lang="en-GB" dirty="0" smtClean="0"/>
              <a:t>Latham, LJ</a:t>
            </a:r>
            <a:endParaRPr lang="en-GB" dirty="0"/>
          </a:p>
        </p:txBody>
      </p:sp>
      <p:sp>
        <p:nvSpPr>
          <p:cNvPr id="9" name="Rectangle 8"/>
          <p:cNvSpPr/>
          <p:nvPr/>
        </p:nvSpPr>
        <p:spPr>
          <a:xfrm>
            <a:off x="9985272" y="4409316"/>
            <a:ext cx="885179" cy="230832"/>
          </a:xfrm>
          <a:prstGeom prst="rect">
            <a:avLst/>
          </a:prstGeom>
        </p:spPr>
        <p:txBody>
          <a:bodyPr wrap="none">
            <a:spAutoFit/>
          </a:bodyPr>
          <a:lstStyle/>
          <a:p>
            <a:r>
              <a:rPr lang="en-GB" sz="900" dirty="0" err="1" smtClean="0"/>
              <a:t>Topfoto</a:t>
            </a:r>
            <a:r>
              <a:rPr lang="en-GB" sz="900" dirty="0" smtClean="0"/>
              <a:t> (2004)</a:t>
            </a:r>
            <a:endParaRPr lang="en-GB" sz="90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44753"/>
          <a:stretch/>
        </p:blipFill>
        <p:spPr>
          <a:xfrm>
            <a:off x="8168639" y="4524732"/>
            <a:ext cx="1509102" cy="1755238"/>
          </a:xfrm>
          <a:prstGeom prst="rect">
            <a:avLst/>
          </a:prstGeom>
        </p:spPr>
      </p:pic>
      <p:sp>
        <p:nvSpPr>
          <p:cNvPr id="11" name="TextBox 10"/>
          <p:cNvSpPr txBox="1"/>
          <p:nvPr/>
        </p:nvSpPr>
        <p:spPr>
          <a:xfrm>
            <a:off x="8235933" y="3905970"/>
            <a:ext cx="1130438" cy="923330"/>
          </a:xfrm>
          <a:prstGeom prst="rect">
            <a:avLst/>
          </a:prstGeom>
          <a:noFill/>
        </p:spPr>
        <p:txBody>
          <a:bodyPr wrap="none" rtlCol="0">
            <a:spAutoFit/>
          </a:bodyPr>
          <a:lstStyle/>
          <a:p>
            <a:r>
              <a:rPr lang="en-GB" dirty="0"/>
              <a:t>CA </a:t>
            </a:r>
            <a:r>
              <a:rPr lang="en-GB" dirty="0" smtClean="0"/>
              <a:t>2012:  </a:t>
            </a:r>
            <a:endParaRPr lang="en-GB" dirty="0"/>
          </a:p>
          <a:p>
            <a:r>
              <a:rPr lang="en-GB" dirty="0" err="1" smtClean="0"/>
              <a:t>Hallett</a:t>
            </a:r>
            <a:r>
              <a:rPr lang="en-GB" dirty="0" smtClean="0"/>
              <a:t>, LJ</a:t>
            </a:r>
            <a:endParaRPr lang="en-GB" dirty="0"/>
          </a:p>
          <a:p>
            <a:endParaRPr lang="en-GB" dirty="0"/>
          </a:p>
        </p:txBody>
      </p:sp>
      <p:sp>
        <p:nvSpPr>
          <p:cNvPr id="12" name="Rectangle 11"/>
          <p:cNvSpPr/>
          <p:nvPr/>
        </p:nvSpPr>
        <p:spPr>
          <a:xfrm>
            <a:off x="8036947" y="6311900"/>
            <a:ext cx="3517557" cy="230832"/>
          </a:xfrm>
          <a:prstGeom prst="rect">
            <a:avLst/>
          </a:prstGeom>
        </p:spPr>
        <p:txBody>
          <a:bodyPr wrap="square">
            <a:spAutoFit/>
          </a:bodyPr>
          <a:lstStyle/>
          <a:p>
            <a:r>
              <a:rPr lang="en-GB" sz="900" dirty="0" smtClean="0"/>
              <a:t>UPPA (no date)</a:t>
            </a:r>
            <a:endParaRPr lang="en-GB" sz="900" dirty="0"/>
          </a:p>
        </p:txBody>
      </p:sp>
    </p:spTree>
    <p:extLst>
      <p:ext uri="{BB962C8B-B14F-4D97-AF65-F5344CB8AC3E}">
        <p14:creationId xmlns:p14="http://schemas.microsoft.com/office/powerpoint/2010/main" val="34864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MEQ data from the “Library” question, semester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500940"/>
              </p:ext>
            </p:extLst>
          </p:nvPr>
        </p:nvGraphicFramePr>
        <p:xfrm>
          <a:off x="838200" y="2066368"/>
          <a:ext cx="5524095" cy="1826976"/>
        </p:xfrm>
        <a:graphic>
          <a:graphicData uri="http://schemas.openxmlformats.org/drawingml/2006/table">
            <a:tbl>
              <a:tblPr/>
              <a:tblGrid>
                <a:gridCol w="1153955"/>
                <a:gridCol w="1153955"/>
                <a:gridCol w="685797"/>
                <a:gridCol w="580363"/>
                <a:gridCol w="580363"/>
                <a:gridCol w="684831"/>
                <a:gridCol w="684831"/>
              </a:tblGrid>
              <a:tr h="608992">
                <a:tc>
                  <a:txBody>
                    <a:bodyPr/>
                    <a:lstStyle/>
                    <a:p>
                      <a:pPr>
                        <a:spcAft>
                          <a:spcPts val="0"/>
                        </a:spcAft>
                      </a:pPr>
                      <a:r>
                        <a:rPr lang="en-GB" sz="1800" dirty="0">
                          <a:effectLst/>
                        </a:rPr>
                        <a:t/>
                      </a:r>
                      <a:br>
                        <a:rPr lang="en-GB" sz="1800" dirty="0">
                          <a:effectLst/>
                        </a:rPr>
                      </a:br>
                      <a:r>
                        <a:rPr lang="en-GB" sz="1800" dirty="0">
                          <a:effectLst/>
                        </a:rPr>
                        <a:t>ALL levels</a:t>
                      </a:r>
                    </a:p>
                  </a:txBody>
                  <a:tcPr marL="36261" marR="362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en-GB" sz="1800" dirty="0">
                          <a:effectLst/>
                        </a:rPr>
                        <a:t>L3</a:t>
                      </a:r>
                    </a:p>
                  </a:txBody>
                  <a:tcPr marL="36261" marR="3626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en-GB" sz="1800" dirty="0">
                          <a:effectLst/>
                        </a:rPr>
                        <a:t>L4</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en-GB" sz="1800" dirty="0">
                          <a:effectLst/>
                        </a:rPr>
                        <a:t>L5</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en-GB" sz="1800" dirty="0">
                          <a:effectLst/>
                        </a:rPr>
                        <a:t>L6</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en-GB" sz="1800" dirty="0">
                          <a:effectLst/>
                        </a:rPr>
                        <a:t>L7</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GB" sz="1800" dirty="0"/>
                    </a:p>
                  </a:txBody>
                  <a:tcPr marL="48348" marR="48348" marT="24174" marB="24174">
                    <a:lnL w="12700" cap="flat" cmpd="sng" algn="ctr">
                      <a:solidFill>
                        <a:srgbClr val="000000"/>
                      </a:solidFill>
                      <a:prstDash val="solid"/>
                      <a:round/>
                      <a:headEnd type="none" w="med" len="med"/>
                      <a:tailEnd type="none" w="med" len="med"/>
                    </a:lnL>
                    <a:solidFill>
                      <a:schemeClr val="accent5">
                        <a:lumMod val="20000"/>
                        <a:lumOff val="80000"/>
                      </a:schemeClr>
                    </a:solidFill>
                  </a:tcPr>
                </a:tc>
              </a:tr>
              <a:tr h="608992">
                <a:tc>
                  <a:txBody>
                    <a:bodyPr/>
                    <a:lstStyle/>
                    <a:p>
                      <a:pPr>
                        <a:spcAft>
                          <a:spcPts val="0"/>
                        </a:spcAft>
                      </a:pPr>
                      <a:r>
                        <a:rPr lang="en-GB" sz="1800" dirty="0" smtClean="0">
                          <a:effectLst/>
                        </a:rPr>
                        <a:t>SLC</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dirty="0">
                          <a:effectLst/>
                        </a:rPr>
                        <a:t>85%</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GB" sz="1800" dirty="0">
                          <a:effectLst/>
                        </a:rPr>
                        <a:t>88%</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GB" sz="1800" dirty="0">
                          <a:effectLst/>
                        </a:rPr>
                        <a:t>87%</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GB" sz="1800" dirty="0">
                          <a:effectLst/>
                        </a:rPr>
                        <a:t>85%</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GB" sz="1800">
                          <a:effectLst/>
                        </a:rPr>
                        <a:t>81%</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a:effectLst/>
                        </a:rPr>
                        <a:t>83%</a:t>
                      </a: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r>
              <a:tr h="608992">
                <a:tc>
                  <a:txBody>
                    <a:bodyPr/>
                    <a:lstStyle/>
                    <a:p>
                      <a:pPr>
                        <a:spcAft>
                          <a:spcPts val="0"/>
                        </a:spcAft>
                      </a:pPr>
                      <a:r>
                        <a:rPr lang="en-GB" sz="1800" b="1" dirty="0">
                          <a:effectLst/>
                        </a:rPr>
                        <a:t>Average</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a:effectLst/>
                        </a:rPr>
                        <a:t>80%</a:t>
                      </a:r>
                      <a:endParaRPr lang="en-GB" sz="180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dirty="0">
                          <a:effectLst/>
                        </a:rPr>
                        <a:t>80%</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dirty="0">
                          <a:effectLst/>
                        </a:rPr>
                        <a:t>80%</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dirty="0">
                          <a:effectLst/>
                        </a:rPr>
                        <a:t>79%</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dirty="0">
                          <a:effectLst/>
                        </a:rPr>
                        <a:t>81%</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800" b="1" dirty="0">
                          <a:effectLst/>
                        </a:rPr>
                        <a:t>83%</a:t>
                      </a:r>
                      <a:endParaRPr lang="en-GB" sz="1800" dirty="0">
                        <a:effectLst/>
                      </a:endParaRPr>
                    </a:p>
                  </a:txBody>
                  <a:tcPr marL="36261" marR="3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47322830"/>
              </p:ext>
            </p:extLst>
          </p:nvPr>
        </p:nvGraphicFramePr>
        <p:xfrm>
          <a:off x="6203092" y="4192372"/>
          <a:ext cx="5758248" cy="1537181"/>
        </p:xfrm>
        <a:graphic>
          <a:graphicData uri="http://schemas.openxmlformats.org/drawingml/2006/table">
            <a:tbl>
              <a:tblPr/>
              <a:tblGrid>
                <a:gridCol w="969317"/>
                <a:gridCol w="1728995"/>
                <a:gridCol w="1744825"/>
                <a:gridCol w="1315111"/>
              </a:tblGrid>
              <a:tr h="0">
                <a:tc>
                  <a:txBody>
                    <a:bodyPr/>
                    <a:lstStyle/>
                    <a:p>
                      <a:pPr>
                        <a:spcAft>
                          <a:spcPts val="0"/>
                        </a:spcAft>
                      </a:pPr>
                      <a:r>
                        <a:rPr lang="en-GB"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GB" dirty="0">
                          <a:effectLst/>
                        </a:rPr>
                        <a:t>2016/17 semester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GB" dirty="0">
                          <a:effectLst/>
                        </a:rPr>
                        <a:t>2017/18 semester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GB"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29514">
                <a:tc>
                  <a:txBody>
                    <a:bodyPr/>
                    <a:lstStyle/>
                    <a:p>
                      <a:pPr>
                        <a:spcAft>
                          <a:spcPts val="0"/>
                        </a:spcAft>
                      </a:pPr>
                      <a:r>
                        <a:rPr lang="en-GB" dirty="0">
                          <a:effectLst/>
                        </a:rPr>
                        <a:t>SLC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a:effectLst/>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dirty="0">
                          <a:effectLst/>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en-GB" dirty="0">
                          <a:effectLst/>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659027">
                <a:tc>
                  <a:txBody>
                    <a:bodyPr/>
                    <a:lstStyle/>
                    <a:p>
                      <a:pPr>
                        <a:spcAft>
                          <a:spcPts val="0"/>
                        </a:spcAft>
                      </a:pPr>
                      <a:r>
                        <a:rPr lang="en-GB" b="1" dirty="0">
                          <a:effectLst/>
                        </a:rPr>
                        <a:t>Average</a:t>
                      </a:r>
                      <a:endParaRPr lang="en-GB"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b="1">
                          <a:effectLst/>
                        </a:rPr>
                        <a:t>78%</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b="1">
                          <a:effectLst/>
                        </a:rPr>
                        <a:t>80%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b="1" dirty="0">
                          <a:effectLst/>
                        </a:rPr>
                        <a:t> </a:t>
                      </a:r>
                      <a:endParaRPr lang="en-GB"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6698251" y="3535027"/>
            <a:ext cx="50135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anose="020F0502020204030204" pitchFamily="34" charset="0"/>
              </a:rPr>
              <a:t>School change since 16/17 semester 2</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77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a:t>
            </a:r>
            <a:endParaRPr lang="en-GB" dirty="0"/>
          </a:p>
        </p:txBody>
      </p:sp>
      <p:sp>
        <p:nvSpPr>
          <p:cNvPr id="5" name="Subtitle 4"/>
          <p:cNvSpPr>
            <a:spLocks noGrp="1"/>
          </p:cNvSpPr>
          <p:nvPr>
            <p:ph type="subTitle" idx="1"/>
          </p:nvPr>
        </p:nvSpPr>
        <p:spPr>
          <a:xfrm>
            <a:off x="4267200" y="4835610"/>
            <a:ext cx="6400800" cy="1532239"/>
          </a:xfrm>
        </p:spPr>
        <p:txBody>
          <a:bodyPr>
            <a:normAutofit/>
          </a:bodyPr>
          <a:lstStyle/>
          <a:p>
            <a:pPr algn="l"/>
            <a:r>
              <a:rPr lang="en-GB" dirty="0" smtClean="0"/>
              <a:t>Susan McGlamery</a:t>
            </a:r>
          </a:p>
          <a:p>
            <a:pPr algn="l"/>
            <a:r>
              <a:rPr lang="en-GB" dirty="0" smtClean="0"/>
              <a:t>Academic Support Librarian, SLC</a:t>
            </a:r>
          </a:p>
          <a:p>
            <a:pPr algn="l"/>
            <a:r>
              <a:rPr lang="en-GB" dirty="0"/>
              <a:t>s</a:t>
            </a:r>
            <a:r>
              <a:rPr lang="en-GB" dirty="0" smtClean="0"/>
              <a:t>usan.mcglamery@uwl.ac.uk</a:t>
            </a:r>
            <a:endParaRPr lang="en-GB" dirty="0"/>
          </a:p>
        </p:txBody>
      </p:sp>
    </p:spTree>
    <p:extLst>
      <p:ext uri="{BB962C8B-B14F-4D97-AF65-F5344CB8AC3E}">
        <p14:creationId xmlns:p14="http://schemas.microsoft.com/office/powerpoint/2010/main" val="1241257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r>
              <a:rPr lang="en-GB" dirty="0" err="1" smtClean="0"/>
              <a:t>Stolker</a:t>
            </a:r>
            <a:r>
              <a:rPr lang="en-GB" dirty="0" smtClean="0"/>
              <a:t>, C. (2014) </a:t>
            </a:r>
            <a:r>
              <a:rPr lang="en-GB" i="1" dirty="0" smtClean="0"/>
              <a:t>Rethinking </a:t>
            </a:r>
            <a:r>
              <a:rPr lang="en-GB" i="1" dirty="0"/>
              <a:t>the Law </a:t>
            </a:r>
            <a:r>
              <a:rPr lang="en-GB" i="1" dirty="0" smtClean="0"/>
              <a:t>School</a:t>
            </a:r>
            <a:r>
              <a:rPr lang="en-GB" dirty="0" smtClean="0"/>
              <a:t>. Cambridge: Cambridge University Press.</a:t>
            </a:r>
            <a:endParaRPr lang="en-GB" dirty="0"/>
          </a:p>
        </p:txBody>
      </p:sp>
    </p:spTree>
    <p:extLst>
      <p:ext uri="{BB962C8B-B14F-4D97-AF65-F5344CB8AC3E}">
        <p14:creationId xmlns:p14="http://schemas.microsoft.com/office/powerpoint/2010/main" val="226753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686" y="713518"/>
            <a:ext cx="10488828" cy="5398958"/>
          </a:xfrm>
        </p:spPr>
        <p:txBody>
          <a:bodyPr>
            <a:normAutofit fontScale="55000" lnSpcReduction="20000"/>
          </a:bodyPr>
          <a:lstStyle/>
          <a:p>
            <a:pPr marL="0" indent="0">
              <a:buNone/>
            </a:pPr>
            <a:r>
              <a:rPr lang="en-GB" sz="7000" dirty="0" smtClean="0"/>
              <a:t>References</a:t>
            </a:r>
            <a:endParaRPr lang="en-GB" sz="7000" dirty="0"/>
          </a:p>
          <a:p>
            <a:pPr marL="0" indent="0">
              <a:buNone/>
            </a:pPr>
            <a:endParaRPr lang="en-GB" dirty="0" smtClean="0"/>
          </a:p>
          <a:p>
            <a:pPr marL="0" indent="0">
              <a:buNone/>
            </a:pPr>
            <a:r>
              <a:rPr lang="en-GB" dirty="0" err="1" smtClean="0"/>
              <a:t>Stolker</a:t>
            </a:r>
            <a:r>
              <a:rPr lang="en-GB" dirty="0"/>
              <a:t>, C. (2014) </a:t>
            </a:r>
            <a:r>
              <a:rPr lang="en-GB" i="1" dirty="0"/>
              <a:t>Rethinking the Law School</a:t>
            </a:r>
            <a:r>
              <a:rPr lang="en-GB" dirty="0"/>
              <a:t>. Cambridge: Cambridge University Press</a:t>
            </a:r>
            <a:r>
              <a:rPr lang="en-GB" dirty="0" smtClean="0"/>
              <a:t>.</a:t>
            </a:r>
          </a:p>
          <a:p>
            <a:pPr marL="0" indent="0">
              <a:buNone/>
            </a:pPr>
            <a:endParaRPr lang="en-GB" dirty="0"/>
          </a:p>
          <a:p>
            <a:pPr marL="0" indent="0">
              <a:buNone/>
            </a:pPr>
            <a:r>
              <a:rPr lang="en-GB" sz="5100" dirty="0" smtClean="0"/>
              <a:t>Photo Credits</a:t>
            </a:r>
          </a:p>
          <a:p>
            <a:pPr marL="0" indent="0">
              <a:buNone/>
            </a:pPr>
            <a:r>
              <a:rPr lang="en-GB" dirty="0" err="1" smtClean="0"/>
              <a:t>Andreykuzmin</a:t>
            </a:r>
            <a:r>
              <a:rPr lang="en-GB" dirty="0" smtClean="0"/>
              <a:t> </a:t>
            </a:r>
            <a:r>
              <a:rPr lang="en-GB" dirty="0"/>
              <a:t>(no date) </a:t>
            </a:r>
            <a:r>
              <a:rPr lang="en-GB" i="1" dirty="0"/>
              <a:t>Chalk outline of dead body on asphalt road</a:t>
            </a:r>
            <a:r>
              <a:rPr lang="en-GB" dirty="0"/>
              <a:t>. Available at: </a:t>
            </a:r>
            <a:r>
              <a:rPr lang="en-GB" dirty="0">
                <a:hlinkClick r:id="rId2"/>
              </a:rPr>
              <a:t>https://www.dreamstime.com/royalty-free-stock-images-chalk-outline-dead-body-asphalt-image27900609</a:t>
            </a:r>
            <a:r>
              <a:rPr lang="en-GB" dirty="0"/>
              <a:t> (Accessed: 4 April 2018</a:t>
            </a:r>
            <a:r>
              <a:rPr lang="en-GB" dirty="0" smtClean="0"/>
              <a:t>).</a:t>
            </a:r>
          </a:p>
          <a:p>
            <a:pPr marL="0" indent="0">
              <a:buNone/>
            </a:pPr>
            <a:r>
              <a:rPr lang="en-GB" dirty="0" err="1" smtClean="0"/>
              <a:t>CappiT</a:t>
            </a:r>
            <a:r>
              <a:rPr lang="en-GB" dirty="0" smtClean="0"/>
              <a:t> (2017) </a:t>
            </a:r>
            <a:r>
              <a:rPr lang="en-GB" i="1" dirty="0" smtClean="0"/>
              <a:t>Carpentry tools</a:t>
            </a:r>
            <a:r>
              <a:rPr lang="en-GB" dirty="0" smtClean="0"/>
              <a:t>. Available at: </a:t>
            </a:r>
            <a:r>
              <a:rPr lang="en-GB" dirty="0" smtClean="0">
                <a:hlinkClick r:id="rId3"/>
              </a:rPr>
              <a:t>https://www.flickr.com/photos/34637679@N04/35765352600</a:t>
            </a:r>
            <a:r>
              <a:rPr lang="en-GB" dirty="0" smtClean="0"/>
              <a:t>  (Accessed: 4 April 2018).</a:t>
            </a:r>
          </a:p>
          <a:p>
            <a:pPr marL="0" indent="0">
              <a:buNone/>
            </a:pPr>
            <a:r>
              <a:rPr lang="en-GB" dirty="0" smtClean="0"/>
              <a:t>Central News (2004) </a:t>
            </a:r>
            <a:r>
              <a:rPr lang="en-GB" i="1" dirty="0" smtClean="0"/>
              <a:t>Sam Hallam</a:t>
            </a:r>
            <a:r>
              <a:rPr lang="en-GB" dirty="0" smtClean="0"/>
              <a:t>. Available at</a:t>
            </a:r>
            <a:r>
              <a:rPr lang="en-GB" dirty="0"/>
              <a:t>: </a:t>
            </a:r>
            <a:r>
              <a:rPr lang="en-GB" dirty="0">
                <a:hlinkClick r:id="rId4"/>
              </a:rPr>
              <a:t>http://</a:t>
            </a:r>
            <a:r>
              <a:rPr lang="en-GB" dirty="0" smtClean="0">
                <a:hlinkClick r:id="rId4"/>
              </a:rPr>
              <a:t>www.bbc.co.uk/news/uk-england-london-14331538</a:t>
            </a:r>
            <a:r>
              <a:rPr lang="en-GB" dirty="0" smtClean="0"/>
              <a:t> (Accessed: 4 April 2018).</a:t>
            </a:r>
          </a:p>
          <a:p>
            <a:pPr marL="0" indent="0">
              <a:buNone/>
            </a:pPr>
            <a:r>
              <a:rPr lang="en-GB" dirty="0" smtClean="0"/>
              <a:t>Getty Images (2017</a:t>
            </a:r>
            <a:r>
              <a:rPr lang="en-GB" dirty="0"/>
              <a:t>) </a:t>
            </a:r>
            <a:r>
              <a:rPr lang="en-GB" i="1" dirty="0"/>
              <a:t>Meghan </a:t>
            </a:r>
            <a:r>
              <a:rPr lang="en-GB" i="1" dirty="0" err="1"/>
              <a:t>Markle</a:t>
            </a:r>
            <a:r>
              <a:rPr lang="en-GB" i="1" dirty="0"/>
              <a:t> Prince Harry </a:t>
            </a:r>
            <a:r>
              <a:rPr lang="en-GB" i="1" dirty="0" smtClean="0"/>
              <a:t>official </a:t>
            </a:r>
            <a:r>
              <a:rPr lang="en-GB" i="1" dirty="0"/>
              <a:t>e</a:t>
            </a:r>
            <a:r>
              <a:rPr lang="en-GB" i="1" dirty="0" smtClean="0"/>
              <a:t>ngagement </a:t>
            </a:r>
            <a:r>
              <a:rPr lang="en-GB" i="1" dirty="0"/>
              <a:t>p</a:t>
            </a:r>
            <a:r>
              <a:rPr lang="en-GB" i="1" dirty="0" smtClean="0"/>
              <a:t>hotos</a:t>
            </a:r>
            <a:r>
              <a:rPr lang="en-GB" dirty="0" smtClean="0"/>
              <a:t>. Available </a:t>
            </a:r>
            <a:r>
              <a:rPr lang="en-GB" dirty="0"/>
              <a:t>at: </a:t>
            </a:r>
            <a:r>
              <a:rPr lang="en-GB" dirty="0">
                <a:hlinkClick r:id="rId5"/>
              </a:rPr>
              <a:t>http://</a:t>
            </a:r>
            <a:r>
              <a:rPr lang="en-GB" dirty="0" smtClean="0">
                <a:hlinkClick r:id="rId5"/>
              </a:rPr>
              <a:t>www.vogue.co.uk/article/prince-harry-and-meghan-markle-engaged</a:t>
            </a:r>
            <a:r>
              <a:rPr lang="en-GB" dirty="0" smtClean="0"/>
              <a:t> (Accessed: 4 April 2018).</a:t>
            </a:r>
          </a:p>
          <a:p>
            <a:pPr marL="0" indent="0">
              <a:buNone/>
            </a:pPr>
            <a:r>
              <a:rPr lang="en-GB" dirty="0" smtClean="0"/>
              <a:t>Krol, E. (2017) </a:t>
            </a:r>
            <a:r>
              <a:rPr lang="en-GB" i="1" dirty="0" smtClean="0"/>
              <a:t>Ian Carter Room </a:t>
            </a:r>
            <a:r>
              <a:rPr lang="en-GB" dirty="0" smtClean="0"/>
              <a:t>[photograph].</a:t>
            </a:r>
          </a:p>
          <a:p>
            <a:pPr marL="0" indent="0">
              <a:buNone/>
            </a:pPr>
            <a:r>
              <a:rPr lang="en-GB" dirty="0" err="1" smtClean="0"/>
              <a:t>Topfoto</a:t>
            </a:r>
            <a:r>
              <a:rPr lang="en-GB" dirty="0" smtClean="0"/>
              <a:t> (2004) </a:t>
            </a:r>
            <a:r>
              <a:rPr lang="en-GB" i="1" dirty="0" smtClean="0"/>
              <a:t>Lord Justice Latham</a:t>
            </a:r>
            <a:r>
              <a:rPr lang="en-GB" dirty="0" smtClean="0"/>
              <a:t>. Available at: </a:t>
            </a:r>
            <a:r>
              <a:rPr lang="en-GB" dirty="0" smtClean="0">
                <a:hlinkClick r:id="rId6"/>
              </a:rPr>
              <a:t>img.pars04.fr.topfoto.co.uk</a:t>
            </a:r>
            <a:r>
              <a:rPr lang="en-GB" dirty="0" smtClean="0"/>
              <a:t> (Accessed: 4 April 2018)</a:t>
            </a:r>
          </a:p>
          <a:p>
            <a:pPr marL="0" indent="0">
              <a:buNone/>
            </a:pPr>
            <a:r>
              <a:rPr lang="en-GB" dirty="0" smtClean="0"/>
              <a:t>Universal Press (no date) </a:t>
            </a:r>
            <a:r>
              <a:rPr lang="en-GB" i="1" dirty="0" smtClean="0"/>
              <a:t>No sympathy: Judge Richard Hone.</a:t>
            </a:r>
            <a:r>
              <a:rPr lang="en-GB" dirty="0" smtClean="0"/>
              <a:t> Available at: </a:t>
            </a:r>
            <a:r>
              <a:rPr lang="en-GB" dirty="0" smtClean="0">
                <a:hlinkClick r:id="rId7"/>
              </a:rPr>
              <a:t>http://www.dailymail.co.uk/news/article-1228202/Doctor-Edward-Erin-jailed-years-spiking-pregnant-lovers-drink-make-lose-baby.html</a:t>
            </a:r>
            <a:r>
              <a:rPr lang="en-GB" dirty="0" smtClean="0"/>
              <a:t> (Accessed: 4 April 2018)</a:t>
            </a:r>
          </a:p>
          <a:p>
            <a:pPr marL="0" indent="0">
              <a:buNone/>
            </a:pPr>
            <a:r>
              <a:rPr lang="en-GB" dirty="0" smtClean="0"/>
              <a:t>UPPA (no date) </a:t>
            </a:r>
            <a:r>
              <a:rPr lang="en-GB" i="1" dirty="0" smtClean="0"/>
              <a:t>Lady Justice </a:t>
            </a:r>
            <a:r>
              <a:rPr lang="en-GB" i="1" dirty="0" err="1" smtClean="0"/>
              <a:t>Hallett</a:t>
            </a:r>
            <a:r>
              <a:rPr lang="en-GB" dirty="0" smtClean="0"/>
              <a:t>. Available at: </a:t>
            </a:r>
            <a:r>
              <a:rPr lang="en-GB" dirty="0" smtClean="0">
                <a:hlinkClick r:id="rId8"/>
              </a:rPr>
              <a:t>http://obiterj.blogspot.co.uk/2017/05/lady-justice-hallett-and-jury.html</a:t>
            </a:r>
            <a:r>
              <a:rPr lang="en-GB" dirty="0" smtClean="0"/>
              <a:t> (Accessed: 4 April 2018).</a:t>
            </a:r>
          </a:p>
          <a:p>
            <a:pPr marL="0" indent="0">
              <a:buNone/>
            </a:pPr>
            <a:r>
              <a:rPr lang="en-GB" dirty="0" smtClean="0"/>
              <a:t>UWL (2018</a:t>
            </a:r>
            <a:r>
              <a:rPr lang="en-GB" dirty="0"/>
              <a:t>) </a:t>
            </a:r>
            <a:r>
              <a:rPr lang="en-GB" i="1" dirty="0" smtClean="0"/>
              <a:t>Why UWL. </a:t>
            </a:r>
            <a:r>
              <a:rPr lang="en-GB" dirty="0" smtClean="0"/>
              <a:t>Available </a:t>
            </a:r>
            <a:r>
              <a:rPr lang="en-GB" dirty="0"/>
              <a:t>at: </a:t>
            </a:r>
            <a:r>
              <a:rPr lang="en-GB" dirty="0">
                <a:hlinkClick r:id="rId9"/>
              </a:rPr>
              <a:t>https://</a:t>
            </a:r>
            <a:r>
              <a:rPr lang="en-GB" dirty="0" smtClean="0">
                <a:hlinkClick r:id="rId9"/>
              </a:rPr>
              <a:t>www.uwl.ac.uk/why-uwl</a:t>
            </a:r>
            <a:r>
              <a:rPr lang="en-GB" dirty="0" smtClean="0"/>
              <a:t> (Accessed: 4 April 2018).</a:t>
            </a:r>
          </a:p>
          <a:p>
            <a:pPr marL="0" indent="0">
              <a:buNone/>
            </a:pPr>
            <a:r>
              <a:rPr lang="en-GB" dirty="0" smtClean="0"/>
              <a:t>UWL (2017) </a:t>
            </a:r>
            <a:r>
              <a:rPr lang="en-GB" i="1" dirty="0" smtClean="0"/>
              <a:t>Michael Derks</a:t>
            </a:r>
            <a:r>
              <a:rPr lang="en-GB" dirty="0" smtClean="0"/>
              <a:t>. Available at: </a:t>
            </a:r>
            <a:r>
              <a:rPr lang="en-GB" dirty="0" smtClean="0">
                <a:hlinkClick r:id="rId10"/>
              </a:rPr>
              <a:t>https://www.uwl.ac.uk/users/Michael-Derks</a:t>
            </a:r>
            <a:r>
              <a:rPr lang="en-GB" dirty="0" smtClean="0"/>
              <a:t> (Accessed: 4 April 2018).</a:t>
            </a:r>
          </a:p>
          <a:p>
            <a:pPr marL="0" indent="0">
              <a:buNone/>
            </a:pPr>
            <a:endParaRPr lang="en-GB" dirty="0"/>
          </a:p>
        </p:txBody>
      </p:sp>
    </p:spTree>
    <p:extLst>
      <p:ext uri="{BB962C8B-B14F-4D97-AF65-F5344CB8AC3E}">
        <p14:creationId xmlns:p14="http://schemas.microsoft.com/office/powerpoint/2010/main" val="48536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56" y="479426"/>
            <a:ext cx="11912599" cy="1137104"/>
          </a:xfrm>
        </p:spPr>
        <p:txBody>
          <a:bodyPr>
            <a:normAutofit fontScale="90000"/>
          </a:bodyPr>
          <a:lstStyle/>
          <a:p>
            <a:r>
              <a:rPr lang="en-GB" dirty="0"/>
              <a:t>Information Literacy </a:t>
            </a:r>
            <a:r>
              <a:rPr lang="en-GB" dirty="0" smtClean="0"/>
              <a:t>(IL) and SCL</a:t>
            </a:r>
            <a:r>
              <a:rPr lang="en-GB" dirty="0"/>
              <a:t/>
            </a:r>
            <a:br>
              <a:rPr lang="en-GB" dirty="0"/>
            </a:br>
            <a:r>
              <a:rPr lang="en-GB" dirty="0"/>
              <a:t>A brief history of embedding IL in SCL </a:t>
            </a:r>
            <a:r>
              <a:rPr lang="en-GB" dirty="0" smtClean="0"/>
              <a:t>modules</a:t>
            </a:r>
            <a:endParaRPr lang="en-GB" dirty="0"/>
          </a:p>
        </p:txBody>
      </p:sp>
      <p:sp>
        <p:nvSpPr>
          <p:cNvPr id="3" name="Content Placeholder 2"/>
          <p:cNvSpPr>
            <a:spLocks noGrp="1"/>
          </p:cNvSpPr>
          <p:nvPr>
            <p:ph idx="1"/>
          </p:nvPr>
        </p:nvSpPr>
        <p:spPr>
          <a:xfrm>
            <a:off x="424544" y="1796144"/>
            <a:ext cx="10836580" cy="1482516"/>
          </a:xfrm>
        </p:spPr>
        <p:txBody>
          <a:bodyPr>
            <a:normAutofit/>
          </a:bodyPr>
          <a:lstStyle/>
          <a:p>
            <a:r>
              <a:rPr lang="en-GB" dirty="0" smtClean="0"/>
              <a:t>UWL Library KPI</a:t>
            </a:r>
            <a:r>
              <a:rPr lang="en-GB" dirty="0"/>
              <a:t>:  “Campus based students provided with information literacy embedded in to their curriculum at levels 3, 4 and 7</a:t>
            </a:r>
            <a:r>
              <a:rPr lang="en-GB" dirty="0" smtClean="0"/>
              <a:t>”</a:t>
            </a:r>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1905" y="4110681"/>
            <a:ext cx="2343868" cy="2343868"/>
          </a:xfrm>
          <a:prstGeom prst="rect">
            <a:avLst/>
          </a:prstGeom>
        </p:spPr>
      </p:pic>
      <p:sp>
        <p:nvSpPr>
          <p:cNvPr id="5" name="TextBox 4"/>
          <p:cNvSpPr txBox="1"/>
          <p:nvPr/>
        </p:nvSpPr>
        <p:spPr>
          <a:xfrm>
            <a:off x="9704173" y="6454549"/>
            <a:ext cx="1319592" cy="507831"/>
          </a:xfrm>
          <a:prstGeom prst="rect">
            <a:avLst/>
          </a:prstGeom>
          <a:noFill/>
        </p:spPr>
        <p:txBody>
          <a:bodyPr wrap="none" rtlCol="0">
            <a:spAutoFit/>
          </a:bodyPr>
          <a:lstStyle/>
          <a:p>
            <a:pPr fontAlgn="ctr"/>
            <a:r>
              <a:rPr lang="en-GB" sz="900" dirty="0" err="1" smtClean="0"/>
              <a:t>Andreykuzmin</a:t>
            </a:r>
            <a:r>
              <a:rPr lang="en-GB" sz="900" dirty="0" smtClean="0"/>
              <a:t> (no date)</a:t>
            </a:r>
            <a:endParaRPr lang="en-GB" sz="900" dirty="0"/>
          </a:p>
          <a:p>
            <a:r>
              <a:rPr lang="en-GB" dirty="0"/>
              <a:t> </a:t>
            </a:r>
          </a:p>
        </p:txBody>
      </p:sp>
      <p:sp>
        <p:nvSpPr>
          <p:cNvPr id="6" name="TextBox 5"/>
          <p:cNvSpPr txBox="1"/>
          <p:nvPr/>
        </p:nvSpPr>
        <p:spPr>
          <a:xfrm>
            <a:off x="609600" y="3278660"/>
            <a:ext cx="8762305" cy="3154710"/>
          </a:xfrm>
          <a:prstGeom prst="rect">
            <a:avLst/>
          </a:prstGeom>
          <a:noFill/>
        </p:spPr>
        <p:txBody>
          <a:bodyPr wrap="square" rtlCol="0">
            <a:spAutoFit/>
          </a:bodyPr>
          <a:lstStyle/>
          <a:p>
            <a:r>
              <a:rPr lang="en-GB" sz="2800" u="sng" dirty="0"/>
              <a:t>SLC IL embedded sessions:</a:t>
            </a:r>
          </a:p>
          <a:p>
            <a:pPr marL="514350" indent="-514350">
              <a:buFont typeface="+mj-lt"/>
              <a:buAutoNum type="arabicPeriod"/>
            </a:pPr>
            <a:r>
              <a:rPr lang="en-GB" sz="2800" dirty="0"/>
              <a:t>general sessions, not tied to an assessment</a:t>
            </a:r>
          </a:p>
          <a:p>
            <a:pPr lvl="2" indent="-457200">
              <a:spcBef>
                <a:spcPts val="1000"/>
              </a:spcBef>
              <a:buFont typeface="Arial" panose="020B0604020202020204" pitchFamily="34" charset="0"/>
              <a:buChar char="•"/>
            </a:pPr>
            <a:r>
              <a:rPr lang="en-GB" sz="2400" dirty="0" smtClean="0"/>
              <a:t>Research methodology, specific </a:t>
            </a:r>
            <a:r>
              <a:rPr lang="en-GB" sz="2400" dirty="0"/>
              <a:t>sources, referencing</a:t>
            </a:r>
          </a:p>
          <a:p>
            <a:pPr lvl="2" indent="-457200">
              <a:spcBef>
                <a:spcPts val="1000"/>
              </a:spcBef>
              <a:buFont typeface="Arial" panose="020B0604020202020204" pitchFamily="34" charset="0"/>
              <a:buChar char="•"/>
            </a:pPr>
            <a:r>
              <a:rPr lang="en-GB" sz="2400" dirty="0"/>
              <a:t>Practical Law, Literature Bingo, Body in the </a:t>
            </a:r>
            <a:r>
              <a:rPr lang="en-GB" sz="2400" dirty="0" smtClean="0"/>
              <a:t>Library</a:t>
            </a:r>
          </a:p>
          <a:p>
            <a:pPr marL="457200" lvl="2">
              <a:spcBef>
                <a:spcPts val="1000"/>
              </a:spcBef>
            </a:pPr>
            <a:endParaRPr lang="en-GB" sz="2400" dirty="0"/>
          </a:p>
          <a:p>
            <a:pPr marL="514350" indent="-514350">
              <a:buFont typeface="+mj-lt"/>
              <a:buAutoNum type="arabicPeriod"/>
            </a:pPr>
            <a:r>
              <a:rPr lang="en-GB" sz="2800" dirty="0"/>
              <a:t>Targeted sessions, relevant to an assessment</a:t>
            </a:r>
          </a:p>
          <a:p>
            <a:endParaRPr lang="en-GB" dirty="0"/>
          </a:p>
        </p:txBody>
      </p:sp>
    </p:spTree>
    <p:extLst>
      <p:ext uri="{BB962C8B-B14F-4D97-AF65-F5344CB8AC3E}">
        <p14:creationId xmlns:p14="http://schemas.microsoft.com/office/powerpoint/2010/main" val="11457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instruction: methods</a:t>
            </a:r>
            <a:endParaRPr lang="en-GB" dirty="0"/>
          </a:p>
        </p:txBody>
      </p:sp>
      <p:sp>
        <p:nvSpPr>
          <p:cNvPr id="3" name="Content Placeholder 2"/>
          <p:cNvSpPr>
            <a:spLocks noGrp="1"/>
          </p:cNvSpPr>
          <p:nvPr>
            <p:ph idx="1"/>
          </p:nvPr>
        </p:nvSpPr>
        <p:spPr/>
        <p:txBody>
          <a:bodyPr>
            <a:normAutofit/>
          </a:bodyPr>
          <a:lstStyle/>
          <a:p>
            <a:pPr marL="0" indent="0">
              <a:buNone/>
            </a:pPr>
            <a:r>
              <a:rPr lang="en-GB" dirty="0"/>
              <a:t>L</a:t>
            </a:r>
            <a:r>
              <a:rPr lang="en-GB" dirty="0" smtClean="0"/>
              <a:t>ocating </a:t>
            </a:r>
            <a:r>
              <a:rPr lang="en-GB" dirty="0"/>
              <a:t>primary &amp; secondary sources relevant to a </a:t>
            </a:r>
            <a:r>
              <a:rPr lang="en-GB" dirty="0" smtClean="0"/>
              <a:t>specific topic</a:t>
            </a:r>
          </a:p>
          <a:p>
            <a:pPr marL="0" indent="0">
              <a:buNone/>
            </a:pPr>
            <a:endParaRPr lang="en-GB" dirty="0"/>
          </a:p>
          <a:p>
            <a:pPr marL="514350" indent="-514350">
              <a:buFont typeface="+mj-lt"/>
              <a:buAutoNum type="arabicPeriod"/>
            </a:pPr>
            <a:r>
              <a:rPr lang="en-GB" dirty="0" smtClean="0"/>
              <a:t>Lecture + demo (classroom)</a:t>
            </a:r>
          </a:p>
          <a:p>
            <a:pPr marL="800100" lvl="2" indent="-342900">
              <a:spcBef>
                <a:spcPts val="1000"/>
              </a:spcBef>
            </a:pPr>
            <a:r>
              <a:rPr lang="en-GB" sz="2400" dirty="0" smtClean="0"/>
              <a:t>L4: Criminal Law, ELS</a:t>
            </a:r>
          </a:p>
          <a:p>
            <a:pPr marL="800100" lvl="2" indent="-342900">
              <a:spcBef>
                <a:spcPts val="1000"/>
              </a:spcBef>
            </a:pPr>
            <a:r>
              <a:rPr lang="en-GB" sz="2400" dirty="0" smtClean="0"/>
              <a:t>L5: Equity, EU Law, Serial Killers</a:t>
            </a:r>
            <a:endParaRPr lang="en-GB" dirty="0" smtClean="0"/>
          </a:p>
          <a:p>
            <a:pPr marL="514350" indent="-514350">
              <a:buFont typeface="+mj-lt"/>
              <a:buAutoNum type="arabicPeriod"/>
            </a:pPr>
            <a:r>
              <a:rPr lang="en-GB" dirty="0" smtClean="0"/>
              <a:t>Problem-based instruction (PC room)</a:t>
            </a:r>
          </a:p>
          <a:p>
            <a:pPr lvl="1"/>
            <a:r>
              <a:rPr lang="en-GB" dirty="0" smtClean="0"/>
              <a:t>L4</a:t>
            </a:r>
            <a:r>
              <a:rPr lang="en-GB" dirty="0"/>
              <a:t>: </a:t>
            </a:r>
            <a:r>
              <a:rPr lang="en-GB" dirty="0" smtClean="0"/>
              <a:t>Constitutional &amp; Administrative Law</a:t>
            </a:r>
          </a:p>
          <a:p>
            <a:pPr lvl="1"/>
            <a:r>
              <a:rPr lang="en-GB" dirty="0" smtClean="0"/>
              <a:t>L6</a:t>
            </a:r>
            <a:r>
              <a:rPr lang="en-GB" dirty="0"/>
              <a:t>: Community Legal </a:t>
            </a:r>
            <a:r>
              <a:rPr lang="en-GB" dirty="0" smtClean="0"/>
              <a:t>Advice</a:t>
            </a:r>
          </a:p>
          <a:p>
            <a:pPr lvl="1"/>
            <a:r>
              <a:rPr lang="en-GB" dirty="0" smtClean="0"/>
              <a:t>L7</a:t>
            </a:r>
            <a:r>
              <a:rPr lang="en-GB" dirty="0"/>
              <a:t>: Practical Legal Research (LPC)</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533" t="4598" r="14943" b="4598"/>
          <a:stretch/>
        </p:blipFill>
        <p:spPr>
          <a:xfrm>
            <a:off x="8463182" y="3412332"/>
            <a:ext cx="2363396" cy="2629694"/>
          </a:xfrm>
          <a:prstGeom prst="rect">
            <a:avLst/>
          </a:prstGeom>
        </p:spPr>
      </p:pic>
      <p:sp>
        <p:nvSpPr>
          <p:cNvPr id="5" name="TextBox 4"/>
          <p:cNvSpPr txBox="1"/>
          <p:nvPr/>
        </p:nvSpPr>
        <p:spPr>
          <a:xfrm>
            <a:off x="9191809" y="6046701"/>
            <a:ext cx="1130438" cy="230832"/>
          </a:xfrm>
          <a:prstGeom prst="rect">
            <a:avLst/>
          </a:prstGeom>
          <a:noFill/>
        </p:spPr>
        <p:txBody>
          <a:bodyPr wrap="none" rtlCol="0">
            <a:spAutoFit/>
          </a:bodyPr>
          <a:lstStyle/>
          <a:p>
            <a:r>
              <a:rPr lang="en-GB" sz="900" dirty="0" smtClean="0"/>
              <a:t>Getty Images (2017)</a:t>
            </a:r>
            <a:endParaRPr lang="en-GB" sz="900" dirty="0"/>
          </a:p>
        </p:txBody>
      </p:sp>
    </p:spTree>
    <p:extLst>
      <p:ext uri="{BB962C8B-B14F-4D97-AF65-F5344CB8AC3E}">
        <p14:creationId xmlns:p14="http://schemas.microsoft.com/office/powerpoint/2010/main" val="3941729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Personalised </a:t>
            </a:r>
            <a:r>
              <a:rPr lang="en-GB" dirty="0" smtClean="0"/>
              <a:t>Learning: L3, 1</a:t>
            </a:r>
            <a:r>
              <a:rPr lang="en-GB" baseline="30000" dirty="0" smtClean="0"/>
              <a:t>st</a:t>
            </a:r>
            <a:r>
              <a:rPr lang="en-GB" dirty="0" smtClean="0"/>
              <a:t> semester</a:t>
            </a:r>
            <a:endParaRPr lang="en-GB" dirty="0"/>
          </a:p>
        </p:txBody>
      </p:sp>
      <p:sp>
        <p:nvSpPr>
          <p:cNvPr id="3" name="Content Placeholder 2"/>
          <p:cNvSpPr>
            <a:spLocks noGrp="1"/>
          </p:cNvSpPr>
          <p:nvPr>
            <p:ph idx="1"/>
          </p:nvPr>
        </p:nvSpPr>
        <p:spPr>
          <a:xfrm>
            <a:off x="838200" y="1825625"/>
            <a:ext cx="7935097" cy="4351338"/>
          </a:xfrm>
        </p:spPr>
        <p:txBody>
          <a:bodyPr>
            <a:normAutofit lnSpcReduction="10000"/>
          </a:bodyPr>
          <a:lstStyle/>
          <a:p>
            <a:r>
              <a:rPr lang="en-GB" dirty="0" smtClean="0"/>
              <a:t>80+ students: LLB, Criminology, Sociology</a:t>
            </a:r>
          </a:p>
          <a:p>
            <a:pPr marL="0" indent="0">
              <a:buNone/>
            </a:pPr>
            <a:endParaRPr lang="en-GB" dirty="0" smtClean="0"/>
          </a:p>
          <a:p>
            <a:r>
              <a:rPr lang="en-GB" dirty="0" smtClean="0"/>
              <a:t>Learning </a:t>
            </a:r>
            <a:r>
              <a:rPr lang="en-GB" dirty="0"/>
              <a:t>outcomes</a:t>
            </a:r>
            <a:r>
              <a:rPr lang="en-GB" dirty="0" smtClean="0"/>
              <a:t>:</a:t>
            </a:r>
          </a:p>
          <a:p>
            <a:pPr lvl="1"/>
            <a:r>
              <a:rPr lang="en-GB" sz="2800" dirty="0" smtClean="0"/>
              <a:t>To </a:t>
            </a:r>
            <a:r>
              <a:rPr lang="en-GB" sz="2800" dirty="0"/>
              <a:t>demonstrate an understanding of different styles and means of communication within academic and formal </a:t>
            </a:r>
            <a:r>
              <a:rPr lang="en-GB" sz="2800" dirty="0" smtClean="0"/>
              <a:t>contexts</a:t>
            </a:r>
          </a:p>
          <a:p>
            <a:pPr lvl="1"/>
            <a:r>
              <a:rPr lang="en-GB" sz="2800" dirty="0" smtClean="0"/>
              <a:t>To </a:t>
            </a:r>
            <a:r>
              <a:rPr lang="en-GB" sz="2800" dirty="0"/>
              <a:t>demonstrate common study skills within a subject specific </a:t>
            </a:r>
            <a:r>
              <a:rPr lang="en-GB" sz="2800" dirty="0" smtClean="0"/>
              <a:t>context</a:t>
            </a:r>
          </a:p>
          <a:p>
            <a:pPr lvl="1"/>
            <a:r>
              <a:rPr lang="en-GB" sz="2800" dirty="0" smtClean="0"/>
              <a:t>To </a:t>
            </a:r>
            <a:r>
              <a:rPr lang="en-GB" sz="2800" dirty="0"/>
              <a:t>identify academic sources appropriate to the given task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2790" y="3393988"/>
            <a:ext cx="3440356" cy="2580267"/>
          </a:xfrm>
          <a:prstGeom prst="rect">
            <a:avLst/>
          </a:prstGeom>
        </p:spPr>
      </p:pic>
      <p:sp>
        <p:nvSpPr>
          <p:cNvPr id="5" name="TextBox 4"/>
          <p:cNvSpPr txBox="1"/>
          <p:nvPr/>
        </p:nvSpPr>
        <p:spPr>
          <a:xfrm>
            <a:off x="9300519" y="5974255"/>
            <a:ext cx="832279" cy="230832"/>
          </a:xfrm>
          <a:prstGeom prst="rect">
            <a:avLst/>
          </a:prstGeom>
          <a:noFill/>
        </p:spPr>
        <p:txBody>
          <a:bodyPr wrap="none" rtlCol="0">
            <a:spAutoFit/>
          </a:bodyPr>
          <a:lstStyle/>
          <a:p>
            <a:r>
              <a:rPr lang="en-GB" sz="900" dirty="0" err="1" smtClean="0"/>
              <a:t>CappiT</a:t>
            </a:r>
            <a:r>
              <a:rPr lang="en-GB" sz="900" dirty="0" smtClean="0"/>
              <a:t> (2017)</a:t>
            </a:r>
            <a:endParaRPr lang="en-GB" sz="900" dirty="0"/>
          </a:p>
        </p:txBody>
      </p:sp>
    </p:spTree>
    <p:extLst>
      <p:ext uri="{BB962C8B-B14F-4D97-AF65-F5344CB8AC3E}">
        <p14:creationId xmlns:p14="http://schemas.microsoft.com/office/powerpoint/2010/main" val="247284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 components of PL module</a:t>
            </a:r>
            <a:endParaRPr lang="en-GB" dirty="0"/>
          </a:p>
        </p:txBody>
      </p:sp>
      <p:sp>
        <p:nvSpPr>
          <p:cNvPr id="3" name="Content Placeholder 2"/>
          <p:cNvSpPr>
            <a:spLocks noGrp="1"/>
          </p:cNvSpPr>
          <p:nvPr>
            <p:ph idx="1"/>
          </p:nvPr>
        </p:nvSpPr>
        <p:spPr>
          <a:xfrm>
            <a:off x="838200" y="1825625"/>
            <a:ext cx="7729151" cy="4351338"/>
          </a:xfrm>
        </p:spPr>
        <p:txBody>
          <a:bodyPr>
            <a:normAutofit lnSpcReduction="10000"/>
          </a:bodyPr>
          <a:lstStyle/>
          <a:p>
            <a:r>
              <a:rPr lang="en-GB" dirty="0"/>
              <a:t>3</a:t>
            </a:r>
            <a:r>
              <a:rPr lang="en-GB" dirty="0" smtClean="0"/>
              <a:t> sessions </a:t>
            </a:r>
          </a:p>
          <a:p>
            <a:pPr lvl="1"/>
            <a:r>
              <a:rPr lang="en-GB" sz="2800" dirty="0" smtClean="0"/>
              <a:t>Introduction </a:t>
            </a:r>
            <a:r>
              <a:rPr lang="en-GB" sz="2800" dirty="0"/>
              <a:t>to searching (</a:t>
            </a:r>
            <a:r>
              <a:rPr lang="en-GB" sz="2800" dirty="0" smtClean="0"/>
              <a:t>assessed, 10%)</a:t>
            </a:r>
          </a:p>
          <a:p>
            <a:pPr lvl="1"/>
            <a:r>
              <a:rPr lang="en-GB" sz="2800" dirty="0" smtClean="0"/>
              <a:t>Using </a:t>
            </a:r>
            <a:r>
              <a:rPr lang="en-GB" sz="2800" dirty="0"/>
              <a:t>databases (</a:t>
            </a:r>
            <a:r>
              <a:rPr lang="en-GB" sz="2800" dirty="0" smtClean="0"/>
              <a:t>assessed, 10%)</a:t>
            </a:r>
          </a:p>
          <a:p>
            <a:pPr lvl="1"/>
            <a:r>
              <a:rPr lang="en-GB" sz="2800" dirty="0" smtClean="0"/>
              <a:t>Referencing </a:t>
            </a:r>
            <a:r>
              <a:rPr lang="en-GB" sz="2800" dirty="0"/>
              <a:t>(</a:t>
            </a:r>
            <a:r>
              <a:rPr lang="en-GB" sz="2800" dirty="0" smtClean="0"/>
              <a:t>assessed, 10%)</a:t>
            </a:r>
          </a:p>
          <a:p>
            <a:pPr marL="457200" lvl="1" indent="0">
              <a:buNone/>
            </a:pPr>
            <a:endParaRPr lang="en-GB" sz="2800" dirty="0" smtClean="0"/>
          </a:p>
          <a:p>
            <a:r>
              <a:rPr lang="en-GB" dirty="0" smtClean="0"/>
              <a:t>Delivery: </a:t>
            </a:r>
          </a:p>
          <a:p>
            <a:pPr lvl="1"/>
            <a:r>
              <a:rPr lang="en-GB" sz="2800" dirty="0" smtClean="0"/>
              <a:t>Lecture</a:t>
            </a:r>
            <a:r>
              <a:rPr lang="en-GB" sz="2800" dirty="0"/>
              <a:t>: instruction, demo online resources </a:t>
            </a:r>
            <a:r>
              <a:rPr lang="en-GB" sz="2800" dirty="0" smtClean="0"/>
              <a:t>(2 hours)</a:t>
            </a:r>
          </a:p>
          <a:p>
            <a:pPr lvl="1"/>
            <a:r>
              <a:rPr lang="en-GB" sz="2800" dirty="0" smtClean="0"/>
              <a:t>Seminar</a:t>
            </a:r>
            <a:r>
              <a:rPr lang="en-GB" sz="2800" dirty="0"/>
              <a:t>: Students complete exercises online in PC </a:t>
            </a:r>
            <a:r>
              <a:rPr lang="en-GB" sz="2800" dirty="0" smtClean="0"/>
              <a:t>room (1 hour)</a:t>
            </a:r>
          </a:p>
          <a:p>
            <a:pPr marL="0" indent="0">
              <a:buNone/>
            </a:pPr>
            <a:endParaRPr lang="en-GB"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374"/>
          <a:stretch/>
        </p:blipFill>
        <p:spPr>
          <a:xfrm>
            <a:off x="9036908" y="3838832"/>
            <a:ext cx="2918253" cy="2615513"/>
          </a:xfrm>
          <a:prstGeom prst="rect">
            <a:avLst/>
          </a:prstGeom>
        </p:spPr>
      </p:pic>
      <p:sp>
        <p:nvSpPr>
          <p:cNvPr id="6" name="TextBox 5"/>
          <p:cNvSpPr txBox="1"/>
          <p:nvPr/>
        </p:nvSpPr>
        <p:spPr>
          <a:xfrm>
            <a:off x="9951308" y="6454345"/>
            <a:ext cx="699230" cy="230832"/>
          </a:xfrm>
          <a:prstGeom prst="rect">
            <a:avLst/>
          </a:prstGeom>
          <a:noFill/>
        </p:spPr>
        <p:txBody>
          <a:bodyPr wrap="none" rtlCol="0">
            <a:spAutoFit/>
          </a:bodyPr>
          <a:lstStyle/>
          <a:p>
            <a:r>
              <a:rPr lang="en-GB" sz="900" dirty="0" smtClean="0"/>
              <a:t>Krol (2017)</a:t>
            </a:r>
            <a:endParaRPr lang="en-GB" sz="900" dirty="0"/>
          </a:p>
        </p:txBody>
      </p:sp>
    </p:spTree>
    <p:extLst>
      <p:ext uri="{BB962C8B-B14F-4D97-AF65-F5344CB8AC3E}">
        <p14:creationId xmlns:p14="http://schemas.microsoft.com/office/powerpoint/2010/main" val="41610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139"/>
            <a:ext cx="10515600" cy="1325563"/>
          </a:xfrm>
        </p:spPr>
        <p:txBody>
          <a:bodyPr>
            <a:normAutofit/>
          </a:bodyPr>
          <a:lstStyle/>
          <a:p>
            <a:r>
              <a:rPr lang="en-GB" dirty="0" smtClean="0"/>
              <a:t>Student feedback: informal (Poll Everywhere)</a:t>
            </a:r>
            <a:br>
              <a:rPr lang="en-GB" dirty="0" smtClean="0"/>
            </a:br>
            <a:endParaRPr lang="en-GB"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9375994"/>
              </p:ext>
            </p:extLst>
          </p:nvPr>
        </p:nvGraphicFramePr>
        <p:xfrm>
          <a:off x="706540" y="1500630"/>
          <a:ext cx="6396388" cy="43064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03654" y="5684108"/>
            <a:ext cx="11409405" cy="523220"/>
          </a:xfrm>
          <a:prstGeom prst="rect">
            <a:avLst/>
          </a:prstGeom>
          <a:noFill/>
        </p:spPr>
        <p:txBody>
          <a:bodyPr wrap="square" rtlCol="0">
            <a:spAutoFit/>
          </a:bodyPr>
          <a:lstStyle/>
          <a:p>
            <a:r>
              <a:rPr lang="en-GB" sz="2800" dirty="0" smtClean="0"/>
              <a:t>“How confident do you feel in finding information for your academic work?”</a:t>
            </a:r>
            <a:endParaRPr lang="en-GB" sz="2800" dirty="0"/>
          </a:p>
        </p:txBody>
      </p:sp>
      <p:graphicFrame>
        <p:nvGraphicFramePr>
          <p:cNvPr id="6" name="Chart 5"/>
          <p:cNvGraphicFramePr>
            <a:graphicFrameLocks/>
          </p:cNvGraphicFramePr>
          <p:nvPr>
            <p:extLst>
              <p:ext uri="{D42A27DB-BD31-4B8C-83A1-F6EECF244321}">
                <p14:modId xmlns:p14="http://schemas.microsoft.com/office/powerpoint/2010/main" val="711360986"/>
              </p:ext>
            </p:extLst>
          </p:nvPr>
        </p:nvGraphicFramePr>
        <p:xfrm>
          <a:off x="6616732" y="1568224"/>
          <a:ext cx="5323115" cy="4171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5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213"/>
            <a:ext cx="10515600" cy="1325563"/>
          </a:xfrm>
        </p:spPr>
        <p:txBody>
          <a:bodyPr/>
          <a:lstStyle/>
          <a:p>
            <a:r>
              <a:rPr lang="en-GB" dirty="0"/>
              <a:t>Academic </a:t>
            </a:r>
            <a:r>
              <a:rPr lang="en-GB" dirty="0" smtClean="0"/>
              <a:t>Performance: L3, 2</a:t>
            </a:r>
            <a:r>
              <a:rPr lang="en-GB" baseline="30000" dirty="0" smtClean="0"/>
              <a:t>nd</a:t>
            </a:r>
            <a:r>
              <a:rPr lang="en-GB" dirty="0" smtClean="0"/>
              <a:t> semester</a:t>
            </a:r>
            <a:endParaRPr lang="en-GB" dirty="0"/>
          </a:p>
        </p:txBody>
      </p:sp>
      <p:sp>
        <p:nvSpPr>
          <p:cNvPr id="3" name="Content Placeholder 2"/>
          <p:cNvSpPr>
            <a:spLocks noGrp="1"/>
          </p:cNvSpPr>
          <p:nvPr>
            <p:ph idx="1"/>
          </p:nvPr>
        </p:nvSpPr>
        <p:spPr>
          <a:xfrm>
            <a:off x="408214" y="1553776"/>
            <a:ext cx="10945586" cy="4771118"/>
          </a:xfrm>
        </p:spPr>
        <p:txBody>
          <a:bodyPr>
            <a:noAutofit/>
          </a:bodyPr>
          <a:lstStyle/>
          <a:p>
            <a:r>
              <a:rPr lang="en-GB" dirty="0" smtClean="0"/>
              <a:t>Learning outcomes:</a:t>
            </a:r>
          </a:p>
          <a:p>
            <a:pPr lvl="1"/>
            <a:r>
              <a:rPr lang="en-GB" sz="2800" dirty="0" smtClean="0"/>
              <a:t>To </a:t>
            </a:r>
            <a:r>
              <a:rPr lang="en-GB" sz="2800" dirty="0"/>
              <a:t>construct an argument in an academic </a:t>
            </a:r>
            <a:r>
              <a:rPr lang="en-GB" sz="2800" dirty="0" smtClean="0"/>
              <a:t>context</a:t>
            </a:r>
          </a:p>
          <a:p>
            <a:pPr lvl="1"/>
            <a:r>
              <a:rPr lang="en-GB" sz="2800" dirty="0" smtClean="0"/>
              <a:t>To </a:t>
            </a:r>
            <a:r>
              <a:rPr lang="en-GB" sz="2800" dirty="0"/>
              <a:t>position yourself within an </a:t>
            </a:r>
            <a:r>
              <a:rPr lang="en-GB" sz="2800" dirty="0" smtClean="0"/>
              <a:t>argument</a:t>
            </a:r>
          </a:p>
          <a:p>
            <a:pPr lvl="1"/>
            <a:r>
              <a:rPr lang="en-GB" sz="2800" dirty="0" smtClean="0"/>
              <a:t>To </a:t>
            </a:r>
            <a:r>
              <a:rPr lang="en-GB" sz="2800" dirty="0"/>
              <a:t>apply a range of academic skills and techniques to a real case </a:t>
            </a:r>
            <a:r>
              <a:rPr lang="en-GB" sz="2800" dirty="0" smtClean="0"/>
              <a:t>scenario</a:t>
            </a:r>
          </a:p>
          <a:p>
            <a:pPr marL="457200" lvl="1" indent="0">
              <a:buNone/>
            </a:pPr>
            <a:endParaRPr lang="en-GB" sz="2800" dirty="0"/>
          </a:p>
          <a:p>
            <a:r>
              <a:rPr lang="en-GB" dirty="0" smtClean="0"/>
              <a:t>Method:  study one law case throughout the semester</a:t>
            </a:r>
          </a:p>
          <a:p>
            <a:pPr lvl="1"/>
            <a:r>
              <a:rPr lang="en-GB" sz="2800" dirty="0" smtClean="0"/>
              <a:t>Gain experience in reading </a:t>
            </a:r>
            <a:r>
              <a:rPr lang="en-GB" sz="2800" dirty="0"/>
              <a:t>a case (structure, language) </a:t>
            </a:r>
            <a:endParaRPr lang="en-GB" sz="2800" dirty="0" smtClean="0"/>
          </a:p>
          <a:p>
            <a:pPr lvl="1"/>
            <a:r>
              <a:rPr lang="en-GB" sz="2800" dirty="0" smtClean="0"/>
              <a:t>Learn how </a:t>
            </a:r>
            <a:r>
              <a:rPr lang="en-GB" sz="2800" dirty="0"/>
              <a:t>to develop </a:t>
            </a:r>
            <a:r>
              <a:rPr lang="en-GB" sz="2800" dirty="0" smtClean="0"/>
              <a:t>an argument, supported by evidence</a:t>
            </a:r>
          </a:p>
          <a:p>
            <a:pPr lvl="1"/>
            <a:r>
              <a:rPr lang="en-GB" sz="2800" dirty="0" smtClean="0"/>
              <a:t>16 weeks: lecture + seminar</a:t>
            </a:r>
          </a:p>
          <a:p>
            <a:pPr lvl="1"/>
            <a:r>
              <a:rPr lang="en-GB" sz="2800" dirty="0" smtClean="0"/>
              <a:t>7 Assessments:  1 MCQ + 6 short essays on various issues in the case</a:t>
            </a:r>
            <a:endParaRPr lang="en-GB" sz="2800" dirty="0"/>
          </a:p>
        </p:txBody>
      </p:sp>
    </p:spTree>
    <p:extLst>
      <p:ext uri="{BB962C8B-B14F-4D97-AF65-F5344CB8AC3E}">
        <p14:creationId xmlns:p14="http://schemas.microsoft.com/office/powerpoint/2010/main" val="1576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Selecting the case</a:t>
            </a:r>
            <a:endParaRPr lang="en-GB" dirty="0"/>
          </a:p>
        </p:txBody>
      </p:sp>
      <p:sp>
        <p:nvSpPr>
          <p:cNvPr id="3" name="Content Placeholder 2"/>
          <p:cNvSpPr>
            <a:spLocks noGrp="1"/>
          </p:cNvSpPr>
          <p:nvPr>
            <p:ph idx="1"/>
          </p:nvPr>
        </p:nvSpPr>
        <p:spPr>
          <a:xfrm>
            <a:off x="555171" y="1690688"/>
            <a:ext cx="8539844" cy="5053011"/>
          </a:xfrm>
        </p:spPr>
        <p:txBody>
          <a:bodyPr>
            <a:noAutofit/>
          </a:bodyPr>
          <a:lstStyle/>
          <a:p>
            <a:r>
              <a:rPr lang="en-GB" dirty="0"/>
              <a:t>Criminal </a:t>
            </a:r>
            <a:r>
              <a:rPr lang="en-GB" dirty="0" smtClean="0"/>
              <a:t>law</a:t>
            </a:r>
          </a:p>
          <a:p>
            <a:r>
              <a:rPr lang="en-GB" dirty="0" smtClean="0"/>
              <a:t>Relatable victims and offenders</a:t>
            </a:r>
          </a:p>
          <a:p>
            <a:r>
              <a:rPr lang="en-GB" dirty="0" smtClean="0"/>
              <a:t>Interesting procedural history</a:t>
            </a:r>
          </a:p>
          <a:p>
            <a:pPr marL="0" indent="0">
              <a:buNone/>
            </a:pPr>
            <a:endParaRPr lang="en-GB" dirty="0" smtClean="0"/>
          </a:p>
          <a:p>
            <a:r>
              <a:rPr lang="en-GB" dirty="0" smtClean="0"/>
              <a:t> </a:t>
            </a:r>
            <a:r>
              <a:rPr lang="en-GB" i="1" dirty="0" smtClean="0"/>
              <a:t>R v Hallam (Sam)</a:t>
            </a:r>
          </a:p>
          <a:p>
            <a:pPr lvl="1"/>
            <a:r>
              <a:rPr lang="en-GB" sz="2800" dirty="0" smtClean="0"/>
              <a:t>Gang murder (maybe) in London</a:t>
            </a:r>
          </a:p>
          <a:p>
            <a:pPr lvl="1"/>
            <a:r>
              <a:rPr lang="en-GB" sz="2800" dirty="0" smtClean="0"/>
              <a:t>Victim</a:t>
            </a:r>
            <a:r>
              <a:rPr lang="en-GB" sz="2800" dirty="0"/>
              <a:t>, offenders and witnesses are </a:t>
            </a:r>
            <a:r>
              <a:rPr lang="en-GB" sz="2800" dirty="0" smtClean="0"/>
              <a:t>17- </a:t>
            </a:r>
            <a:r>
              <a:rPr lang="en-GB" sz="2800" dirty="0"/>
              <a:t>21 </a:t>
            </a:r>
            <a:r>
              <a:rPr lang="en-GB" sz="2800" dirty="0" err="1"/>
              <a:t>y.o</a:t>
            </a:r>
            <a:r>
              <a:rPr lang="en-GB" sz="2800" dirty="0" smtClean="0"/>
              <a:t>.</a:t>
            </a:r>
          </a:p>
          <a:p>
            <a:pPr lvl="1"/>
            <a:r>
              <a:rPr lang="en-GB" sz="2800" dirty="0" smtClean="0"/>
              <a:t>Miscarriage </a:t>
            </a:r>
            <a:r>
              <a:rPr lang="en-GB" sz="2800" dirty="0"/>
              <a:t>of </a:t>
            </a:r>
            <a:r>
              <a:rPr lang="en-GB" sz="2800" dirty="0" smtClean="0"/>
              <a:t>justice (3 Court of Appeals cases, campaign, media attention)</a:t>
            </a:r>
          </a:p>
          <a:p>
            <a:pPr lvl="1"/>
            <a:r>
              <a:rPr lang="en-GB" sz="2800" dirty="0" smtClean="0"/>
              <a:t>Key evidence on defendant’s mobile phone</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015" y="2023781"/>
            <a:ext cx="2611182" cy="3609576"/>
          </a:xfrm>
          <a:prstGeom prst="rect">
            <a:avLst/>
          </a:prstGeom>
        </p:spPr>
      </p:pic>
      <p:sp>
        <p:nvSpPr>
          <p:cNvPr id="4" name="TextBox 3"/>
          <p:cNvSpPr txBox="1"/>
          <p:nvPr/>
        </p:nvSpPr>
        <p:spPr>
          <a:xfrm>
            <a:off x="9712411" y="5791200"/>
            <a:ext cx="1135247" cy="230832"/>
          </a:xfrm>
          <a:prstGeom prst="rect">
            <a:avLst/>
          </a:prstGeom>
          <a:noFill/>
        </p:spPr>
        <p:txBody>
          <a:bodyPr wrap="none" rtlCol="0">
            <a:spAutoFit/>
          </a:bodyPr>
          <a:lstStyle/>
          <a:p>
            <a:r>
              <a:rPr lang="en-GB" sz="900" dirty="0" smtClean="0"/>
              <a:t>Central News (2004)</a:t>
            </a:r>
            <a:endParaRPr lang="en-GB" sz="900" dirty="0"/>
          </a:p>
        </p:txBody>
      </p:sp>
    </p:spTree>
    <p:extLst>
      <p:ext uri="{BB962C8B-B14F-4D97-AF65-F5344CB8AC3E}">
        <p14:creationId xmlns:p14="http://schemas.microsoft.com/office/powerpoint/2010/main" val="10418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Challenges</a:t>
            </a:r>
            <a:endParaRPr lang="en-GB" dirty="0"/>
          </a:p>
        </p:txBody>
      </p:sp>
      <p:sp>
        <p:nvSpPr>
          <p:cNvPr id="3" name="Content Placeholder 2"/>
          <p:cNvSpPr>
            <a:spLocks noGrp="1"/>
          </p:cNvSpPr>
          <p:nvPr>
            <p:ph idx="1"/>
          </p:nvPr>
        </p:nvSpPr>
        <p:spPr>
          <a:xfrm>
            <a:off x="669471" y="1825625"/>
            <a:ext cx="10684329" cy="4542518"/>
          </a:xfrm>
        </p:spPr>
        <p:txBody>
          <a:bodyPr>
            <a:normAutofit lnSpcReduction="10000"/>
          </a:bodyPr>
          <a:lstStyle/>
          <a:p>
            <a:r>
              <a:rPr lang="en-GB" dirty="0" smtClean="0"/>
              <a:t>Logistics:</a:t>
            </a:r>
          </a:p>
          <a:p>
            <a:pPr lvl="1"/>
            <a:r>
              <a:rPr lang="en-GB" sz="2800" dirty="0" smtClean="0"/>
              <a:t>Class size (80+), lecture room: not conducive to engagement </a:t>
            </a:r>
          </a:p>
          <a:p>
            <a:pPr lvl="1"/>
            <a:r>
              <a:rPr lang="en-GB" sz="2800" dirty="0" smtClean="0"/>
              <a:t>No hands-on, so IL components were primarily discussion and demo</a:t>
            </a:r>
          </a:p>
          <a:p>
            <a:r>
              <a:rPr lang="en-GB" dirty="0" smtClean="0"/>
              <a:t>Case method:</a:t>
            </a:r>
          </a:p>
          <a:p>
            <a:pPr lvl="1"/>
            <a:r>
              <a:rPr lang="en-GB" sz="2800" dirty="0" smtClean="0"/>
              <a:t>Impart </a:t>
            </a:r>
            <a:r>
              <a:rPr lang="en-GB" sz="2800" dirty="0"/>
              <a:t>a distinctive habit of thinking, understand the legal process </a:t>
            </a:r>
            <a:r>
              <a:rPr lang="en-GB" sz="2800" dirty="0" smtClean="0"/>
              <a:t>(</a:t>
            </a:r>
            <a:r>
              <a:rPr lang="en-GB" sz="2800" dirty="0" err="1"/>
              <a:t>Stolker</a:t>
            </a:r>
            <a:r>
              <a:rPr lang="en-GB" sz="2800" dirty="0"/>
              <a:t>, </a:t>
            </a:r>
            <a:r>
              <a:rPr lang="en-GB" sz="2800" dirty="0" smtClean="0"/>
              <a:t>2014, pp. 149-164) </a:t>
            </a:r>
          </a:p>
          <a:p>
            <a:pPr lvl="1"/>
            <a:r>
              <a:rPr lang="en-GB" sz="2800" dirty="0" smtClean="0"/>
              <a:t>Not as relevant to Criminology, Sociology</a:t>
            </a:r>
          </a:p>
          <a:p>
            <a:pPr lvl="1"/>
            <a:r>
              <a:rPr lang="en-GB" sz="2800" dirty="0" smtClean="0"/>
              <a:t>Advantage: expanding case discussion to embrace larger issues</a:t>
            </a:r>
          </a:p>
          <a:p>
            <a:r>
              <a:rPr lang="en-GB" dirty="0" smtClean="0"/>
              <a:t>Role of ASL as co-lecturer</a:t>
            </a:r>
          </a:p>
          <a:p>
            <a:pPr lvl="1"/>
            <a:r>
              <a:rPr lang="en-GB" sz="2800" dirty="0"/>
              <a:t> </a:t>
            </a:r>
            <a:r>
              <a:rPr lang="en-GB" sz="2800" dirty="0" smtClean="0"/>
              <a:t>time</a:t>
            </a:r>
            <a:r>
              <a:rPr lang="en-GB" sz="2800" dirty="0"/>
              <a:t>, </a:t>
            </a:r>
            <a:r>
              <a:rPr lang="en-GB" sz="2800" dirty="0" smtClean="0"/>
              <a:t>marking</a:t>
            </a:r>
            <a:endParaRPr lang="en-GB" sz="2800" dirty="0"/>
          </a:p>
          <a:p>
            <a:endParaRPr lang="en-GB" sz="3200" dirty="0" smtClean="0"/>
          </a:p>
          <a:p>
            <a:endParaRPr lang="en-GB" dirty="0"/>
          </a:p>
        </p:txBody>
      </p:sp>
    </p:spTree>
    <p:extLst>
      <p:ext uri="{BB962C8B-B14F-4D97-AF65-F5344CB8AC3E}">
        <p14:creationId xmlns:p14="http://schemas.microsoft.com/office/powerpoint/2010/main" val="15256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7EE2BD348184B9BDECE854BF86948" ma:contentTypeVersion="8" ma:contentTypeDescription="Create a new document." ma:contentTypeScope="" ma:versionID="5e5db368bcdebfedb174bffda50d7bf7">
  <xsd:schema xmlns:xsd="http://www.w3.org/2001/XMLSchema" xmlns:xs="http://www.w3.org/2001/XMLSchema" xmlns:p="http://schemas.microsoft.com/office/2006/metadata/properties" xmlns:ns1="http://schemas.microsoft.com/sharepoint/v3" xmlns:ns2="0eea6de5-6287-4e50-8eac-5e326caea23e" xmlns:ns3="c3872151-5905-4c97-9ff5-e4f7204cd876" targetNamespace="http://schemas.microsoft.com/office/2006/metadata/properties" ma:root="true" ma:fieldsID="01b81065859566e103293cfc4eac720b" ns1:_="" ns2:_="" ns3:_="">
    <xsd:import namespace="http://schemas.microsoft.com/sharepoint/v3"/>
    <xsd:import namespace="0eea6de5-6287-4e50-8eac-5e326caea23e"/>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ea6de5-6287-4e50-8eac-5e326caea2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44630D-45D1-4F1A-B029-BC8A7040B192}"/>
</file>

<file path=customXml/itemProps2.xml><?xml version="1.0" encoding="utf-8"?>
<ds:datastoreItem xmlns:ds="http://schemas.openxmlformats.org/officeDocument/2006/customXml" ds:itemID="{E8CB2B47-5584-4D03-9655-E95C59942996}"/>
</file>

<file path=customXml/itemProps3.xml><?xml version="1.0" encoding="utf-8"?>
<ds:datastoreItem xmlns:ds="http://schemas.openxmlformats.org/officeDocument/2006/customXml" ds:itemID="{D8B8A677-C858-4C18-8FCD-2C764E6D7E1A}"/>
</file>

<file path=docProps/app.xml><?xml version="1.0" encoding="utf-8"?>
<Properties xmlns="http://schemas.openxmlformats.org/officeDocument/2006/extended-properties" xmlns:vt="http://schemas.openxmlformats.org/officeDocument/2006/docPropsVTypes">
  <Template/>
  <TotalTime>674</TotalTime>
  <Words>1228</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Making the Case:</vt:lpstr>
      <vt:lpstr>Information Literacy (IL) and SCL A brief history of embedding IL in SCL modules</vt:lpstr>
      <vt:lpstr>Targeted instruction: methods</vt:lpstr>
      <vt:lpstr>Personalised Learning: L3, 1st semester</vt:lpstr>
      <vt:lpstr>IL components of PL module</vt:lpstr>
      <vt:lpstr>Student feedback: informal (Poll Everywhere) </vt:lpstr>
      <vt:lpstr>Academic Performance: L3, 2nd semester</vt:lpstr>
      <vt:lpstr>Selecting the case</vt:lpstr>
      <vt:lpstr>Initial Challenges</vt:lpstr>
      <vt:lpstr>Example: eyewitness evidence (week 2)</vt:lpstr>
      <vt:lpstr>Example: Criminal Case Review Commission (week 8)</vt:lpstr>
      <vt:lpstr>Strengths</vt:lpstr>
      <vt:lpstr>Weaknesses to be addressed</vt:lpstr>
      <vt:lpstr>Impact: MEQ data from the “Library” question, semester 2</vt:lpstr>
      <vt:lpstr>Questions?</vt:lpstr>
      <vt:lpstr>References</vt:lpstr>
      <vt:lpstr>PowerPoint Presentation</vt:lpstr>
    </vt:vector>
  </TitlesOfParts>
  <Company>University of West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Mcglamery</dc:creator>
  <cp:lastModifiedBy>Susan Mcglamery</cp:lastModifiedBy>
  <cp:revision>53</cp:revision>
  <cp:lastPrinted>2018-04-04T14:45:56Z</cp:lastPrinted>
  <dcterms:created xsi:type="dcterms:W3CDTF">2018-04-03T13:31:43Z</dcterms:created>
  <dcterms:modified xsi:type="dcterms:W3CDTF">2018-06-26T15:30:39Z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0x0101000F27EE2BD348184B9BDECE854BF86948</vt:lpwstr>
  </property>
</Properties>
</file>