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89" r:id="rId2"/>
    <p:sldId id="290" r:id="rId3"/>
    <p:sldId id="357" r:id="rId4"/>
    <p:sldId id="377" r:id="rId5"/>
    <p:sldId id="390" r:id="rId6"/>
    <p:sldId id="391" r:id="rId7"/>
    <p:sldId id="3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1"/>
    <p:restoredTop sz="94737"/>
  </p:normalViewPr>
  <p:slideViewPr>
    <p:cSldViewPr snapToGrid="0">
      <p:cViewPr varScale="1">
        <p:scale>
          <a:sx n="119" d="100"/>
          <a:sy n="119" d="100"/>
        </p:scale>
        <p:origin x="14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7F7D14-FBA6-C349-97BB-AD682BE2BDE1}" type="datetimeFigureOut">
              <a:rPr lang="en-GB" smtClean="0"/>
              <a:t>30/05/2023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29F313-1DA2-3446-A1A0-4E6CBB15AEEF}" type="slidenum">
              <a:rPr lang="en-GB" smtClean="0"/>
              <a:t>‹#›</a:t>
            </a:fld>
            <a:endParaRPr lang="en-GB"/>
          </a:p>
        </p:txBody>
      </p:sp>
    </p:spTree>
    <p:extLst>
      <p:ext uri="{BB962C8B-B14F-4D97-AF65-F5344CB8AC3E}">
        <p14:creationId xmlns:p14="http://schemas.microsoft.com/office/powerpoint/2010/main" val="2376002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99A05-A22C-4049-5EFB-F44481A3DB5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9C96F5B-4B1E-1F89-6829-D3C7BE61F5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D897502-61D7-D8CD-B8B9-26404B6123FC}"/>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5" name="Footer Placeholder 4">
            <a:extLst>
              <a:ext uri="{FF2B5EF4-FFF2-40B4-BE49-F238E27FC236}">
                <a16:creationId xmlns:a16="http://schemas.microsoft.com/office/drawing/2014/main" id="{44963C40-56B3-E9BE-DBA5-7370EBF875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4BB751-E3BD-D069-C99F-4EDB37703311}"/>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312436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3876-AEB2-3A6A-C384-A8C002125FE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48190AD-2D27-0244-D548-22C3ADF735A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6C6A760-1781-ACA5-DB2D-6B6ECB1E67DE}"/>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5" name="Footer Placeholder 4">
            <a:extLst>
              <a:ext uri="{FF2B5EF4-FFF2-40B4-BE49-F238E27FC236}">
                <a16:creationId xmlns:a16="http://schemas.microsoft.com/office/drawing/2014/main" id="{D285612A-D0B7-2BD5-7409-A25F8EE3B4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6200DE-CD7A-7EBB-D20A-13D18A133062}"/>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92684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66AEAE-BAFB-2392-EC72-FA6C44CB41E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EBED0FD-2CF8-AD2D-3482-B0E1D85F3FF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983C2A6-7474-018B-427D-4DD0B5A5E736}"/>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5" name="Footer Placeholder 4">
            <a:extLst>
              <a:ext uri="{FF2B5EF4-FFF2-40B4-BE49-F238E27FC236}">
                <a16:creationId xmlns:a16="http://schemas.microsoft.com/office/drawing/2014/main" id="{7DB6026F-38A3-EBE2-A890-8BF390DEB7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6D967A-37D0-A517-132A-3F446E40AFB9}"/>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345819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86922-5E66-F9B4-AC6B-A422F3D3C10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86A0E26-6AD9-D8A8-3686-9E47A8D3E6D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0CBD764-44F1-B8AB-1310-0315C8901AC9}"/>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5" name="Footer Placeholder 4">
            <a:extLst>
              <a:ext uri="{FF2B5EF4-FFF2-40B4-BE49-F238E27FC236}">
                <a16:creationId xmlns:a16="http://schemas.microsoft.com/office/drawing/2014/main" id="{BE92A901-8380-FA8B-E10C-58149B2DB3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ECAACA-33DE-DAC0-C882-8C95E3772B11}"/>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361223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99A0B-CAF4-35AC-3893-52851C4A399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25AD000-4B1B-439E-7984-6B920C1CDC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C47564E-CE53-2ACE-8D54-5F5BB8597B1B}"/>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5" name="Footer Placeholder 4">
            <a:extLst>
              <a:ext uri="{FF2B5EF4-FFF2-40B4-BE49-F238E27FC236}">
                <a16:creationId xmlns:a16="http://schemas.microsoft.com/office/drawing/2014/main" id="{D683EECB-21EE-B3F2-DBFA-BEC74394AE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4C4225-78C3-BC91-87D3-9B318E11625C}"/>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361740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5EAF-3C53-EA2C-22E6-DCE0E75A01E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19684D8-4E01-2FB2-4232-9169AC31B84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6F722F2-CD4C-253A-51B3-5F8B32BEE1E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0E15683-0E97-0DD8-852D-BBA14B70C9AD}"/>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6" name="Footer Placeholder 5">
            <a:extLst>
              <a:ext uri="{FF2B5EF4-FFF2-40B4-BE49-F238E27FC236}">
                <a16:creationId xmlns:a16="http://schemas.microsoft.com/office/drawing/2014/main" id="{BEBE67FF-AFA8-4F9C-DABF-F0E192F544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B9F48E-393B-C4F3-97FB-C5B0AB950879}"/>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418969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BC9A5-02A4-452B-649C-755A98AEEED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E650E844-338D-46D4-EBCC-47474FD58C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8183A44-A841-59D5-8FE6-96DA3CE65CE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94EB1E7-AAC6-4A04-BF4F-D2EB44FE17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15E6715-838D-69B5-CF19-419267D79A1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4B88098-9F93-B199-0B41-DA0DB013A5E3}"/>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8" name="Footer Placeholder 7">
            <a:extLst>
              <a:ext uri="{FF2B5EF4-FFF2-40B4-BE49-F238E27FC236}">
                <a16:creationId xmlns:a16="http://schemas.microsoft.com/office/drawing/2014/main" id="{1BF524B0-47DB-AA6E-37A2-6F05868091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EE7AD41-2A8F-53A3-9B46-AA7E3F6F8DF9}"/>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139221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1DF2-E62F-0A47-712C-E906332D2A8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3721851-0877-100E-3F59-98512A1C5FD5}"/>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4" name="Footer Placeholder 3">
            <a:extLst>
              <a:ext uri="{FF2B5EF4-FFF2-40B4-BE49-F238E27FC236}">
                <a16:creationId xmlns:a16="http://schemas.microsoft.com/office/drawing/2014/main" id="{95BD1E12-DCED-10CD-77B0-29EEA99522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48A69D-1A6B-8459-97CC-AB2719DF5D98}"/>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346228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314477-4E50-69DE-F2A7-118B2A3D530B}"/>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3" name="Footer Placeholder 2">
            <a:extLst>
              <a:ext uri="{FF2B5EF4-FFF2-40B4-BE49-F238E27FC236}">
                <a16:creationId xmlns:a16="http://schemas.microsoft.com/office/drawing/2014/main" id="{28BF4B5C-9911-5499-3F8C-19E2BF95AD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ECA08F-1370-28C2-7E70-6CC4018DF893}"/>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2259930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E975-8D55-89C5-B7C5-9E6A6418282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7928AB5-122C-78CF-6DCD-0871756D71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8E5417C-E67D-6BF4-DC78-689AFE3DFF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E86D017-61B1-D58B-3C35-5F55577EC10B}"/>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6" name="Footer Placeholder 5">
            <a:extLst>
              <a:ext uri="{FF2B5EF4-FFF2-40B4-BE49-F238E27FC236}">
                <a16:creationId xmlns:a16="http://schemas.microsoft.com/office/drawing/2014/main" id="{F95A9715-7141-2C37-02B0-6E9D8691AA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FE03B8-B2D6-78A8-F64F-146666E2F615}"/>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140245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F7AD0-E56F-30F3-FF4C-FB27E32204C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09CBC6F-FA58-677B-34EE-FD81EA08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7FA797-FBE2-5A51-7581-94C31DE903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8BB1BC-F833-230A-E7C1-3FF4639693BB}"/>
              </a:ext>
            </a:extLst>
          </p:cNvPr>
          <p:cNvSpPr>
            <a:spLocks noGrp="1"/>
          </p:cNvSpPr>
          <p:nvPr>
            <p:ph type="dt" sz="half" idx="10"/>
          </p:nvPr>
        </p:nvSpPr>
        <p:spPr/>
        <p:txBody>
          <a:bodyPr/>
          <a:lstStyle/>
          <a:p>
            <a:fld id="{16D19FF2-9178-EE47-A462-017CC0573C38}" type="datetimeFigureOut">
              <a:rPr lang="en-GB" smtClean="0"/>
              <a:t>30/05/2023</a:t>
            </a:fld>
            <a:endParaRPr lang="en-GB"/>
          </a:p>
        </p:txBody>
      </p:sp>
      <p:sp>
        <p:nvSpPr>
          <p:cNvPr id="6" name="Footer Placeholder 5">
            <a:extLst>
              <a:ext uri="{FF2B5EF4-FFF2-40B4-BE49-F238E27FC236}">
                <a16:creationId xmlns:a16="http://schemas.microsoft.com/office/drawing/2014/main" id="{568E32D1-1037-F1DD-031F-229A4A3D3D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770765-1107-227E-1BDD-C96ADFB81F9D}"/>
              </a:ext>
            </a:extLst>
          </p:cNvPr>
          <p:cNvSpPr>
            <a:spLocks noGrp="1"/>
          </p:cNvSpPr>
          <p:nvPr>
            <p:ph type="sldNum" sz="quarter" idx="12"/>
          </p:nvPr>
        </p:nvSpPr>
        <p:spPr/>
        <p:txBody>
          <a:bodyPr/>
          <a:lstStyle/>
          <a:p>
            <a:fld id="{00C289F8-423F-2443-A300-A95B09D3BD32}" type="slidenum">
              <a:rPr lang="en-GB" smtClean="0"/>
              <a:t>‹#›</a:t>
            </a:fld>
            <a:endParaRPr lang="en-GB"/>
          </a:p>
        </p:txBody>
      </p:sp>
    </p:spTree>
    <p:extLst>
      <p:ext uri="{BB962C8B-B14F-4D97-AF65-F5344CB8AC3E}">
        <p14:creationId xmlns:p14="http://schemas.microsoft.com/office/powerpoint/2010/main" val="40670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DE21F8-5BDD-6EEB-2429-F6A3900A7A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2B2DA3F-33E3-1802-DB6F-285D5C447B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269F754-426B-C8AB-2C10-969E316C4B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19FF2-9178-EE47-A462-017CC0573C38}" type="datetimeFigureOut">
              <a:rPr lang="en-GB" smtClean="0"/>
              <a:t>30/05/2023</a:t>
            </a:fld>
            <a:endParaRPr lang="en-GB"/>
          </a:p>
        </p:txBody>
      </p:sp>
      <p:sp>
        <p:nvSpPr>
          <p:cNvPr id="5" name="Footer Placeholder 4">
            <a:extLst>
              <a:ext uri="{FF2B5EF4-FFF2-40B4-BE49-F238E27FC236}">
                <a16:creationId xmlns:a16="http://schemas.microsoft.com/office/drawing/2014/main" id="{B1E6B846-6FCD-BB67-9142-4EA34F6391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F146C4-1321-DAFC-BE5D-6E68D9E949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289F8-423F-2443-A300-A95B09D3BD32}" type="slidenum">
              <a:rPr lang="en-GB" smtClean="0"/>
              <a:t>‹#›</a:t>
            </a:fld>
            <a:endParaRPr lang="en-GB"/>
          </a:p>
        </p:txBody>
      </p:sp>
    </p:spTree>
    <p:extLst>
      <p:ext uri="{BB962C8B-B14F-4D97-AF65-F5344CB8AC3E}">
        <p14:creationId xmlns:p14="http://schemas.microsoft.com/office/powerpoint/2010/main" val="2247218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33E3-8941-0F62-39BE-DC2337BD0B8C}"/>
              </a:ext>
            </a:extLst>
          </p:cNvPr>
          <p:cNvSpPr>
            <a:spLocks noGrp="1"/>
          </p:cNvSpPr>
          <p:nvPr>
            <p:ph type="title"/>
          </p:nvPr>
        </p:nvSpPr>
        <p:spPr>
          <a:xfrm>
            <a:off x="956535" y="381966"/>
            <a:ext cx="10515600" cy="1325563"/>
          </a:xfrm>
        </p:spPr>
        <p:txBody>
          <a:bodyPr>
            <a:normAutofit/>
          </a:bodyPr>
          <a:lstStyle/>
          <a:p>
            <a:r>
              <a:rPr lang="en-GB" sz="4000" b="1" i="0" u="none" strike="noStrike" dirty="0">
                <a:solidFill>
                  <a:srgbClr val="242424"/>
                </a:solidFill>
                <a:effectLst/>
                <a:latin typeface="Calibri" panose="020F0502020204030204" pitchFamily="34" charset="0"/>
              </a:rPr>
              <a:t>Assessment in the </a:t>
            </a:r>
            <a:r>
              <a:rPr lang="en-GB" sz="4000" b="1" i="0" u="none" strike="noStrike" dirty="0" err="1">
                <a:solidFill>
                  <a:srgbClr val="242424"/>
                </a:solidFill>
                <a:effectLst/>
                <a:latin typeface="Calibri" panose="020F0502020204030204" pitchFamily="34" charset="0"/>
              </a:rPr>
              <a:t>ChatGPT</a:t>
            </a:r>
            <a:r>
              <a:rPr lang="en-GB" sz="4000" b="1" i="0" u="none" strike="noStrike" dirty="0">
                <a:solidFill>
                  <a:srgbClr val="242424"/>
                </a:solidFill>
                <a:effectLst/>
                <a:latin typeface="Calibri" panose="020F0502020204030204" pitchFamily="34" charset="0"/>
              </a:rPr>
              <a:t> era</a:t>
            </a:r>
            <a:endParaRPr lang="en-GB" sz="4000" b="1" dirty="0"/>
          </a:p>
        </p:txBody>
      </p:sp>
      <p:sp>
        <p:nvSpPr>
          <p:cNvPr id="3" name="Content Placeholder 2">
            <a:extLst>
              <a:ext uri="{FF2B5EF4-FFF2-40B4-BE49-F238E27FC236}">
                <a16:creationId xmlns:a16="http://schemas.microsoft.com/office/drawing/2014/main" id="{3B1D907B-DEF0-24AB-3C05-B0885B9FAE34}"/>
              </a:ext>
            </a:extLst>
          </p:cNvPr>
          <p:cNvSpPr>
            <a:spLocks noGrp="1"/>
          </p:cNvSpPr>
          <p:nvPr>
            <p:ph idx="1"/>
          </p:nvPr>
        </p:nvSpPr>
        <p:spPr>
          <a:xfrm>
            <a:off x="956535" y="1372596"/>
            <a:ext cx="5433508" cy="654726"/>
          </a:xfrm>
        </p:spPr>
        <p:txBody>
          <a:bodyPr>
            <a:normAutofit/>
          </a:bodyPr>
          <a:lstStyle/>
          <a:p>
            <a:pPr marL="0" indent="0" algn="l">
              <a:buNone/>
            </a:pPr>
            <a:r>
              <a:rPr lang="en-GB" sz="2400" b="0" i="0" dirty="0">
                <a:effectLst/>
                <a:latin typeface="Söhne"/>
              </a:rPr>
              <a:t>Antonio Castells Delgado</a:t>
            </a:r>
          </a:p>
        </p:txBody>
      </p:sp>
      <p:sp>
        <p:nvSpPr>
          <p:cNvPr id="4" name="Content Placeholder 2">
            <a:extLst>
              <a:ext uri="{FF2B5EF4-FFF2-40B4-BE49-F238E27FC236}">
                <a16:creationId xmlns:a16="http://schemas.microsoft.com/office/drawing/2014/main" id="{F4A2142D-B7E0-E0F1-6385-CBDDFCDEA4FB}"/>
              </a:ext>
            </a:extLst>
          </p:cNvPr>
          <p:cNvSpPr txBox="1">
            <a:spLocks/>
          </p:cNvSpPr>
          <p:nvPr/>
        </p:nvSpPr>
        <p:spPr>
          <a:xfrm>
            <a:off x="1150172" y="2938327"/>
            <a:ext cx="8348830" cy="29353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latin typeface="Söhne"/>
            </a:endParaRPr>
          </a:p>
        </p:txBody>
      </p:sp>
      <p:sp>
        <p:nvSpPr>
          <p:cNvPr id="6" name="Content Placeholder 2">
            <a:extLst>
              <a:ext uri="{FF2B5EF4-FFF2-40B4-BE49-F238E27FC236}">
                <a16:creationId xmlns:a16="http://schemas.microsoft.com/office/drawing/2014/main" id="{5739DA67-BBDF-B7EF-C526-25CE0825E52D}"/>
              </a:ext>
            </a:extLst>
          </p:cNvPr>
          <p:cNvSpPr txBox="1">
            <a:spLocks/>
          </p:cNvSpPr>
          <p:nvPr/>
        </p:nvSpPr>
        <p:spPr>
          <a:xfrm>
            <a:off x="956535" y="2456674"/>
            <a:ext cx="9672021" cy="302116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solidFill>
                  <a:srgbClr val="000000"/>
                </a:solidFill>
              </a:rPr>
              <a:t>Traditional forms of assessment, mostly reliant on </a:t>
            </a:r>
            <a:r>
              <a:rPr lang="en-GB" b="1" dirty="0">
                <a:solidFill>
                  <a:srgbClr val="000000"/>
                </a:solidFill>
              </a:rPr>
              <a:t>written</a:t>
            </a:r>
            <a:r>
              <a:rPr lang="en-GB" dirty="0">
                <a:solidFill>
                  <a:srgbClr val="000000"/>
                </a:solidFill>
              </a:rPr>
              <a:t> work, are being </a:t>
            </a:r>
            <a:r>
              <a:rPr lang="en-GB" b="1" dirty="0">
                <a:solidFill>
                  <a:srgbClr val="000000"/>
                </a:solidFill>
              </a:rPr>
              <a:t>challenged by new AI technologies </a:t>
            </a:r>
            <a:r>
              <a:rPr lang="en-GB" dirty="0">
                <a:solidFill>
                  <a:srgbClr val="000000"/>
                </a:solidFill>
              </a:rPr>
              <a:t>such as </a:t>
            </a:r>
            <a:r>
              <a:rPr lang="en-GB" dirty="0" err="1">
                <a:solidFill>
                  <a:srgbClr val="000000"/>
                </a:solidFill>
              </a:rPr>
              <a:t>ChatGPT</a:t>
            </a:r>
            <a:r>
              <a:rPr lang="en-GB" dirty="0">
                <a:solidFill>
                  <a:srgbClr val="000000"/>
                </a:solidFill>
              </a:rPr>
              <a:t> that can produce this work instantly and without student participation. </a:t>
            </a:r>
          </a:p>
          <a:p>
            <a:pPr marL="0" indent="0">
              <a:buFont typeface="Arial" panose="020B0604020202020204" pitchFamily="34" charset="0"/>
              <a:buNone/>
            </a:pPr>
            <a:endParaRPr lang="en-GB" dirty="0">
              <a:solidFill>
                <a:srgbClr val="000000"/>
              </a:solidFill>
            </a:endParaRPr>
          </a:p>
          <a:p>
            <a:pPr marL="0" indent="0">
              <a:buFont typeface="Arial" panose="020B0604020202020204" pitchFamily="34" charset="0"/>
              <a:buNone/>
            </a:pPr>
            <a:r>
              <a:rPr lang="en-GB" dirty="0">
                <a:solidFill>
                  <a:srgbClr val="000000"/>
                </a:solidFill>
              </a:rPr>
              <a:t>In order to adapt to this new ecosystem, I am reviewing both the </a:t>
            </a:r>
            <a:r>
              <a:rPr lang="en-GB" b="1" dirty="0">
                <a:solidFill>
                  <a:srgbClr val="000000"/>
                </a:solidFill>
              </a:rPr>
              <a:t>format</a:t>
            </a:r>
            <a:r>
              <a:rPr lang="en-GB" dirty="0">
                <a:solidFill>
                  <a:srgbClr val="000000"/>
                </a:solidFill>
              </a:rPr>
              <a:t> and </a:t>
            </a:r>
            <a:r>
              <a:rPr lang="en-GB" b="1" dirty="0">
                <a:solidFill>
                  <a:srgbClr val="000000"/>
                </a:solidFill>
              </a:rPr>
              <a:t>content</a:t>
            </a:r>
            <a:r>
              <a:rPr lang="en-GB" dirty="0">
                <a:solidFill>
                  <a:srgbClr val="000000"/>
                </a:solidFill>
              </a:rPr>
              <a:t> of my assessments. </a:t>
            </a:r>
            <a:endParaRPr lang="en-GB" dirty="0"/>
          </a:p>
        </p:txBody>
      </p:sp>
    </p:spTree>
    <p:extLst>
      <p:ext uri="{BB962C8B-B14F-4D97-AF65-F5344CB8AC3E}">
        <p14:creationId xmlns:p14="http://schemas.microsoft.com/office/powerpoint/2010/main" val="34145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33E3-8941-0F62-39BE-DC2337BD0B8C}"/>
              </a:ext>
            </a:extLst>
          </p:cNvPr>
          <p:cNvSpPr>
            <a:spLocks noGrp="1"/>
          </p:cNvSpPr>
          <p:nvPr>
            <p:ph type="title"/>
          </p:nvPr>
        </p:nvSpPr>
        <p:spPr>
          <a:xfrm>
            <a:off x="838200" y="558762"/>
            <a:ext cx="10515600" cy="1325563"/>
          </a:xfrm>
        </p:spPr>
        <p:txBody>
          <a:bodyPr>
            <a:normAutofit/>
          </a:bodyPr>
          <a:lstStyle/>
          <a:p>
            <a:r>
              <a:rPr lang="en-GB" sz="4000" b="1" i="0" dirty="0">
                <a:solidFill>
                  <a:srgbClr val="333333"/>
                </a:solidFill>
                <a:effectLst/>
                <a:latin typeface="Work Sans" pitchFamily="2" charset="77"/>
              </a:rPr>
              <a:t>Context</a:t>
            </a:r>
            <a:endParaRPr lang="en-GB" sz="4000" b="1" dirty="0"/>
          </a:p>
        </p:txBody>
      </p:sp>
      <p:sp>
        <p:nvSpPr>
          <p:cNvPr id="3" name="Content Placeholder 2">
            <a:extLst>
              <a:ext uri="{FF2B5EF4-FFF2-40B4-BE49-F238E27FC236}">
                <a16:creationId xmlns:a16="http://schemas.microsoft.com/office/drawing/2014/main" id="{3B1D907B-DEF0-24AB-3C05-B0885B9FAE34}"/>
              </a:ext>
            </a:extLst>
          </p:cNvPr>
          <p:cNvSpPr>
            <a:spLocks noGrp="1"/>
          </p:cNvSpPr>
          <p:nvPr>
            <p:ph idx="1"/>
          </p:nvPr>
        </p:nvSpPr>
        <p:spPr>
          <a:xfrm>
            <a:off x="838200" y="2497512"/>
            <a:ext cx="10515600" cy="3247072"/>
          </a:xfrm>
        </p:spPr>
        <p:txBody>
          <a:bodyPr>
            <a:normAutofit/>
          </a:bodyPr>
          <a:lstStyle/>
          <a:p>
            <a:pPr>
              <a:spcBef>
                <a:spcPts val="0"/>
              </a:spcBef>
            </a:pPr>
            <a:r>
              <a:rPr lang="en-GB" sz="2400" b="0" i="0" u="none" strike="noStrike" dirty="0">
                <a:solidFill>
                  <a:srgbClr val="000000"/>
                </a:solidFill>
                <a:effectLst/>
                <a:latin typeface="Arial" panose="020B0604020202020204" pitchFamily="34" charset="0"/>
              </a:rPr>
              <a:t>The approach of banning or trying to regulate these technologies is not going to work. </a:t>
            </a:r>
          </a:p>
          <a:p>
            <a:pPr>
              <a:spcBef>
                <a:spcPts val="0"/>
              </a:spcBef>
            </a:pPr>
            <a:endParaRPr lang="en-GB" sz="2400" dirty="0">
              <a:solidFill>
                <a:srgbClr val="000000"/>
              </a:solidFill>
              <a:latin typeface="Arial" panose="020B0604020202020204" pitchFamily="34" charset="0"/>
            </a:endParaRPr>
          </a:p>
          <a:p>
            <a:pPr>
              <a:spcBef>
                <a:spcPts val="0"/>
              </a:spcBef>
            </a:pPr>
            <a:endParaRPr lang="en-GB" sz="2400" b="0" i="0" u="none" strike="noStrike" dirty="0">
              <a:solidFill>
                <a:srgbClr val="000000"/>
              </a:solidFill>
              <a:effectLst/>
              <a:latin typeface="Arial" panose="020B0604020202020204" pitchFamily="34" charset="0"/>
            </a:endParaRPr>
          </a:p>
          <a:p>
            <a:pPr>
              <a:spcBef>
                <a:spcPts val="0"/>
              </a:spcBef>
            </a:pPr>
            <a:r>
              <a:rPr lang="en-GB" sz="2400" b="0" i="0" u="none" strike="noStrike" dirty="0">
                <a:solidFill>
                  <a:srgbClr val="000000"/>
                </a:solidFill>
                <a:effectLst/>
                <a:latin typeface="Arial" panose="020B0604020202020204" pitchFamily="34" charset="0"/>
              </a:rPr>
              <a:t>Change is inevitable and historically trying to resist change hasn’t worked.</a:t>
            </a:r>
          </a:p>
          <a:p>
            <a:pPr>
              <a:spcBef>
                <a:spcPts val="0"/>
              </a:spcBef>
            </a:pPr>
            <a:endParaRPr lang="en-GB" sz="2400" dirty="0">
              <a:solidFill>
                <a:srgbClr val="000000"/>
              </a:solidFill>
              <a:latin typeface="Arial" panose="020B0604020202020204" pitchFamily="34" charset="0"/>
            </a:endParaRPr>
          </a:p>
          <a:p>
            <a:pPr>
              <a:spcBef>
                <a:spcPts val="0"/>
              </a:spcBef>
            </a:pPr>
            <a:endParaRPr lang="en-GB" sz="2400" dirty="0">
              <a:solidFill>
                <a:srgbClr val="000000"/>
              </a:solidFill>
              <a:latin typeface="Arial" panose="020B0604020202020204" pitchFamily="34" charset="0"/>
            </a:endParaRPr>
          </a:p>
          <a:p>
            <a:pPr>
              <a:spcBef>
                <a:spcPts val="0"/>
              </a:spcBef>
            </a:pPr>
            <a:r>
              <a:rPr lang="en-GB" sz="2400" dirty="0">
                <a:solidFill>
                  <a:srgbClr val="000000"/>
                </a:solidFill>
                <a:latin typeface="Arial" panose="020B0604020202020204" pitchFamily="34" charset="0"/>
              </a:rPr>
              <a:t>W</a:t>
            </a:r>
            <a:r>
              <a:rPr lang="en-GB" sz="2400" b="0" i="0" u="none" strike="noStrike" dirty="0">
                <a:solidFill>
                  <a:srgbClr val="000000"/>
                </a:solidFill>
                <a:effectLst/>
                <a:latin typeface="Arial" panose="020B0604020202020204" pitchFamily="34" charset="0"/>
              </a:rPr>
              <a:t>e must embrace it and adapt to it. </a:t>
            </a:r>
            <a:endParaRPr lang="en-GB" sz="2400" b="0" i="0" u="none" strike="noStrike" dirty="0">
              <a:solidFill>
                <a:srgbClr val="000000"/>
              </a:solidFill>
              <a:effectLst/>
            </a:endParaRPr>
          </a:p>
        </p:txBody>
      </p:sp>
    </p:spTree>
    <p:extLst>
      <p:ext uri="{BB962C8B-B14F-4D97-AF65-F5344CB8AC3E}">
        <p14:creationId xmlns:p14="http://schemas.microsoft.com/office/powerpoint/2010/main" val="426132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33E3-8941-0F62-39BE-DC2337BD0B8C}"/>
              </a:ext>
            </a:extLst>
          </p:cNvPr>
          <p:cNvSpPr>
            <a:spLocks noGrp="1"/>
          </p:cNvSpPr>
          <p:nvPr>
            <p:ph type="title"/>
          </p:nvPr>
        </p:nvSpPr>
        <p:spPr>
          <a:xfrm>
            <a:off x="838200" y="580278"/>
            <a:ext cx="10515600" cy="1325563"/>
          </a:xfrm>
        </p:spPr>
        <p:txBody>
          <a:bodyPr>
            <a:normAutofit/>
          </a:bodyPr>
          <a:lstStyle/>
          <a:p>
            <a:r>
              <a:rPr lang="en-GB" sz="4000" b="1" dirty="0">
                <a:solidFill>
                  <a:srgbClr val="333333"/>
                </a:solidFill>
                <a:latin typeface="Work Sans" pitchFamily="2" charset="77"/>
              </a:rPr>
              <a:t>Purpose of assessment</a:t>
            </a:r>
            <a:endParaRPr lang="en-GB" sz="4000" b="1" dirty="0"/>
          </a:p>
        </p:txBody>
      </p:sp>
      <p:sp>
        <p:nvSpPr>
          <p:cNvPr id="3" name="Content Placeholder 2">
            <a:extLst>
              <a:ext uri="{FF2B5EF4-FFF2-40B4-BE49-F238E27FC236}">
                <a16:creationId xmlns:a16="http://schemas.microsoft.com/office/drawing/2014/main" id="{3B1D907B-DEF0-24AB-3C05-B0885B9FAE34}"/>
              </a:ext>
            </a:extLst>
          </p:cNvPr>
          <p:cNvSpPr>
            <a:spLocks noGrp="1"/>
          </p:cNvSpPr>
          <p:nvPr>
            <p:ph idx="1"/>
          </p:nvPr>
        </p:nvSpPr>
        <p:spPr>
          <a:xfrm>
            <a:off x="741381" y="2422567"/>
            <a:ext cx="10515600" cy="3375805"/>
          </a:xfrm>
        </p:spPr>
        <p:txBody>
          <a:bodyPr>
            <a:normAutofit fontScale="70000" lnSpcReduction="20000"/>
          </a:bodyPr>
          <a:lstStyle/>
          <a:p>
            <a:r>
              <a:rPr lang="en-GB" sz="3800" b="0" i="0" dirty="0">
                <a:effectLst/>
              </a:rPr>
              <a:t>The purpose of assessment is for a teacher to be able </a:t>
            </a:r>
            <a:r>
              <a:rPr lang="en-GB" sz="3800" b="1" i="0" dirty="0">
                <a:effectLst/>
              </a:rPr>
              <a:t>to assess learning</a:t>
            </a:r>
            <a:r>
              <a:rPr lang="en-GB" sz="3800" b="0" i="0" dirty="0">
                <a:effectLst/>
              </a:rPr>
              <a:t>.</a:t>
            </a:r>
          </a:p>
          <a:p>
            <a:endParaRPr lang="en-GB" sz="3800" dirty="0"/>
          </a:p>
          <a:p>
            <a:endParaRPr lang="en-GB" sz="3800" dirty="0"/>
          </a:p>
          <a:p>
            <a:pPr algn="l" rtl="0">
              <a:spcBef>
                <a:spcPts val="0"/>
              </a:spcBef>
              <a:spcAft>
                <a:spcPts val="0"/>
              </a:spcAft>
            </a:pPr>
            <a:r>
              <a:rPr lang="en-GB" sz="3800" i="0" dirty="0">
                <a:effectLst/>
              </a:rPr>
              <a:t>Writing </a:t>
            </a:r>
            <a:r>
              <a:rPr lang="en-GB" sz="3800" b="0" i="0" dirty="0">
                <a:effectLst/>
              </a:rPr>
              <a:t>was - until now - </a:t>
            </a:r>
            <a:r>
              <a:rPr lang="en-GB" sz="3800" b="0" i="0" u="none" strike="noStrike" dirty="0">
                <a:solidFill>
                  <a:srgbClr val="000000"/>
                </a:solidFill>
                <a:effectLst/>
              </a:rPr>
              <a:t>a convenient </a:t>
            </a:r>
            <a:r>
              <a:rPr lang="en-GB" sz="3800" b="1" i="0" u="none" strike="noStrike" dirty="0">
                <a:solidFill>
                  <a:srgbClr val="000000"/>
                </a:solidFill>
                <a:effectLst/>
              </a:rPr>
              <a:t>medium</a:t>
            </a:r>
            <a:r>
              <a:rPr lang="en-GB" sz="3800" b="0" i="0" u="none" strike="noStrike" dirty="0">
                <a:solidFill>
                  <a:srgbClr val="000000"/>
                </a:solidFill>
                <a:effectLst/>
              </a:rPr>
              <a:t> for students to </a:t>
            </a:r>
            <a:r>
              <a:rPr lang="en-GB" sz="3800" b="1" i="0" u="none" strike="noStrike" dirty="0">
                <a:solidFill>
                  <a:srgbClr val="000000"/>
                </a:solidFill>
                <a:effectLst/>
              </a:rPr>
              <a:t>express such acquired learning </a:t>
            </a:r>
            <a:r>
              <a:rPr lang="en-GB" sz="3800" b="0" i="0" u="none" strike="noStrike" dirty="0">
                <a:solidFill>
                  <a:srgbClr val="000000"/>
                </a:solidFill>
                <a:effectLst/>
              </a:rPr>
              <a:t>in a </a:t>
            </a:r>
            <a:r>
              <a:rPr lang="en-GB" sz="3800" b="1" i="0" u="none" strike="noStrike" dirty="0">
                <a:solidFill>
                  <a:srgbClr val="000000"/>
                </a:solidFill>
                <a:effectLst/>
              </a:rPr>
              <a:t>storable</a:t>
            </a:r>
            <a:r>
              <a:rPr lang="en-GB" sz="3800" b="0" i="0" u="none" strike="noStrike" dirty="0">
                <a:solidFill>
                  <a:srgbClr val="000000"/>
                </a:solidFill>
                <a:effectLst/>
              </a:rPr>
              <a:t> format and for teachers to be able to assess it </a:t>
            </a:r>
            <a:r>
              <a:rPr lang="en-GB" sz="3800" b="1" i="0" u="none" strike="noStrike" dirty="0">
                <a:solidFill>
                  <a:srgbClr val="000000"/>
                </a:solidFill>
                <a:effectLst/>
              </a:rPr>
              <a:t>asynchronously. </a:t>
            </a:r>
          </a:p>
          <a:p>
            <a:pPr algn="l" rtl="0">
              <a:spcBef>
                <a:spcPts val="0"/>
              </a:spcBef>
              <a:spcAft>
                <a:spcPts val="0"/>
              </a:spcAft>
            </a:pPr>
            <a:endParaRPr lang="en-GB" sz="3800" b="1" dirty="0">
              <a:solidFill>
                <a:srgbClr val="000000"/>
              </a:solidFill>
            </a:endParaRPr>
          </a:p>
          <a:p>
            <a:pPr algn="l" rtl="0">
              <a:spcBef>
                <a:spcPts val="0"/>
              </a:spcBef>
              <a:spcAft>
                <a:spcPts val="0"/>
              </a:spcAft>
            </a:pPr>
            <a:endParaRPr lang="en-GB" sz="3800" b="1" dirty="0">
              <a:solidFill>
                <a:srgbClr val="000000"/>
              </a:solidFill>
            </a:endParaRPr>
          </a:p>
          <a:p>
            <a:pPr algn="l" rtl="0">
              <a:spcBef>
                <a:spcPts val="0"/>
              </a:spcBef>
              <a:spcAft>
                <a:spcPts val="0"/>
              </a:spcAft>
            </a:pPr>
            <a:r>
              <a:rPr lang="en-GB" sz="3800" b="0" i="0" dirty="0">
                <a:effectLst/>
              </a:rPr>
              <a:t>AI technologies such as </a:t>
            </a:r>
            <a:r>
              <a:rPr lang="en-GB" sz="3800" b="0" i="0" dirty="0" err="1">
                <a:effectLst/>
              </a:rPr>
              <a:t>ChatGPT</a:t>
            </a:r>
            <a:r>
              <a:rPr lang="en-GB" sz="3800" b="0" i="0" dirty="0">
                <a:effectLst/>
              </a:rPr>
              <a:t> have ended this idea. Writing is no longer a reliable medium to assess learning.</a:t>
            </a:r>
          </a:p>
          <a:p>
            <a:pPr algn="l">
              <a:buFont typeface="Arial" panose="020B0604020202020204" pitchFamily="34" charset="0"/>
              <a:buChar char="•"/>
            </a:pPr>
            <a:endParaRPr lang="en-GB" dirty="0">
              <a:latin typeface="Söhne"/>
            </a:endParaRPr>
          </a:p>
        </p:txBody>
      </p:sp>
    </p:spTree>
    <p:extLst>
      <p:ext uri="{BB962C8B-B14F-4D97-AF65-F5344CB8AC3E}">
        <p14:creationId xmlns:p14="http://schemas.microsoft.com/office/powerpoint/2010/main" val="1126734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33E3-8941-0F62-39BE-DC2337BD0B8C}"/>
              </a:ext>
            </a:extLst>
          </p:cNvPr>
          <p:cNvSpPr>
            <a:spLocks noGrp="1"/>
          </p:cNvSpPr>
          <p:nvPr>
            <p:ph type="title"/>
          </p:nvPr>
        </p:nvSpPr>
        <p:spPr>
          <a:xfrm>
            <a:off x="1322294" y="2766218"/>
            <a:ext cx="10515600" cy="1325563"/>
          </a:xfrm>
        </p:spPr>
        <p:txBody>
          <a:bodyPr>
            <a:normAutofit/>
          </a:bodyPr>
          <a:lstStyle/>
          <a:p>
            <a:r>
              <a:rPr lang="en-GB" sz="4000" b="1" dirty="0">
                <a:solidFill>
                  <a:srgbClr val="333333"/>
                </a:solidFill>
                <a:latin typeface="Work Sans" pitchFamily="2" charset="77"/>
              </a:rPr>
              <a:t>My proposal - review of format and content of assessment</a:t>
            </a:r>
            <a:endParaRPr lang="en-GB" sz="4000" b="1" dirty="0"/>
          </a:p>
        </p:txBody>
      </p:sp>
    </p:spTree>
    <p:extLst>
      <p:ext uri="{BB962C8B-B14F-4D97-AF65-F5344CB8AC3E}">
        <p14:creationId xmlns:p14="http://schemas.microsoft.com/office/powerpoint/2010/main" val="180693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33E3-8941-0F62-39BE-DC2337BD0B8C}"/>
              </a:ext>
            </a:extLst>
          </p:cNvPr>
          <p:cNvSpPr>
            <a:spLocks noGrp="1"/>
          </p:cNvSpPr>
          <p:nvPr>
            <p:ph type="title"/>
          </p:nvPr>
        </p:nvSpPr>
        <p:spPr>
          <a:xfrm>
            <a:off x="838200" y="279064"/>
            <a:ext cx="10515600" cy="1325563"/>
          </a:xfrm>
        </p:spPr>
        <p:txBody>
          <a:bodyPr>
            <a:normAutofit/>
          </a:bodyPr>
          <a:lstStyle/>
          <a:p>
            <a:r>
              <a:rPr lang="en-GB" sz="4000" b="1" dirty="0">
                <a:solidFill>
                  <a:srgbClr val="333333"/>
                </a:solidFill>
                <a:latin typeface="Work Sans" pitchFamily="2" charset="77"/>
              </a:rPr>
              <a:t>Format of assessment</a:t>
            </a:r>
            <a:endParaRPr lang="en-GB" sz="4000" b="1" dirty="0"/>
          </a:p>
        </p:txBody>
      </p:sp>
      <p:sp>
        <p:nvSpPr>
          <p:cNvPr id="5" name="Content Placeholder 2">
            <a:extLst>
              <a:ext uri="{FF2B5EF4-FFF2-40B4-BE49-F238E27FC236}">
                <a16:creationId xmlns:a16="http://schemas.microsoft.com/office/drawing/2014/main" id="{63D29241-4CB9-219B-B360-211CA1A5C301}"/>
              </a:ext>
            </a:extLst>
          </p:cNvPr>
          <p:cNvSpPr>
            <a:spLocks noGrp="1"/>
          </p:cNvSpPr>
          <p:nvPr>
            <p:ph idx="1"/>
          </p:nvPr>
        </p:nvSpPr>
        <p:spPr/>
        <p:txBody>
          <a:bodyPr>
            <a:noAutofit/>
          </a:bodyPr>
          <a:lstStyle/>
          <a:p>
            <a:r>
              <a:rPr lang="en-GB" sz="2000" b="0" i="0" u="none" strike="noStrike" dirty="0">
                <a:solidFill>
                  <a:srgbClr val="000000"/>
                </a:solidFill>
                <a:effectLst/>
                <a:latin typeface="Arial" panose="020B0604020202020204" pitchFamily="34" charset="0"/>
              </a:rPr>
              <a:t>Based on the </a:t>
            </a:r>
            <a:r>
              <a:rPr lang="en-GB" sz="2000" dirty="0">
                <a:solidFill>
                  <a:srgbClr val="000000"/>
                </a:solidFill>
                <a:latin typeface="Arial" panose="020B0604020202020204" pitchFamily="34" charset="0"/>
              </a:rPr>
              <a:t>concept that </a:t>
            </a:r>
            <a:r>
              <a:rPr lang="en-GB" sz="2000" b="1" i="1" dirty="0">
                <a:solidFill>
                  <a:srgbClr val="000000"/>
                </a:solidFill>
                <a:latin typeface="Arial" panose="020B0604020202020204" pitchFamily="34" charset="0"/>
              </a:rPr>
              <a:t>“you </a:t>
            </a:r>
            <a:r>
              <a:rPr lang="en-GB" sz="2000" b="1" i="1" u="none" strike="noStrike" dirty="0">
                <a:solidFill>
                  <a:srgbClr val="000000"/>
                </a:solidFill>
                <a:effectLst/>
                <a:latin typeface="Arial" panose="020B0604020202020204" pitchFamily="34" charset="0"/>
              </a:rPr>
              <a:t>cannot properly share and explain something that you do not fully understand.”</a:t>
            </a:r>
          </a:p>
          <a:p>
            <a:endParaRPr lang="en-GB" sz="2000" dirty="0">
              <a:solidFill>
                <a:srgbClr val="000000"/>
              </a:solidFill>
              <a:latin typeface="Arial" panose="020B0604020202020204" pitchFamily="34" charset="0"/>
            </a:endParaRPr>
          </a:p>
          <a:p>
            <a:r>
              <a:rPr lang="en-GB" sz="2000" b="0" i="0" u="none" strike="noStrike" dirty="0">
                <a:solidFill>
                  <a:srgbClr val="000000"/>
                </a:solidFill>
                <a:effectLst/>
                <a:latin typeface="Arial" panose="020B0604020202020204" pitchFamily="34" charset="0"/>
              </a:rPr>
              <a:t>I am asking my students to accompany their written work with a </a:t>
            </a:r>
            <a:r>
              <a:rPr lang="en-GB" sz="2000" b="1" i="0" u="none" strike="noStrike" dirty="0">
                <a:solidFill>
                  <a:srgbClr val="000000"/>
                </a:solidFill>
                <a:effectLst/>
                <a:latin typeface="Arial" panose="020B0604020202020204" pitchFamily="34" charset="0"/>
              </a:rPr>
              <a:t>time-limited video </a:t>
            </a:r>
            <a:r>
              <a:rPr lang="en-GB" sz="2000" b="0" i="0" u="none" strike="noStrike" dirty="0">
                <a:solidFill>
                  <a:srgbClr val="000000"/>
                </a:solidFill>
                <a:effectLst/>
                <a:latin typeface="Arial" panose="020B0604020202020204" pitchFamily="34" charset="0"/>
              </a:rPr>
              <a:t>where they need to explain the content of their assessment (medium, storable, can be assessed asynchronously).</a:t>
            </a:r>
          </a:p>
          <a:p>
            <a:endParaRPr lang="en-GB" sz="2000" dirty="0">
              <a:solidFill>
                <a:srgbClr val="000000"/>
              </a:solidFill>
              <a:latin typeface="Arial" panose="020B0604020202020204" pitchFamily="34" charset="0"/>
            </a:endParaRPr>
          </a:p>
          <a:p>
            <a:r>
              <a:rPr lang="en-GB" sz="2000" b="0" i="0" u="none" strike="noStrike" dirty="0">
                <a:solidFill>
                  <a:srgbClr val="000000"/>
                </a:solidFill>
                <a:effectLst/>
                <a:latin typeface="Arial" panose="020B0604020202020204" pitchFamily="34" charset="0"/>
              </a:rPr>
              <a:t>They so, even if they decided to use AI technologies to generate their content, they need to engage with it, learn it and make sense of it in order to be able to explain it. </a:t>
            </a:r>
          </a:p>
          <a:p>
            <a:endParaRPr lang="en-GB" sz="2000" dirty="0">
              <a:solidFill>
                <a:srgbClr val="000000"/>
              </a:solidFill>
              <a:latin typeface="Arial" panose="020B0604020202020204" pitchFamily="34" charset="0"/>
            </a:endParaRPr>
          </a:p>
          <a:p>
            <a:r>
              <a:rPr lang="en-GB" sz="2000" b="0" i="0" u="none" strike="noStrike" dirty="0">
                <a:solidFill>
                  <a:srgbClr val="000000"/>
                </a:solidFill>
                <a:effectLst/>
                <a:latin typeface="Arial" panose="020B0604020202020204" pitchFamily="34" charset="0"/>
              </a:rPr>
              <a:t>At the same time, other essential </a:t>
            </a:r>
            <a:r>
              <a:rPr lang="en-GB" sz="2000" b="1" i="0" u="none" strike="noStrike" dirty="0">
                <a:solidFill>
                  <a:srgbClr val="000000"/>
                </a:solidFill>
                <a:effectLst/>
                <a:latin typeface="Arial" panose="020B0604020202020204" pitchFamily="34" charset="0"/>
              </a:rPr>
              <a:t>transferable and soft skills </a:t>
            </a:r>
            <a:r>
              <a:rPr lang="en-GB" sz="2000" b="0" i="0" u="none" strike="noStrike" dirty="0">
                <a:solidFill>
                  <a:srgbClr val="000000"/>
                </a:solidFill>
                <a:effectLst/>
                <a:latin typeface="Arial" panose="020B0604020202020204" pitchFamily="34" charset="0"/>
              </a:rPr>
              <a:t>are being asked of the student. Argument that these are becoming </a:t>
            </a:r>
            <a:r>
              <a:rPr lang="en-GB" sz="2000" b="1" i="0" u="none" strike="noStrike" dirty="0">
                <a:solidFill>
                  <a:srgbClr val="000000"/>
                </a:solidFill>
                <a:effectLst/>
                <a:latin typeface="Arial" panose="020B0604020202020204" pitchFamily="34" charset="0"/>
              </a:rPr>
              <a:t>fundamental skills</a:t>
            </a:r>
            <a:r>
              <a:rPr lang="en-GB" sz="2000" b="0" i="0" u="none" strike="noStrike" dirty="0">
                <a:solidFill>
                  <a:srgbClr val="000000"/>
                </a:solidFill>
                <a:effectLst/>
                <a:latin typeface="Arial" panose="020B0604020202020204" pitchFamily="34" charset="0"/>
              </a:rPr>
              <a:t>. </a:t>
            </a:r>
            <a:endParaRPr lang="en-GB" sz="2000" dirty="0">
              <a:latin typeface="Söhne"/>
            </a:endParaRPr>
          </a:p>
        </p:txBody>
      </p:sp>
    </p:spTree>
    <p:extLst>
      <p:ext uri="{BB962C8B-B14F-4D97-AF65-F5344CB8AC3E}">
        <p14:creationId xmlns:p14="http://schemas.microsoft.com/office/powerpoint/2010/main" val="197112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33E3-8941-0F62-39BE-DC2337BD0B8C}"/>
              </a:ext>
            </a:extLst>
          </p:cNvPr>
          <p:cNvSpPr>
            <a:spLocks noGrp="1"/>
          </p:cNvSpPr>
          <p:nvPr>
            <p:ph type="title"/>
          </p:nvPr>
        </p:nvSpPr>
        <p:spPr>
          <a:xfrm>
            <a:off x="838200" y="375882"/>
            <a:ext cx="10515600" cy="1325563"/>
          </a:xfrm>
        </p:spPr>
        <p:txBody>
          <a:bodyPr>
            <a:normAutofit/>
          </a:bodyPr>
          <a:lstStyle/>
          <a:p>
            <a:r>
              <a:rPr lang="en-GB" sz="4000" b="1" dirty="0">
                <a:solidFill>
                  <a:srgbClr val="333333"/>
                </a:solidFill>
                <a:latin typeface="Work Sans" pitchFamily="2" charset="77"/>
              </a:rPr>
              <a:t>Content of assessment</a:t>
            </a:r>
            <a:endParaRPr lang="en-GB" sz="4000" b="1" dirty="0"/>
          </a:p>
        </p:txBody>
      </p:sp>
      <p:sp>
        <p:nvSpPr>
          <p:cNvPr id="5" name="Content Placeholder 2">
            <a:extLst>
              <a:ext uri="{FF2B5EF4-FFF2-40B4-BE49-F238E27FC236}">
                <a16:creationId xmlns:a16="http://schemas.microsoft.com/office/drawing/2014/main" id="{63D29241-4CB9-219B-B360-211CA1A5C301}"/>
              </a:ext>
            </a:extLst>
          </p:cNvPr>
          <p:cNvSpPr>
            <a:spLocks noGrp="1"/>
          </p:cNvSpPr>
          <p:nvPr>
            <p:ph idx="1"/>
          </p:nvPr>
        </p:nvSpPr>
        <p:spPr>
          <a:xfrm>
            <a:off x="838200" y="2083808"/>
            <a:ext cx="10515600" cy="4015778"/>
          </a:xfrm>
        </p:spPr>
        <p:txBody>
          <a:bodyPr>
            <a:noAutofit/>
          </a:bodyPr>
          <a:lstStyle/>
          <a:p>
            <a:r>
              <a:rPr lang="en-GB" sz="2000" b="0" i="0" u="none" strike="noStrike" dirty="0">
                <a:solidFill>
                  <a:srgbClr val="000000"/>
                </a:solidFill>
                <a:effectLst/>
                <a:latin typeface="Arial" panose="020B0604020202020204" pitchFamily="34" charset="0"/>
              </a:rPr>
              <a:t>In terms of content, I am asking my students to do something they would not be able to generate using AI, that is the challenge.</a:t>
            </a:r>
          </a:p>
          <a:p>
            <a:endParaRPr lang="en-GB" sz="2000" dirty="0">
              <a:solidFill>
                <a:srgbClr val="000000"/>
              </a:solidFill>
              <a:latin typeface="Arial" panose="020B0604020202020204" pitchFamily="34" charset="0"/>
            </a:endParaRPr>
          </a:p>
          <a:p>
            <a:r>
              <a:rPr lang="en-GB" sz="2000" dirty="0">
                <a:solidFill>
                  <a:srgbClr val="000000"/>
                </a:solidFill>
                <a:latin typeface="Arial" panose="020B0604020202020204" pitchFamily="34" charset="0"/>
              </a:rPr>
              <a:t>This year I asked them </a:t>
            </a:r>
            <a:r>
              <a:rPr lang="en-GB" sz="2000" b="0" i="0" u="none" strike="noStrike" dirty="0">
                <a:solidFill>
                  <a:srgbClr val="000000"/>
                </a:solidFill>
                <a:effectLst/>
                <a:latin typeface="Arial" panose="020B0604020202020204" pitchFamily="34" charset="0"/>
              </a:rPr>
              <a:t>to </a:t>
            </a:r>
            <a:r>
              <a:rPr lang="en-GB" sz="2000" b="1" i="0" u="none" strike="noStrike" dirty="0">
                <a:solidFill>
                  <a:srgbClr val="000000"/>
                </a:solidFill>
                <a:effectLst/>
                <a:latin typeface="Arial" panose="020B0604020202020204" pitchFamily="34" charset="0"/>
              </a:rPr>
              <a:t>reach out and interview a relevant personality in the particular field of the module</a:t>
            </a:r>
            <a:r>
              <a:rPr lang="en-GB" sz="2000" b="0" i="0" u="none" strike="noStrike" dirty="0">
                <a:solidFill>
                  <a:srgbClr val="000000"/>
                </a:solidFill>
                <a:effectLst/>
                <a:latin typeface="Arial" panose="020B0604020202020204" pitchFamily="34" charset="0"/>
              </a:rPr>
              <a:t>, a person that can provide the knowledge they do not have in their particular chosen topic for the assessment. </a:t>
            </a:r>
          </a:p>
          <a:p>
            <a:endParaRPr lang="en-GB" sz="2000" dirty="0">
              <a:solidFill>
                <a:srgbClr val="000000"/>
              </a:solidFill>
              <a:latin typeface="Arial" panose="020B0604020202020204" pitchFamily="34" charset="0"/>
            </a:endParaRPr>
          </a:p>
          <a:p>
            <a:r>
              <a:rPr lang="en-GB" sz="2000" b="0" i="0" u="none" strike="noStrike" dirty="0">
                <a:solidFill>
                  <a:srgbClr val="000000"/>
                </a:solidFill>
                <a:effectLst/>
                <a:latin typeface="Arial" panose="020B0604020202020204" pitchFamily="34" charset="0"/>
              </a:rPr>
              <a:t>Again, increasingly important skills are learned in the process, taking the student away from their </a:t>
            </a:r>
            <a:r>
              <a:rPr lang="en-GB" sz="2000" b="1" i="0" u="none" strike="noStrike" dirty="0">
                <a:solidFill>
                  <a:srgbClr val="000000"/>
                </a:solidFill>
                <a:effectLst/>
                <a:latin typeface="Arial" panose="020B0604020202020204" pitchFamily="34" charset="0"/>
              </a:rPr>
              <a:t>digital bubble </a:t>
            </a:r>
            <a:r>
              <a:rPr lang="en-GB" sz="2000" b="0" i="0" u="none" strike="noStrike" dirty="0">
                <a:solidFill>
                  <a:srgbClr val="000000"/>
                </a:solidFill>
                <a:effectLst/>
                <a:latin typeface="Arial" panose="020B0604020202020204" pitchFamily="34" charset="0"/>
              </a:rPr>
              <a:t>and making them engage with people that might become their mentors or employers.</a:t>
            </a:r>
            <a:endParaRPr lang="en-GB" sz="2000" dirty="0">
              <a:latin typeface="Söhne"/>
            </a:endParaRPr>
          </a:p>
        </p:txBody>
      </p:sp>
    </p:spTree>
    <p:extLst>
      <p:ext uri="{BB962C8B-B14F-4D97-AF65-F5344CB8AC3E}">
        <p14:creationId xmlns:p14="http://schemas.microsoft.com/office/powerpoint/2010/main" val="155934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33E3-8941-0F62-39BE-DC2337BD0B8C}"/>
              </a:ext>
            </a:extLst>
          </p:cNvPr>
          <p:cNvSpPr>
            <a:spLocks noGrp="1"/>
          </p:cNvSpPr>
          <p:nvPr>
            <p:ph type="title"/>
          </p:nvPr>
        </p:nvSpPr>
        <p:spPr>
          <a:xfrm>
            <a:off x="838200" y="461944"/>
            <a:ext cx="10515600" cy="1325563"/>
          </a:xfrm>
        </p:spPr>
        <p:txBody>
          <a:bodyPr>
            <a:normAutofit/>
          </a:bodyPr>
          <a:lstStyle/>
          <a:p>
            <a:r>
              <a:rPr lang="en-GB" sz="4000" b="1" i="0" dirty="0">
                <a:solidFill>
                  <a:srgbClr val="333333"/>
                </a:solidFill>
                <a:effectLst/>
                <a:latin typeface="Work Sans" pitchFamily="2" charset="77"/>
              </a:rPr>
              <a:t>Summary</a:t>
            </a:r>
            <a:endParaRPr lang="en-GB" sz="4000" b="1" dirty="0"/>
          </a:p>
        </p:txBody>
      </p:sp>
      <p:sp>
        <p:nvSpPr>
          <p:cNvPr id="3" name="Content Placeholder 2">
            <a:extLst>
              <a:ext uri="{FF2B5EF4-FFF2-40B4-BE49-F238E27FC236}">
                <a16:creationId xmlns:a16="http://schemas.microsoft.com/office/drawing/2014/main" id="{3B1D907B-DEF0-24AB-3C05-B0885B9FAE34}"/>
              </a:ext>
            </a:extLst>
          </p:cNvPr>
          <p:cNvSpPr>
            <a:spLocks noGrp="1"/>
          </p:cNvSpPr>
          <p:nvPr>
            <p:ph idx="1"/>
          </p:nvPr>
        </p:nvSpPr>
        <p:spPr>
          <a:xfrm>
            <a:off x="838200" y="1905841"/>
            <a:ext cx="10515600" cy="4118441"/>
          </a:xfrm>
        </p:spPr>
        <p:txBody>
          <a:bodyPr>
            <a:normAutofit/>
          </a:bodyPr>
          <a:lstStyle/>
          <a:p>
            <a:pPr algn="l">
              <a:buFont typeface="Arial" panose="020B0604020202020204" pitchFamily="34" charset="0"/>
              <a:buChar char="•"/>
            </a:pPr>
            <a:endParaRPr lang="en-GB" dirty="0">
              <a:latin typeface="Söhne"/>
            </a:endParaRPr>
          </a:p>
          <a:p>
            <a:r>
              <a:rPr lang="en-GB" b="0" i="0" dirty="0">
                <a:effectLst/>
                <a:latin typeface="Söhne"/>
              </a:rPr>
              <a:t>Need to embrace new technologies such as AI.</a:t>
            </a:r>
          </a:p>
          <a:p>
            <a:endParaRPr lang="en-GB" dirty="0">
              <a:latin typeface="Söhne"/>
            </a:endParaRPr>
          </a:p>
          <a:p>
            <a:r>
              <a:rPr lang="en-GB" b="0" i="0" dirty="0">
                <a:effectLst/>
                <a:latin typeface="Söhne"/>
              </a:rPr>
              <a:t>Need to change teaching and learning accordingly.</a:t>
            </a:r>
          </a:p>
          <a:p>
            <a:endParaRPr lang="en-GB" dirty="0">
              <a:latin typeface="Söhne"/>
            </a:endParaRPr>
          </a:p>
          <a:p>
            <a:r>
              <a:rPr lang="en-GB" b="0" i="0" dirty="0">
                <a:effectLst/>
                <a:latin typeface="Söhne"/>
              </a:rPr>
              <a:t>In particular, need to </a:t>
            </a:r>
            <a:r>
              <a:rPr lang="en-GB" b="1" i="0" dirty="0">
                <a:effectLst/>
                <a:latin typeface="Söhne"/>
              </a:rPr>
              <a:t>urgently</a:t>
            </a:r>
            <a:r>
              <a:rPr lang="en-GB" b="0" i="0" dirty="0">
                <a:effectLst/>
                <a:latin typeface="Söhne"/>
              </a:rPr>
              <a:t> change how we assess student learning.</a:t>
            </a:r>
          </a:p>
        </p:txBody>
      </p:sp>
    </p:spTree>
    <p:extLst>
      <p:ext uri="{BB962C8B-B14F-4D97-AF65-F5344CB8AC3E}">
        <p14:creationId xmlns:p14="http://schemas.microsoft.com/office/powerpoint/2010/main" val="1004496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3A1F6C22127A4682506295422DEB6F" ma:contentTypeVersion="23" ma:contentTypeDescription="Create a new document." ma:contentTypeScope="" ma:versionID="db016d647782b578a2500c6de9d19d3a">
  <xsd:schema xmlns:xsd="http://www.w3.org/2001/XMLSchema" xmlns:xs="http://www.w3.org/2001/XMLSchema" xmlns:p="http://schemas.microsoft.com/office/2006/metadata/properties" xmlns:ns1="http://schemas.microsoft.com/sharepoint/v3" xmlns:ns2="9978e5c5-1e6e-4fbe-92fd-bd71b315fefc" xmlns:ns3="c3872151-5905-4c97-9ff5-e4f7204cd876" targetNamespace="http://schemas.microsoft.com/office/2006/metadata/properties" ma:root="true" ma:fieldsID="16d5c8b97f7e83d1a195a3059bc26be7" ns1:_="" ns2:_="" ns3:_="">
    <xsd:import namespace="http://schemas.microsoft.com/sharepoint/v3"/>
    <xsd:import namespace="9978e5c5-1e6e-4fbe-92fd-bd71b315fefc"/>
    <xsd:import namespace="c3872151-5905-4c97-9ff5-e4f7204cd876"/>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Recordings_x002f_Video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78e5c5-1e6e-4fbe-92fd-bd71b315fe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Recordings_x002f_Videos" ma:index="23" nillable="true" ma:displayName="Recordings/Videos" ma:description="These are videos that will be shown during the presentations." ma:format="Hyperlink" ma:internalName="Recordings_x002f_Videos">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c4aacd68-9722-4061-b47c-b33f46bdd8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872151-5905-4c97-9ff5-e4f7204cd87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aa9eb30-2542-413b-9672-15e9b0e0b797}" ma:internalName="TaxCatchAll" ma:showField="CatchAllData" ma:web="c3872151-5905-4c97-9ff5-e4f7204cd8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20AFB2-B203-415D-9292-429443BDEEFC}"/>
</file>

<file path=customXml/itemProps2.xml><?xml version="1.0" encoding="utf-8"?>
<ds:datastoreItem xmlns:ds="http://schemas.openxmlformats.org/officeDocument/2006/customXml" ds:itemID="{B373F336-171B-4642-9DF7-DC4DF0E23824}"/>
</file>

<file path=docProps/app.xml><?xml version="1.0" encoding="utf-8"?>
<Properties xmlns="http://schemas.openxmlformats.org/officeDocument/2006/extended-properties" xmlns:vt="http://schemas.openxmlformats.org/officeDocument/2006/docPropsVTypes">
  <TotalTime>3235</TotalTime>
  <Words>437</Words>
  <Application>Microsoft Macintosh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Söhne</vt:lpstr>
      <vt:lpstr>Work Sans</vt:lpstr>
      <vt:lpstr>Office Theme</vt:lpstr>
      <vt:lpstr>Assessment in the ChatGPT era</vt:lpstr>
      <vt:lpstr>Context</vt:lpstr>
      <vt:lpstr>Purpose of assessment</vt:lpstr>
      <vt:lpstr>My proposal - review of format and content of assessment</vt:lpstr>
      <vt:lpstr>Format of assessment</vt:lpstr>
      <vt:lpstr>Content of assessment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 a sustainability perspective</dc:title>
  <dc:creator>Antonio Castells-Delgado</dc:creator>
  <cp:lastModifiedBy>Antonio Castells-Delgado</cp:lastModifiedBy>
  <cp:revision>57</cp:revision>
  <cp:lastPrinted>2023-05-30T09:24:32Z</cp:lastPrinted>
  <dcterms:created xsi:type="dcterms:W3CDTF">2023-03-17T15:07:46Z</dcterms:created>
  <dcterms:modified xsi:type="dcterms:W3CDTF">2023-05-30T09:43:01Z</dcterms:modified>
</cp:coreProperties>
</file>