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1" r:id="rId4"/>
    <p:sldId id="262" r:id="rId5"/>
    <p:sldId id="264" r:id="rId6"/>
    <p:sldId id="273" r:id="rId7"/>
    <p:sldId id="274" r:id="rId8"/>
    <p:sldId id="271" r:id="rId9"/>
    <p:sldId id="275" r:id="rId10"/>
    <p:sldId id="272" r:id="rId11"/>
  </p:sldIdLst>
  <p:sldSz cx="18288000" cy="10287000"/>
  <p:notesSz cx="6858000" cy="9144000"/>
  <p:embeddedFontLst>
    <p:embeddedFont>
      <p:font typeface="Aileron Heavy" panose="020B0604020202020204" charset="0"/>
      <p:regular r:id="rId12"/>
    </p:embeddedFont>
    <p:embeddedFont>
      <p:font typeface="Calibri" panose="020F0502020204030204" pitchFamily="34" charset="0"/>
      <p:regular r:id="rId13"/>
      <p:bold r:id="rId14"/>
      <p:italic r:id="rId15"/>
      <p:boldItalic r:id="rId16"/>
    </p:embeddedFont>
    <p:embeddedFont>
      <p:font typeface="FS Albert 1" panose="020B0604020202020204" charset="0"/>
      <p:regular r:id="rId17"/>
    </p:embeddedFont>
    <p:embeddedFont>
      <p:font typeface="FS Albert 2" panose="020B0604020202020204" charset="0"/>
      <p:regular r:id="rId18"/>
    </p:embeddedFont>
    <p:embeddedFont>
      <p:font typeface="FS Albert 3"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3794A-49BC-D558-9E44-2ABC23F3595A}" v="73" dt="2023-06-26T10:13:59.405"/>
    <p1510:client id="{2A32FC38-9065-2148-6B23-A9CE52A41F94}" v="43" dt="2023-06-26T12:03:48.905"/>
    <p1510:client id="{6A89B775-D295-4231-BCC1-A6727089FDE0}" v="10" dt="2023-06-21T13:19:04.388"/>
    <p1510:client id="{9472920B-461D-859D-4FC4-7749BE0FC5BE}" v="55" dt="2023-06-26T10:18:19.255"/>
    <p1510:client id="{B5C41859-119B-F9BB-2078-339800D46767}" v="17" dt="2023-06-26T15:10:10.911"/>
    <p1510:client id="{FDD04175-3EB2-A0AC-CF2B-47D2706FBDC0}" v="14" dt="2023-06-22T08:36:30.262"/>
    <p1510:client id="{FE7EBBA4-B0A8-0944-9736-82574B1E2084}" v="238" dt="2023-06-21T15:34:17.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86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behnam.jafarisalim@uwl.ac.uk" TargetMode="External"/><Relationship Id="rId5" Type="http://schemas.openxmlformats.org/officeDocument/2006/relationships/hyperlink" Target="mailto:charlotte.bramanis@uwl.ac.uk" TargetMode="External"/><Relationship Id="rId4" Type="http://schemas.openxmlformats.org/officeDocument/2006/relationships/hyperlink" Target="mailto:neus.carlos@uwl.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3.sv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image" Target="../media/image12.png"/><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png"/><Relationship Id="rId24" Type="http://schemas.openxmlformats.org/officeDocument/2006/relationships/image" Target="../media/image33.sv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447"/>
          <a:stretch>
            <a:fillRect/>
          </a:stretch>
        </p:blipFill>
        <p:spPr>
          <a:xfrm>
            <a:off x="0" y="0"/>
            <a:ext cx="18288000" cy="10287000"/>
          </a:xfrm>
          <a:prstGeom prst="rect">
            <a:avLst/>
          </a:prstGeom>
        </p:spPr>
      </p:pic>
      <p:sp>
        <p:nvSpPr>
          <p:cNvPr id="3" name="AutoShape 3"/>
          <p:cNvSpPr/>
          <p:nvPr/>
        </p:nvSpPr>
        <p:spPr>
          <a:xfrm rot="-7020778">
            <a:off x="-6402716" y="821505"/>
            <a:ext cx="16230600" cy="10441156"/>
          </a:xfrm>
          <a:prstGeom prst="rect">
            <a:avLst/>
          </a:prstGeom>
          <a:solidFill>
            <a:srgbClr val="213559"/>
          </a:solidFill>
        </p:spPr>
      </p:sp>
      <p:sp>
        <p:nvSpPr>
          <p:cNvPr id="4" name="AutoShape 4"/>
          <p:cNvSpPr/>
          <p:nvPr/>
        </p:nvSpPr>
        <p:spPr>
          <a:xfrm rot="-7020778">
            <a:off x="-7861675" y="821505"/>
            <a:ext cx="16230600" cy="10441156"/>
          </a:xfrm>
          <a:prstGeom prst="rect">
            <a:avLst/>
          </a:prstGeom>
          <a:solidFill>
            <a:srgbClr val="263F6B"/>
          </a:solidFill>
        </p:spPr>
      </p:sp>
      <p:sp>
        <p:nvSpPr>
          <p:cNvPr id="5" name="AutoShape 5"/>
          <p:cNvSpPr/>
          <p:nvPr/>
        </p:nvSpPr>
        <p:spPr>
          <a:xfrm>
            <a:off x="-1536273" y="2263383"/>
            <a:ext cx="5244233" cy="0"/>
          </a:xfrm>
          <a:prstGeom prst="line">
            <a:avLst/>
          </a:prstGeom>
          <a:ln w="19050" cap="rnd">
            <a:solidFill>
              <a:srgbClr val="FFFFFF"/>
            </a:solidFill>
            <a:prstDash val="solid"/>
            <a:headEnd type="none" w="sm" len="sm"/>
            <a:tailEnd type="none" w="sm" len="sm"/>
          </a:ln>
        </p:spPr>
      </p:sp>
      <p:sp>
        <p:nvSpPr>
          <p:cNvPr id="6" name="AutoShape 6"/>
          <p:cNvSpPr/>
          <p:nvPr/>
        </p:nvSpPr>
        <p:spPr>
          <a:xfrm>
            <a:off x="-2298994" y="9582841"/>
            <a:ext cx="9005773" cy="0"/>
          </a:xfrm>
          <a:prstGeom prst="line">
            <a:avLst/>
          </a:prstGeom>
          <a:ln w="19050" cap="rnd">
            <a:solidFill>
              <a:srgbClr val="FFFFFF"/>
            </a:solidFill>
            <a:prstDash val="solid"/>
            <a:headEnd type="none" w="sm" len="sm"/>
            <a:tailEnd type="none" w="sm" len="sm"/>
          </a:ln>
        </p:spPr>
      </p:sp>
      <p:pic>
        <p:nvPicPr>
          <p:cNvPr id="7" name="Picture 7"/>
          <p:cNvPicPr>
            <a:picLocks noChangeAspect="1"/>
          </p:cNvPicPr>
          <p:nvPr/>
        </p:nvPicPr>
        <p:blipFill>
          <a:blip r:embed="rId3"/>
          <a:srcRect/>
          <a:stretch>
            <a:fillRect/>
          </a:stretch>
        </p:blipFill>
        <p:spPr>
          <a:xfrm>
            <a:off x="920697" y="2724433"/>
            <a:ext cx="4925875" cy="1050853"/>
          </a:xfrm>
          <a:prstGeom prst="rect">
            <a:avLst/>
          </a:prstGeom>
        </p:spPr>
      </p:pic>
      <p:sp>
        <p:nvSpPr>
          <p:cNvPr id="8" name="TextBox 8"/>
          <p:cNvSpPr txBox="1"/>
          <p:nvPr/>
        </p:nvSpPr>
        <p:spPr>
          <a:xfrm>
            <a:off x="1028700" y="5024242"/>
            <a:ext cx="10799778" cy="2502331"/>
          </a:xfrm>
          <a:prstGeom prst="rect">
            <a:avLst/>
          </a:prstGeom>
        </p:spPr>
        <p:txBody>
          <a:bodyPr lIns="0" tIns="0" rIns="0" bIns="0" rtlCol="0" anchor="t">
            <a:spAutoFit/>
          </a:bodyPr>
          <a:lstStyle/>
          <a:p>
            <a:pPr>
              <a:lnSpc>
                <a:spcPts val="6397"/>
              </a:lnSpc>
            </a:pPr>
            <a:r>
              <a:rPr lang="en-US" sz="7150" spc="-424" dirty="0">
                <a:solidFill>
                  <a:srgbClr val="FFFFFF"/>
                </a:solidFill>
                <a:latin typeface="FS Albert 1"/>
              </a:rPr>
              <a:t>Implementation of Virtual Reality in UWL FLEX Blended Model of Pedagogy</a:t>
            </a:r>
          </a:p>
        </p:txBody>
      </p:sp>
      <p:sp>
        <p:nvSpPr>
          <p:cNvPr id="9" name="TextBox 9"/>
          <p:cNvSpPr txBox="1"/>
          <p:nvPr/>
        </p:nvSpPr>
        <p:spPr>
          <a:xfrm>
            <a:off x="1085843" y="8329434"/>
            <a:ext cx="11159744" cy="1729448"/>
          </a:xfrm>
          <a:prstGeom prst="rect">
            <a:avLst/>
          </a:prstGeom>
        </p:spPr>
        <p:txBody>
          <a:bodyPr wrap="square" lIns="0" tIns="0" rIns="0" bIns="0" rtlCol="0" anchor="t">
            <a:spAutoFit/>
          </a:bodyPr>
          <a:lstStyle/>
          <a:p>
            <a:pPr>
              <a:lnSpc>
                <a:spcPts val="2952"/>
              </a:lnSpc>
            </a:pPr>
            <a:r>
              <a:rPr lang="en-US" sz="1400" dirty="0">
                <a:solidFill>
                  <a:srgbClr val="FFFFFF"/>
                </a:solidFill>
                <a:latin typeface="Calibri"/>
                <a:cs typeface="Segoe UI"/>
              </a:rPr>
              <a:t>Neus Carlos Martinez, MSc., RN, Senior Lecturer - </a:t>
            </a:r>
            <a:r>
              <a:rPr lang="en-US" sz="1400" dirty="0">
                <a:solidFill>
                  <a:schemeClr val="accent1"/>
                </a:solidFill>
                <a:latin typeface="Calibri"/>
                <a:cs typeface="Segoe UI"/>
                <a:hlinkClick r:id="rId4">
                  <a:extLst>
                    <a:ext uri="{A12FA001-AC4F-418D-AE19-62706E023703}">
                      <ahyp:hlinkClr xmlns:ahyp="http://schemas.microsoft.com/office/drawing/2018/hyperlinkcolor" val="tx"/>
                    </a:ext>
                  </a:extLst>
                </a:hlinkClick>
              </a:rPr>
              <a:t>neus.carlos@uwl.ac.uk</a:t>
            </a:r>
            <a:r>
              <a:rPr lang="en-US" sz="1400" dirty="0">
                <a:solidFill>
                  <a:schemeClr val="accent1"/>
                </a:solidFill>
                <a:latin typeface="Calibri"/>
                <a:cs typeface="Segoe UI"/>
              </a:rPr>
              <a:t> </a:t>
            </a:r>
            <a:endParaRPr lang="en-US" sz="1400" dirty="0">
              <a:solidFill>
                <a:schemeClr val="accent1"/>
              </a:solidFill>
              <a:ea typeface="Calibri"/>
              <a:cs typeface="Calibri"/>
            </a:endParaRPr>
          </a:p>
          <a:p>
            <a:pPr>
              <a:lnSpc>
                <a:spcPts val="2952"/>
              </a:lnSpc>
            </a:pPr>
            <a:r>
              <a:rPr lang="en-US" sz="1400" dirty="0">
                <a:solidFill>
                  <a:schemeClr val="bg1"/>
                </a:solidFill>
                <a:ea typeface="+mn-lt"/>
                <a:cs typeface="+mn-lt"/>
              </a:rPr>
              <a:t>Charlotte Bramanis, MSc., RN, Senior Lecturer - </a:t>
            </a:r>
            <a:r>
              <a:rPr lang="en-US" sz="1400" dirty="0">
                <a:solidFill>
                  <a:schemeClr val="accent1"/>
                </a:solidFill>
                <a:ea typeface="+mn-lt"/>
                <a:cs typeface="+mn-lt"/>
                <a:hlinkClick r:id="rId5">
                  <a:extLst>
                    <a:ext uri="{A12FA001-AC4F-418D-AE19-62706E023703}">
                      <ahyp:hlinkClr xmlns:ahyp="http://schemas.microsoft.com/office/drawing/2018/hyperlinkcolor" val="tx"/>
                    </a:ext>
                  </a:extLst>
                </a:hlinkClick>
              </a:rPr>
              <a:t>charlotte.bramanis@uwl.ac.uk</a:t>
            </a:r>
            <a:endParaRPr lang="en-US" sz="1400" dirty="0">
              <a:solidFill>
                <a:schemeClr val="accent1"/>
              </a:solidFill>
              <a:ea typeface="+mn-lt"/>
              <a:cs typeface="+mn-lt"/>
            </a:endParaRPr>
          </a:p>
          <a:p>
            <a:r>
              <a:rPr lang="en-US" sz="1400" dirty="0">
                <a:solidFill>
                  <a:srgbClr val="FFFFFF"/>
                </a:solidFill>
                <a:latin typeface="Calibri"/>
                <a:ea typeface="Calibri"/>
                <a:cs typeface="Calibri"/>
              </a:rPr>
              <a:t>Behnam Jafari Salim, Learning Designer and Digital Simulation Tech - </a:t>
            </a:r>
            <a:r>
              <a:rPr lang="en-US" sz="1400" dirty="0">
                <a:solidFill>
                  <a:schemeClr val="accent1"/>
                </a:solidFill>
                <a:latin typeface="Calibri"/>
                <a:ea typeface="Calibri"/>
                <a:cs typeface="Calibri"/>
                <a:hlinkClick r:id="rId6">
                  <a:extLst>
                    <a:ext uri="{A12FA001-AC4F-418D-AE19-62706E023703}">
                      <ahyp:hlinkClr xmlns:ahyp="http://schemas.microsoft.com/office/drawing/2018/hyperlinkcolor" val="tx"/>
                    </a:ext>
                  </a:extLst>
                </a:hlinkClick>
              </a:rPr>
              <a:t>behnam.jafarisalim@uwl.ac.uk</a:t>
            </a:r>
            <a:r>
              <a:rPr lang="en-US" sz="1400" dirty="0">
                <a:solidFill>
                  <a:schemeClr val="accent1"/>
                </a:solidFill>
                <a:latin typeface="Calibri"/>
                <a:ea typeface="Calibri"/>
                <a:cs typeface="Calibri"/>
              </a:rPr>
              <a:t> </a:t>
            </a:r>
          </a:p>
          <a:p>
            <a:pPr>
              <a:lnSpc>
                <a:spcPts val="2952"/>
              </a:lnSpc>
            </a:pPr>
            <a:endParaRPr lang="en-US" sz="1400" dirty="0">
              <a:solidFill>
                <a:schemeClr val="accent1"/>
              </a:solidFill>
              <a:latin typeface="Calibri"/>
              <a:ea typeface="Calibri"/>
              <a:cs typeface="Calibri"/>
            </a:endParaRPr>
          </a:p>
          <a:p>
            <a:pPr>
              <a:lnSpc>
                <a:spcPts val="2952"/>
              </a:lnSpc>
            </a:pPr>
            <a:endParaRPr lang="en-US" sz="2400" dirty="0">
              <a:solidFill>
                <a:srgbClr val="FFFFFF"/>
              </a:solidFill>
              <a:latin typeface="FS Albert 1"/>
            </a:endParaRPr>
          </a:p>
        </p:txBody>
      </p:sp>
      <p:sp>
        <p:nvSpPr>
          <p:cNvPr id="10" name="TextBox 9">
            <a:extLst>
              <a:ext uri="{FF2B5EF4-FFF2-40B4-BE49-F238E27FC236}">
                <a16:creationId xmlns:a16="http://schemas.microsoft.com/office/drawing/2014/main" id="{955C3586-FE48-3AA5-C7C0-DCAEEFEAC00E}"/>
              </a:ext>
            </a:extLst>
          </p:cNvPr>
          <p:cNvSpPr txBox="1"/>
          <p:nvPr/>
        </p:nvSpPr>
        <p:spPr>
          <a:xfrm>
            <a:off x="1028700" y="7268020"/>
            <a:ext cx="7520392" cy="923330"/>
          </a:xfrm>
          <a:prstGeom prst="rect">
            <a:avLst/>
          </a:prstGeom>
          <a:noFill/>
        </p:spPr>
        <p:txBody>
          <a:bodyPr wrap="none" rtlCol="0">
            <a:spAutoFit/>
          </a:bodyPr>
          <a:lstStyle/>
          <a:p>
            <a:endParaRPr lang="en-GB" dirty="0">
              <a:solidFill>
                <a:schemeClr val="bg1"/>
              </a:solidFill>
            </a:endParaRPr>
          </a:p>
          <a:p>
            <a:r>
              <a:rPr lang="en-GB" dirty="0">
                <a:solidFill>
                  <a:schemeClr val="bg1"/>
                </a:solidFill>
              </a:rPr>
              <a:t>PGDIP, April 22- Sciences Underpinning Evidence Based Nursing Practice </a:t>
            </a:r>
          </a:p>
          <a:p>
            <a:r>
              <a:rPr lang="en-GB" dirty="0">
                <a:solidFill>
                  <a:schemeClr val="bg1"/>
                </a:solidFill>
              </a:rPr>
              <a:t>MSc Blended Learning, Sept 22- Evidence-Based Nursing Care- Art and Science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63F6B"/>
        </a:solidFill>
        <a:effectLst/>
      </p:bgPr>
    </p:bg>
    <p:spTree>
      <p:nvGrpSpPr>
        <p:cNvPr id="1" name=""/>
        <p:cNvGrpSpPr/>
        <p:nvPr/>
      </p:nvGrpSpPr>
      <p:grpSpPr>
        <a:xfrm>
          <a:off x="0" y="0"/>
          <a:ext cx="0" cy="0"/>
          <a:chOff x="0" y="0"/>
          <a:chExt cx="0" cy="0"/>
        </a:xfrm>
      </p:grpSpPr>
      <p:sp>
        <p:nvSpPr>
          <p:cNvPr id="2" name="AutoShape 2"/>
          <p:cNvSpPr/>
          <p:nvPr/>
        </p:nvSpPr>
        <p:spPr>
          <a:xfrm rot="-1753206">
            <a:off x="-1183237" y="4465219"/>
            <a:ext cx="25783492" cy="9586163"/>
          </a:xfrm>
          <a:prstGeom prst="rect">
            <a:avLst/>
          </a:prstGeom>
          <a:solidFill>
            <a:srgbClr val="000000">
              <a:alpha val="6667"/>
            </a:srgbClr>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494137" y="698454"/>
            <a:ext cx="2556816" cy="2575547"/>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9461" y="9578419"/>
            <a:ext cx="2556816" cy="2575547"/>
          </a:xfrm>
          <a:prstGeom prst="rect">
            <a:avLst/>
          </a:prstGeom>
        </p:spPr>
      </p:pic>
      <p:sp>
        <p:nvSpPr>
          <p:cNvPr id="5" name="AutoShape 5"/>
          <p:cNvSpPr/>
          <p:nvPr/>
        </p:nvSpPr>
        <p:spPr>
          <a:xfrm>
            <a:off x="1028700" y="8302201"/>
            <a:ext cx="16230600" cy="169519"/>
          </a:xfrm>
          <a:prstGeom prst="rect">
            <a:avLst/>
          </a:prstGeom>
          <a:solidFill>
            <a:srgbClr val="FFFFFF"/>
          </a:solidFill>
        </p:spPr>
      </p:sp>
      <p:sp>
        <p:nvSpPr>
          <p:cNvPr id="6" name="AutoShape 6"/>
          <p:cNvSpPr/>
          <p:nvPr/>
        </p:nvSpPr>
        <p:spPr>
          <a:xfrm>
            <a:off x="979461" y="3318196"/>
            <a:ext cx="16230600" cy="169519"/>
          </a:xfrm>
          <a:prstGeom prst="rect">
            <a:avLst/>
          </a:prstGeom>
          <a:solidFill>
            <a:srgbClr val="FFFFFF"/>
          </a:solidFill>
        </p:spPr>
      </p:sp>
      <p:pic>
        <p:nvPicPr>
          <p:cNvPr id="7" name="Picture 7"/>
          <p:cNvPicPr>
            <a:picLocks noChangeAspect="1"/>
          </p:cNvPicPr>
          <p:nvPr/>
        </p:nvPicPr>
        <p:blipFill>
          <a:blip r:embed="rId4"/>
          <a:srcRect/>
          <a:stretch>
            <a:fillRect/>
          </a:stretch>
        </p:blipFill>
        <p:spPr>
          <a:xfrm>
            <a:off x="1166647" y="1525848"/>
            <a:ext cx="6213859" cy="1325623"/>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8655108"/>
            <a:ext cx="404714" cy="404714"/>
          </a:xfrm>
          <a:prstGeom prst="rect">
            <a:avLst/>
          </a:prstGeom>
        </p:spPr>
      </p:pic>
      <p:sp>
        <p:nvSpPr>
          <p:cNvPr id="9" name="TextBox 9"/>
          <p:cNvSpPr txBox="1"/>
          <p:nvPr/>
        </p:nvSpPr>
        <p:spPr>
          <a:xfrm>
            <a:off x="1028700" y="3906815"/>
            <a:ext cx="7727311" cy="3928661"/>
          </a:xfrm>
          <a:prstGeom prst="rect">
            <a:avLst/>
          </a:prstGeom>
        </p:spPr>
        <p:txBody>
          <a:bodyPr lIns="0" tIns="0" rIns="0" bIns="0" rtlCol="0" anchor="t">
            <a:spAutoFit/>
          </a:bodyPr>
          <a:lstStyle/>
          <a:p>
            <a:pPr>
              <a:lnSpc>
                <a:spcPts val="14898"/>
              </a:lnSpc>
            </a:pPr>
            <a:r>
              <a:rPr lang="en-US" sz="16194" spc="-955">
                <a:solidFill>
                  <a:srgbClr val="FFFFFF"/>
                </a:solidFill>
                <a:latin typeface="FS Albert 1"/>
              </a:rPr>
              <a:t>THANK YOU</a:t>
            </a:r>
          </a:p>
        </p:txBody>
      </p:sp>
      <p:sp>
        <p:nvSpPr>
          <p:cNvPr id="10" name="TextBox 10"/>
          <p:cNvSpPr txBox="1"/>
          <p:nvPr/>
        </p:nvSpPr>
        <p:spPr>
          <a:xfrm>
            <a:off x="1608542" y="8694064"/>
            <a:ext cx="13345202" cy="365758"/>
          </a:xfrm>
          <a:prstGeom prst="rect">
            <a:avLst/>
          </a:prstGeom>
        </p:spPr>
        <p:txBody>
          <a:bodyPr lIns="0" tIns="0" rIns="0" bIns="0" rtlCol="0" anchor="t">
            <a:spAutoFit/>
          </a:bodyPr>
          <a:lstStyle/>
          <a:p>
            <a:pPr>
              <a:lnSpc>
                <a:spcPts val="2940"/>
              </a:lnSpc>
            </a:pPr>
            <a:r>
              <a:rPr lang="en-US" sz="2100">
                <a:solidFill>
                  <a:srgbClr val="FFFFFF"/>
                </a:solidFill>
                <a:latin typeface="FS Albert 1"/>
              </a:rPr>
              <a:t>VR footages and screenshots by Oxford Medical Simulation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rot="-1753206">
            <a:off x="-1113304" y="4354356"/>
            <a:ext cx="25783492" cy="9586163"/>
          </a:xfrm>
          <a:prstGeom prst="rect">
            <a:avLst/>
          </a:prstGeom>
          <a:solidFill>
            <a:srgbClr val="545454">
              <a:alpha val="4706"/>
            </a:srgbClr>
          </a:solidFill>
        </p:spPr>
      </p:sp>
      <p:pic>
        <p:nvPicPr>
          <p:cNvPr id="3" name="Picture 3"/>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7214" y="-726996"/>
            <a:ext cx="11740992" cy="11740992"/>
          </a:xfrm>
          <a:prstGeom prst="rect">
            <a:avLst/>
          </a:prstGeom>
        </p:spPr>
      </p:pic>
      <p:sp>
        <p:nvSpPr>
          <p:cNvPr id="4" name="AutoShape 4"/>
          <p:cNvSpPr/>
          <p:nvPr/>
        </p:nvSpPr>
        <p:spPr>
          <a:xfrm>
            <a:off x="1028700" y="461615"/>
            <a:ext cx="16230600" cy="9363770"/>
          </a:xfrm>
          <a:prstGeom prst="rect">
            <a:avLst/>
          </a:prstGeom>
          <a:solidFill>
            <a:srgbClr val="213559"/>
          </a:solidFill>
        </p:spPr>
      </p:sp>
      <p:grpSp>
        <p:nvGrpSpPr>
          <p:cNvPr id="5" name="Group 5"/>
          <p:cNvGrpSpPr/>
          <p:nvPr/>
        </p:nvGrpSpPr>
        <p:grpSpPr>
          <a:xfrm>
            <a:off x="-330479" y="-247859"/>
            <a:ext cx="8456256" cy="10782718"/>
            <a:chOff x="0" y="0"/>
            <a:chExt cx="11275007" cy="14376958"/>
          </a:xfrm>
        </p:grpSpPr>
        <p:pic>
          <p:nvPicPr>
            <p:cNvPr id="6" name="Picture 6"/>
            <p:cNvPicPr>
              <a:picLocks noChangeAspect="1"/>
            </p:cNvPicPr>
            <p:nvPr/>
          </p:nvPicPr>
          <p:blipFill>
            <a:blip r:embed="rId4"/>
            <a:srcRect t="2983" b="2983"/>
            <a:stretch>
              <a:fillRect/>
            </a:stretch>
          </p:blipFill>
          <p:spPr>
            <a:xfrm>
              <a:off x="0" y="0"/>
              <a:ext cx="11275007" cy="14376958"/>
            </a:xfrm>
            <a:prstGeom prst="rect">
              <a:avLst/>
            </a:prstGeom>
          </p:spPr>
        </p:pic>
      </p:grpSp>
      <p:sp>
        <p:nvSpPr>
          <p:cNvPr id="7" name="AutoShape 7"/>
          <p:cNvSpPr/>
          <p:nvPr/>
        </p:nvSpPr>
        <p:spPr>
          <a:xfrm rot="-5400000">
            <a:off x="13018986" y="5376538"/>
            <a:ext cx="6492240" cy="0"/>
          </a:xfrm>
          <a:prstGeom prst="line">
            <a:avLst/>
          </a:prstGeom>
          <a:ln w="9525" cap="rnd">
            <a:solidFill>
              <a:srgbClr val="FFFFFF"/>
            </a:solidFill>
            <a:prstDash val="solid"/>
            <a:headEnd type="none" w="sm" len="sm"/>
            <a:tailEnd type="none" w="sm" len="sm"/>
          </a:ln>
        </p:spPr>
      </p:sp>
      <p:pic>
        <p:nvPicPr>
          <p:cNvPr id="8" name="Picture 8"/>
          <p:cNvPicPr>
            <a:picLocks noChangeAspect="1"/>
          </p:cNvPicPr>
          <p:nvPr/>
        </p:nvPicPr>
        <p:blipFill>
          <a:blip r:embed="rId5"/>
          <a:srcRect/>
          <a:stretch>
            <a:fillRect/>
          </a:stretch>
        </p:blipFill>
        <p:spPr>
          <a:xfrm>
            <a:off x="796737" y="748735"/>
            <a:ext cx="4108044" cy="876383"/>
          </a:xfrm>
          <a:prstGeom prst="rect">
            <a:avLst/>
          </a:prstGeom>
        </p:spPr>
      </p:pic>
      <p:pic>
        <p:nvPicPr>
          <p:cNvPr id="9" name="Picture 9"/>
          <p:cNvPicPr>
            <a:picLocks noChangeAspect="1"/>
          </p:cNvPicPr>
          <p:nvPr/>
        </p:nvPicPr>
        <p:blipFill>
          <a:blip r:embed="rId6"/>
          <a:srcRect/>
          <a:stretch>
            <a:fillRect/>
          </a:stretch>
        </p:blipFill>
        <p:spPr>
          <a:xfrm>
            <a:off x="6111302" y="9363426"/>
            <a:ext cx="1455685" cy="615946"/>
          </a:xfrm>
          <a:prstGeom prst="rect">
            <a:avLst/>
          </a:prstGeom>
        </p:spPr>
      </p:pic>
      <p:sp>
        <p:nvSpPr>
          <p:cNvPr id="10" name="TextBox 10"/>
          <p:cNvSpPr txBox="1"/>
          <p:nvPr/>
        </p:nvSpPr>
        <p:spPr>
          <a:xfrm>
            <a:off x="9144000" y="1104900"/>
            <a:ext cx="6358039" cy="1491102"/>
          </a:xfrm>
          <a:prstGeom prst="rect">
            <a:avLst/>
          </a:prstGeom>
        </p:spPr>
        <p:txBody>
          <a:bodyPr lIns="0" tIns="0" rIns="0" bIns="0" rtlCol="0" anchor="t">
            <a:spAutoFit/>
          </a:bodyPr>
          <a:lstStyle/>
          <a:p>
            <a:pPr>
              <a:lnSpc>
                <a:spcPts val="3857"/>
              </a:lnSpc>
            </a:pPr>
            <a:r>
              <a:rPr lang="en-US" sz="3936" spc="-232">
                <a:solidFill>
                  <a:srgbClr val="FFFFFF"/>
                </a:solidFill>
                <a:latin typeface="FS Albert 1"/>
              </a:rPr>
              <a:t>Why are we embedding VR in the blended learning programme?​</a:t>
            </a:r>
          </a:p>
        </p:txBody>
      </p:sp>
      <p:sp>
        <p:nvSpPr>
          <p:cNvPr id="11" name="TextBox 11"/>
          <p:cNvSpPr txBox="1"/>
          <p:nvPr/>
        </p:nvSpPr>
        <p:spPr>
          <a:xfrm>
            <a:off x="9131243" y="4536247"/>
            <a:ext cx="6123635" cy="1054100"/>
          </a:xfrm>
          <a:prstGeom prst="rect">
            <a:avLst/>
          </a:prstGeom>
        </p:spPr>
        <p:txBody>
          <a:bodyPr lIns="0" tIns="0" rIns="0" bIns="0" rtlCol="0" anchor="t">
            <a:spAutoFit/>
          </a:bodyPr>
          <a:lstStyle/>
          <a:p>
            <a:pPr marL="539749" lvl="1" indent="-269875">
              <a:lnSpc>
                <a:spcPts val="2724"/>
              </a:lnSpc>
              <a:buFont typeface="Arial"/>
              <a:buChar char="•"/>
            </a:pPr>
            <a:r>
              <a:rPr lang="en-US" sz="2499" spc="49">
                <a:solidFill>
                  <a:srgbClr val="FFFFFF"/>
                </a:solidFill>
                <a:latin typeface="FS Albert 1"/>
              </a:rPr>
              <a:t>Addressing the gap between theory and practice​</a:t>
            </a:r>
          </a:p>
          <a:p>
            <a:pPr>
              <a:lnSpc>
                <a:spcPts val="2724"/>
              </a:lnSpc>
            </a:pPr>
            <a:endParaRPr lang="en-US" sz="2499" spc="49">
              <a:solidFill>
                <a:srgbClr val="FFFFFF"/>
              </a:solidFill>
              <a:latin typeface="FS Albert 1"/>
            </a:endParaRPr>
          </a:p>
        </p:txBody>
      </p:sp>
      <p:sp>
        <p:nvSpPr>
          <p:cNvPr id="12" name="TextBox 12"/>
          <p:cNvSpPr txBox="1"/>
          <p:nvPr/>
        </p:nvSpPr>
        <p:spPr>
          <a:xfrm>
            <a:off x="9144000" y="5599872"/>
            <a:ext cx="6123635" cy="708025"/>
          </a:xfrm>
          <a:prstGeom prst="rect">
            <a:avLst/>
          </a:prstGeom>
        </p:spPr>
        <p:txBody>
          <a:bodyPr lIns="0" tIns="0" rIns="0" bIns="0" rtlCol="0" anchor="t">
            <a:spAutoFit/>
          </a:bodyPr>
          <a:lstStyle/>
          <a:p>
            <a:pPr marL="539749" lvl="1" indent="-269875">
              <a:lnSpc>
                <a:spcPts val="2749"/>
              </a:lnSpc>
              <a:buFont typeface="Arial"/>
              <a:buChar char="•"/>
            </a:pPr>
            <a:r>
              <a:rPr lang="en-US" sz="2499" spc="49">
                <a:solidFill>
                  <a:srgbClr val="FFFFFF"/>
                </a:solidFill>
                <a:latin typeface="FS Albert 1"/>
              </a:rPr>
              <a:t>Self-paced learning and addressing different learning needs</a:t>
            </a:r>
          </a:p>
        </p:txBody>
      </p:sp>
      <p:sp>
        <p:nvSpPr>
          <p:cNvPr id="13" name="TextBox 13"/>
          <p:cNvSpPr txBox="1"/>
          <p:nvPr/>
        </p:nvSpPr>
        <p:spPr>
          <a:xfrm>
            <a:off x="9144000" y="2774121"/>
            <a:ext cx="5622318" cy="1397000"/>
          </a:xfrm>
          <a:prstGeom prst="rect">
            <a:avLst/>
          </a:prstGeom>
        </p:spPr>
        <p:txBody>
          <a:bodyPr lIns="0" tIns="0" rIns="0" bIns="0" rtlCol="0" anchor="t">
            <a:spAutoFit/>
          </a:bodyPr>
          <a:lstStyle/>
          <a:p>
            <a:pPr marL="539749" lvl="1" indent="-269875">
              <a:lnSpc>
                <a:spcPts val="2724"/>
              </a:lnSpc>
              <a:buFont typeface="Arial"/>
              <a:buChar char="•"/>
            </a:pPr>
            <a:r>
              <a:rPr lang="en-US" sz="2499" spc="49">
                <a:solidFill>
                  <a:srgbClr val="FFFFFF"/>
                </a:solidFill>
                <a:latin typeface="FS Albert 1"/>
              </a:rPr>
              <a:t>Providing measurable and flexible quality simulation in synchronous and asynchronous learning</a:t>
            </a:r>
          </a:p>
        </p:txBody>
      </p:sp>
      <p:sp>
        <p:nvSpPr>
          <p:cNvPr id="14" name="TextBox 14"/>
          <p:cNvSpPr txBox="1"/>
          <p:nvPr/>
        </p:nvSpPr>
        <p:spPr>
          <a:xfrm>
            <a:off x="9131243" y="6422197"/>
            <a:ext cx="6532400" cy="1746250"/>
          </a:xfrm>
          <a:prstGeom prst="rect">
            <a:avLst/>
          </a:prstGeom>
        </p:spPr>
        <p:txBody>
          <a:bodyPr lIns="0" tIns="0" rIns="0" bIns="0" rtlCol="0" anchor="t">
            <a:spAutoFit/>
          </a:bodyPr>
          <a:lstStyle/>
          <a:p>
            <a:pPr marL="539749" lvl="1" indent="-269875">
              <a:lnSpc>
                <a:spcPts val="3499"/>
              </a:lnSpc>
              <a:buFont typeface="Arial"/>
              <a:buChar char="•"/>
            </a:pPr>
            <a:r>
              <a:rPr lang="en-US" sz="2499" spc="49">
                <a:solidFill>
                  <a:srgbClr val="FFFFFF"/>
                </a:solidFill>
                <a:latin typeface="FS Albert 1"/>
              </a:rPr>
              <a:t>Providing a safe environment to practice clinical reasoning and decision making​</a:t>
            </a:r>
          </a:p>
          <a:p>
            <a:pPr>
              <a:lnSpc>
                <a:spcPts val="3499"/>
              </a:lnSpc>
            </a:pPr>
            <a:endParaRPr lang="en-US" sz="2499" spc="49">
              <a:solidFill>
                <a:srgbClr val="FFFFFF"/>
              </a:solidFill>
              <a:latin typeface="FS Albert 1"/>
            </a:endParaRPr>
          </a:p>
        </p:txBody>
      </p:sp>
      <p:sp>
        <p:nvSpPr>
          <p:cNvPr id="15" name="TextBox 15"/>
          <p:cNvSpPr txBox="1"/>
          <p:nvPr/>
        </p:nvSpPr>
        <p:spPr>
          <a:xfrm>
            <a:off x="9144000" y="7757471"/>
            <a:ext cx="6532400" cy="869950"/>
          </a:xfrm>
          <a:prstGeom prst="rect">
            <a:avLst/>
          </a:prstGeom>
        </p:spPr>
        <p:txBody>
          <a:bodyPr lIns="0" tIns="0" rIns="0" bIns="0" rtlCol="0" anchor="t">
            <a:spAutoFit/>
          </a:bodyPr>
          <a:lstStyle/>
          <a:p>
            <a:pPr marL="539749" lvl="1" indent="-269875">
              <a:lnSpc>
                <a:spcPts val="3499"/>
              </a:lnSpc>
              <a:buFont typeface="Arial"/>
              <a:buChar char="•"/>
            </a:pPr>
            <a:r>
              <a:rPr lang="en-US" sz="2499" spc="49">
                <a:solidFill>
                  <a:srgbClr val="FFFFFF"/>
                </a:solidFill>
                <a:latin typeface="FS Albert 1"/>
              </a:rPr>
              <a:t>Preparing students for success in a modern work force</a:t>
            </a:r>
          </a:p>
        </p:txBody>
      </p:sp>
      <p:sp>
        <p:nvSpPr>
          <p:cNvPr id="16" name="TextBox 16"/>
          <p:cNvSpPr txBox="1"/>
          <p:nvPr/>
        </p:nvSpPr>
        <p:spPr>
          <a:xfrm>
            <a:off x="9144000" y="8931626"/>
            <a:ext cx="6532400" cy="431800"/>
          </a:xfrm>
          <a:prstGeom prst="rect">
            <a:avLst/>
          </a:prstGeom>
        </p:spPr>
        <p:txBody>
          <a:bodyPr lIns="0" tIns="0" rIns="0" bIns="0" rtlCol="0" anchor="t">
            <a:spAutoFit/>
          </a:bodyPr>
          <a:lstStyle/>
          <a:p>
            <a:pPr marL="539749" lvl="1" indent="-269875">
              <a:lnSpc>
                <a:spcPts val="3499"/>
              </a:lnSpc>
              <a:buFont typeface="Arial"/>
              <a:buChar char="•"/>
            </a:pPr>
            <a:r>
              <a:rPr lang="en-US" sz="2499" spc="49">
                <a:solidFill>
                  <a:srgbClr val="FFFFFF"/>
                </a:solidFill>
                <a:latin typeface="FS Albert 1"/>
              </a:rPr>
              <a:t>Alternative assessment delivery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rot="-1753206">
            <a:off x="-1113304" y="4354356"/>
            <a:ext cx="25783492" cy="9586163"/>
          </a:xfrm>
          <a:prstGeom prst="rect">
            <a:avLst/>
          </a:prstGeom>
          <a:solidFill>
            <a:srgbClr val="545454">
              <a:alpha val="4706"/>
            </a:srgbClr>
          </a:solidFill>
        </p:spPr>
      </p:sp>
      <p:grpSp>
        <p:nvGrpSpPr>
          <p:cNvPr id="3" name="Group 3"/>
          <p:cNvGrpSpPr/>
          <p:nvPr/>
        </p:nvGrpSpPr>
        <p:grpSpPr>
          <a:xfrm>
            <a:off x="917781" y="6634117"/>
            <a:ext cx="6021784" cy="2903329"/>
            <a:chOff x="0" y="0"/>
            <a:chExt cx="2196763" cy="1059142"/>
          </a:xfrm>
        </p:grpSpPr>
        <p:sp>
          <p:nvSpPr>
            <p:cNvPr id="4" name="Freeform 4"/>
            <p:cNvSpPr/>
            <p:nvPr/>
          </p:nvSpPr>
          <p:spPr>
            <a:xfrm>
              <a:off x="0" y="0"/>
              <a:ext cx="2196763" cy="1059143"/>
            </a:xfrm>
            <a:custGeom>
              <a:avLst/>
              <a:gdLst/>
              <a:ahLst/>
              <a:cxnLst/>
              <a:rect l="l" t="t" r="r" b="b"/>
              <a:pathLst>
                <a:path w="2196763" h="1059143">
                  <a:moveTo>
                    <a:pt x="2072303" y="1059142"/>
                  </a:moveTo>
                  <a:lnTo>
                    <a:pt x="124460" y="1059142"/>
                  </a:lnTo>
                  <a:cubicBezTo>
                    <a:pt x="55880" y="1059142"/>
                    <a:pt x="0" y="1003262"/>
                    <a:pt x="0" y="934682"/>
                  </a:cubicBezTo>
                  <a:lnTo>
                    <a:pt x="0" y="124460"/>
                  </a:lnTo>
                  <a:cubicBezTo>
                    <a:pt x="0" y="55880"/>
                    <a:pt x="55880" y="0"/>
                    <a:pt x="124460" y="0"/>
                  </a:cubicBezTo>
                  <a:lnTo>
                    <a:pt x="2072303" y="0"/>
                  </a:lnTo>
                  <a:cubicBezTo>
                    <a:pt x="2140883" y="0"/>
                    <a:pt x="2196763" y="55880"/>
                    <a:pt x="2196763" y="124460"/>
                  </a:cubicBezTo>
                  <a:lnTo>
                    <a:pt x="2196763" y="934682"/>
                  </a:lnTo>
                  <a:cubicBezTo>
                    <a:pt x="2196763" y="1003263"/>
                    <a:pt x="2140883" y="1059143"/>
                    <a:pt x="2072303" y="1059143"/>
                  </a:cubicBezTo>
                  <a:close/>
                </a:path>
              </a:pathLst>
            </a:custGeom>
            <a:solidFill>
              <a:srgbClr val="263F6B"/>
            </a:solidFill>
          </p:spPr>
        </p:sp>
      </p:grpSp>
      <p:grpSp>
        <p:nvGrpSpPr>
          <p:cNvPr id="5" name="Group 5"/>
          <p:cNvGrpSpPr/>
          <p:nvPr/>
        </p:nvGrpSpPr>
        <p:grpSpPr>
          <a:xfrm>
            <a:off x="5030890" y="3267315"/>
            <a:ext cx="4113110" cy="2903329"/>
            <a:chOff x="0" y="0"/>
            <a:chExt cx="1500474" cy="1059142"/>
          </a:xfrm>
        </p:grpSpPr>
        <p:sp>
          <p:nvSpPr>
            <p:cNvPr id="6" name="Freeform 6"/>
            <p:cNvSpPr/>
            <p:nvPr/>
          </p:nvSpPr>
          <p:spPr>
            <a:xfrm>
              <a:off x="0" y="0"/>
              <a:ext cx="1500474" cy="1059143"/>
            </a:xfrm>
            <a:custGeom>
              <a:avLst/>
              <a:gdLst/>
              <a:ahLst/>
              <a:cxnLst/>
              <a:rect l="l" t="t" r="r" b="b"/>
              <a:pathLst>
                <a:path w="1500474" h="1059143">
                  <a:moveTo>
                    <a:pt x="1376013" y="1059142"/>
                  </a:moveTo>
                  <a:lnTo>
                    <a:pt x="124460" y="1059142"/>
                  </a:lnTo>
                  <a:cubicBezTo>
                    <a:pt x="55880" y="1059142"/>
                    <a:pt x="0" y="1003262"/>
                    <a:pt x="0" y="934682"/>
                  </a:cubicBezTo>
                  <a:lnTo>
                    <a:pt x="0" y="124460"/>
                  </a:lnTo>
                  <a:cubicBezTo>
                    <a:pt x="0" y="55880"/>
                    <a:pt x="55880" y="0"/>
                    <a:pt x="124460" y="0"/>
                  </a:cubicBezTo>
                  <a:lnTo>
                    <a:pt x="1376014" y="0"/>
                  </a:lnTo>
                  <a:cubicBezTo>
                    <a:pt x="1444594" y="0"/>
                    <a:pt x="1500474" y="55880"/>
                    <a:pt x="1500474" y="124460"/>
                  </a:cubicBezTo>
                  <a:lnTo>
                    <a:pt x="1500474" y="934682"/>
                  </a:lnTo>
                  <a:cubicBezTo>
                    <a:pt x="1500474" y="1003263"/>
                    <a:pt x="1444594" y="1059143"/>
                    <a:pt x="1376014" y="1059143"/>
                  </a:cubicBezTo>
                  <a:close/>
                </a:path>
              </a:pathLst>
            </a:custGeom>
            <a:solidFill>
              <a:srgbClr val="263F6B"/>
            </a:solidFill>
          </p:spPr>
        </p:sp>
      </p:grpSp>
      <p:grpSp>
        <p:nvGrpSpPr>
          <p:cNvPr id="7" name="Group 7"/>
          <p:cNvGrpSpPr/>
          <p:nvPr/>
        </p:nvGrpSpPr>
        <p:grpSpPr>
          <a:xfrm>
            <a:off x="13257110" y="3267315"/>
            <a:ext cx="4113110" cy="2903329"/>
            <a:chOff x="0" y="0"/>
            <a:chExt cx="1500474" cy="1059142"/>
          </a:xfrm>
        </p:grpSpPr>
        <p:sp>
          <p:nvSpPr>
            <p:cNvPr id="8" name="Freeform 8"/>
            <p:cNvSpPr/>
            <p:nvPr/>
          </p:nvSpPr>
          <p:spPr>
            <a:xfrm>
              <a:off x="0" y="0"/>
              <a:ext cx="1500474" cy="1059143"/>
            </a:xfrm>
            <a:custGeom>
              <a:avLst/>
              <a:gdLst/>
              <a:ahLst/>
              <a:cxnLst/>
              <a:rect l="l" t="t" r="r" b="b"/>
              <a:pathLst>
                <a:path w="1500474" h="1059143">
                  <a:moveTo>
                    <a:pt x="1376013" y="1059142"/>
                  </a:moveTo>
                  <a:lnTo>
                    <a:pt x="124460" y="1059142"/>
                  </a:lnTo>
                  <a:cubicBezTo>
                    <a:pt x="55880" y="1059142"/>
                    <a:pt x="0" y="1003262"/>
                    <a:pt x="0" y="934682"/>
                  </a:cubicBezTo>
                  <a:lnTo>
                    <a:pt x="0" y="124460"/>
                  </a:lnTo>
                  <a:cubicBezTo>
                    <a:pt x="0" y="55880"/>
                    <a:pt x="55880" y="0"/>
                    <a:pt x="124460" y="0"/>
                  </a:cubicBezTo>
                  <a:lnTo>
                    <a:pt x="1376014" y="0"/>
                  </a:lnTo>
                  <a:cubicBezTo>
                    <a:pt x="1444594" y="0"/>
                    <a:pt x="1500474" y="55880"/>
                    <a:pt x="1500474" y="124460"/>
                  </a:cubicBezTo>
                  <a:lnTo>
                    <a:pt x="1500474" y="934682"/>
                  </a:lnTo>
                  <a:cubicBezTo>
                    <a:pt x="1500474" y="1003263"/>
                    <a:pt x="1444594" y="1059143"/>
                    <a:pt x="1376014" y="1059143"/>
                  </a:cubicBezTo>
                  <a:close/>
                </a:path>
              </a:pathLst>
            </a:custGeom>
            <a:solidFill>
              <a:srgbClr val="263F6B"/>
            </a:solidFill>
          </p:spPr>
        </p:sp>
      </p:grpSp>
      <p:grpSp>
        <p:nvGrpSpPr>
          <p:cNvPr id="9" name="Group 9"/>
          <p:cNvGrpSpPr/>
          <p:nvPr/>
        </p:nvGrpSpPr>
        <p:grpSpPr>
          <a:xfrm>
            <a:off x="9144000" y="6634117"/>
            <a:ext cx="4113110" cy="2903329"/>
            <a:chOff x="0" y="0"/>
            <a:chExt cx="1500474" cy="1059142"/>
          </a:xfrm>
        </p:grpSpPr>
        <p:sp>
          <p:nvSpPr>
            <p:cNvPr id="10" name="Freeform 10"/>
            <p:cNvSpPr/>
            <p:nvPr/>
          </p:nvSpPr>
          <p:spPr>
            <a:xfrm>
              <a:off x="0" y="0"/>
              <a:ext cx="1500474" cy="1059143"/>
            </a:xfrm>
            <a:custGeom>
              <a:avLst/>
              <a:gdLst/>
              <a:ahLst/>
              <a:cxnLst/>
              <a:rect l="l" t="t" r="r" b="b"/>
              <a:pathLst>
                <a:path w="1500474" h="1059143">
                  <a:moveTo>
                    <a:pt x="1376013" y="1059142"/>
                  </a:moveTo>
                  <a:lnTo>
                    <a:pt x="124460" y="1059142"/>
                  </a:lnTo>
                  <a:cubicBezTo>
                    <a:pt x="55880" y="1059142"/>
                    <a:pt x="0" y="1003262"/>
                    <a:pt x="0" y="934682"/>
                  </a:cubicBezTo>
                  <a:lnTo>
                    <a:pt x="0" y="124460"/>
                  </a:lnTo>
                  <a:cubicBezTo>
                    <a:pt x="0" y="55880"/>
                    <a:pt x="55880" y="0"/>
                    <a:pt x="124460" y="0"/>
                  </a:cubicBezTo>
                  <a:lnTo>
                    <a:pt x="1376014" y="0"/>
                  </a:lnTo>
                  <a:cubicBezTo>
                    <a:pt x="1444594" y="0"/>
                    <a:pt x="1500474" y="55880"/>
                    <a:pt x="1500474" y="124460"/>
                  </a:cubicBezTo>
                  <a:lnTo>
                    <a:pt x="1500474" y="934682"/>
                  </a:lnTo>
                  <a:cubicBezTo>
                    <a:pt x="1500474" y="1003263"/>
                    <a:pt x="1444594" y="1059143"/>
                    <a:pt x="1376014" y="1059143"/>
                  </a:cubicBezTo>
                  <a:close/>
                </a:path>
              </a:pathLst>
            </a:custGeom>
            <a:solidFill>
              <a:srgbClr val="263F6B"/>
            </a:solidFill>
          </p:spPr>
        </p:sp>
      </p:grpSp>
      <p:sp>
        <p:nvSpPr>
          <p:cNvPr id="11" name="TextBox 11"/>
          <p:cNvSpPr txBox="1"/>
          <p:nvPr/>
        </p:nvSpPr>
        <p:spPr>
          <a:xfrm>
            <a:off x="1564378" y="7270688"/>
            <a:ext cx="4728589" cy="2044700"/>
          </a:xfrm>
          <a:prstGeom prst="rect">
            <a:avLst/>
          </a:prstGeom>
        </p:spPr>
        <p:txBody>
          <a:bodyPr lIns="0" tIns="0" rIns="0" bIns="0" rtlCol="0" anchor="t">
            <a:spAutoFit/>
          </a:bodyPr>
          <a:lstStyle/>
          <a:p>
            <a:pPr algn="ctr">
              <a:lnSpc>
                <a:spcPts val="3250"/>
              </a:lnSpc>
            </a:pPr>
            <a:r>
              <a:rPr lang="en-US" sz="2500" spc="50">
                <a:solidFill>
                  <a:srgbClr val="FFFFFF"/>
                </a:solidFill>
                <a:latin typeface="FS Albert 1"/>
              </a:rPr>
              <a:t>AI driven patient behaviour, adaptive conversation and patient condition determined by student interaction​</a:t>
            </a:r>
          </a:p>
          <a:p>
            <a:pPr algn="ctr">
              <a:lnSpc>
                <a:spcPts val="3250"/>
              </a:lnSpc>
            </a:pPr>
            <a:endParaRPr lang="en-US" sz="2500" spc="50">
              <a:solidFill>
                <a:srgbClr val="FFFFFF"/>
              </a:solidFill>
              <a:latin typeface="FS Albert 1"/>
            </a:endParaRPr>
          </a:p>
        </p:txBody>
      </p:sp>
      <p:grpSp>
        <p:nvGrpSpPr>
          <p:cNvPr id="12" name="Group 12"/>
          <p:cNvGrpSpPr>
            <a:grpSpLocks noChangeAspect="1"/>
          </p:cNvGrpSpPr>
          <p:nvPr/>
        </p:nvGrpSpPr>
        <p:grpSpPr>
          <a:xfrm>
            <a:off x="1511901" y="4476450"/>
            <a:ext cx="2924869" cy="2924869"/>
            <a:chOff x="0" y="0"/>
            <a:chExt cx="6350000" cy="6350000"/>
          </a:xfrm>
        </p:grpSpPr>
        <p:sp>
          <p:nvSpPr>
            <p:cNvPr id="13" name="Freeform 13"/>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2"/>
              <a:stretch>
                <a:fillRect l="-25" r="-33753"/>
              </a:stretch>
            </a:blipFill>
          </p:spPr>
        </p:sp>
        <p:sp>
          <p:nvSpPr>
            <p:cNvPr id="14" name="Freeform 14"/>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263F6B"/>
            </a:solidFill>
          </p:spPr>
        </p:sp>
      </p:grpSp>
      <p:grpSp>
        <p:nvGrpSpPr>
          <p:cNvPr id="15" name="Group 15"/>
          <p:cNvGrpSpPr>
            <a:grpSpLocks noChangeAspect="1"/>
          </p:cNvGrpSpPr>
          <p:nvPr/>
        </p:nvGrpSpPr>
        <p:grpSpPr>
          <a:xfrm>
            <a:off x="9738120" y="4476450"/>
            <a:ext cx="2924869" cy="2924869"/>
            <a:chOff x="0" y="0"/>
            <a:chExt cx="6350000" cy="6350000"/>
          </a:xfrm>
        </p:grpSpPr>
        <p:sp>
          <p:nvSpPr>
            <p:cNvPr id="16" name="Freeform 16"/>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3"/>
              <a:stretch>
                <a:fillRect l="-25046" r="-25046"/>
              </a:stretch>
            </a:blipFill>
          </p:spPr>
        </p:sp>
        <p:sp>
          <p:nvSpPr>
            <p:cNvPr id="17" name="Freeform 17"/>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263F6B"/>
            </a:solidFill>
          </p:spPr>
        </p:sp>
      </p:grpSp>
      <p:grpSp>
        <p:nvGrpSpPr>
          <p:cNvPr id="18" name="Group 18"/>
          <p:cNvGrpSpPr>
            <a:grpSpLocks noChangeAspect="1"/>
          </p:cNvGrpSpPr>
          <p:nvPr/>
        </p:nvGrpSpPr>
        <p:grpSpPr>
          <a:xfrm>
            <a:off x="5625010" y="1028700"/>
            <a:ext cx="2924869" cy="2924869"/>
            <a:chOff x="0" y="0"/>
            <a:chExt cx="6350000" cy="6350000"/>
          </a:xfrm>
        </p:grpSpPr>
        <p:sp>
          <p:nvSpPr>
            <p:cNvPr id="19" name="Freeform 19"/>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4"/>
              <a:stretch>
                <a:fillRect l="-43199" r="-19900" b="-19503"/>
              </a:stretch>
            </a:blipFill>
          </p:spPr>
        </p:sp>
        <p:sp>
          <p:nvSpPr>
            <p:cNvPr id="20" name="Freeform 20"/>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263F6B"/>
            </a:solidFill>
          </p:spPr>
        </p:sp>
      </p:grpSp>
      <p:grpSp>
        <p:nvGrpSpPr>
          <p:cNvPr id="21" name="Group 21"/>
          <p:cNvGrpSpPr>
            <a:grpSpLocks noChangeAspect="1"/>
          </p:cNvGrpSpPr>
          <p:nvPr/>
        </p:nvGrpSpPr>
        <p:grpSpPr>
          <a:xfrm>
            <a:off x="13851230" y="1028700"/>
            <a:ext cx="2924869" cy="2924869"/>
            <a:chOff x="0" y="0"/>
            <a:chExt cx="6350000" cy="6350000"/>
          </a:xfrm>
        </p:grpSpPr>
        <p:sp>
          <p:nvSpPr>
            <p:cNvPr id="22" name="Freeform 22"/>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5"/>
              <a:stretch>
                <a:fillRect l="-16617" r="-16617"/>
              </a:stretch>
            </a:blipFill>
          </p:spPr>
        </p:sp>
        <p:sp>
          <p:nvSpPr>
            <p:cNvPr id="23" name="Freeform 23"/>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263F6B"/>
            </a:solidFill>
          </p:spPr>
        </p:sp>
      </p:grpSp>
      <p:sp>
        <p:nvSpPr>
          <p:cNvPr id="24" name="AutoShape 24"/>
          <p:cNvSpPr/>
          <p:nvPr/>
        </p:nvSpPr>
        <p:spPr>
          <a:xfrm rot="-2655355">
            <a:off x="3440754" y="3542727"/>
            <a:ext cx="1833692" cy="0"/>
          </a:xfrm>
          <a:prstGeom prst="line">
            <a:avLst/>
          </a:prstGeom>
          <a:ln w="47625" cap="rnd">
            <a:solidFill>
              <a:srgbClr val="263F6B"/>
            </a:solidFill>
            <a:prstDash val="solid"/>
            <a:headEnd type="oval" w="lg" len="lg"/>
            <a:tailEnd type="oval" w="lg" len="lg"/>
          </a:ln>
        </p:spPr>
      </p:sp>
      <p:sp>
        <p:nvSpPr>
          <p:cNvPr id="25" name="AutoShape 25"/>
          <p:cNvSpPr/>
          <p:nvPr/>
        </p:nvSpPr>
        <p:spPr>
          <a:xfrm rot="-2655355">
            <a:off x="11666973" y="3542727"/>
            <a:ext cx="1833692" cy="0"/>
          </a:xfrm>
          <a:prstGeom prst="line">
            <a:avLst/>
          </a:prstGeom>
          <a:ln w="47625" cap="rnd">
            <a:solidFill>
              <a:srgbClr val="263F6B"/>
            </a:solidFill>
            <a:prstDash val="solid"/>
            <a:headEnd type="oval" w="lg" len="lg"/>
            <a:tailEnd type="oval" w="lg" len="lg"/>
          </a:ln>
        </p:spPr>
      </p:sp>
      <p:sp>
        <p:nvSpPr>
          <p:cNvPr id="26" name="AutoShape 26"/>
          <p:cNvSpPr/>
          <p:nvPr/>
        </p:nvSpPr>
        <p:spPr>
          <a:xfrm rot="-8100000">
            <a:off x="7126015" y="7275450"/>
            <a:ext cx="1833692" cy="0"/>
          </a:xfrm>
          <a:prstGeom prst="line">
            <a:avLst/>
          </a:prstGeom>
          <a:ln w="47625" cap="rnd">
            <a:solidFill>
              <a:srgbClr val="263F6B"/>
            </a:solidFill>
            <a:prstDash val="solid"/>
            <a:headEnd type="oval" w="lg" len="lg"/>
            <a:tailEnd type="oval" w="lg" len="lg"/>
          </a:ln>
        </p:spPr>
      </p:sp>
      <p:sp>
        <p:nvSpPr>
          <p:cNvPr id="27" name="AutoShape 27"/>
          <p:cNvSpPr/>
          <p:nvPr/>
        </p:nvSpPr>
        <p:spPr>
          <a:xfrm rot="-2700000">
            <a:off x="15641497" y="9043300"/>
            <a:ext cx="5293007" cy="2487400"/>
          </a:xfrm>
          <a:prstGeom prst="rect">
            <a:avLst/>
          </a:prstGeom>
          <a:solidFill>
            <a:srgbClr val="213559"/>
          </a:solidFill>
        </p:spPr>
      </p:sp>
      <p:sp>
        <p:nvSpPr>
          <p:cNvPr id="28" name="AutoShape 28"/>
          <p:cNvSpPr/>
          <p:nvPr/>
        </p:nvSpPr>
        <p:spPr>
          <a:xfrm rot="-2700000">
            <a:off x="-2646503" y="-1243700"/>
            <a:ext cx="5293007" cy="2487400"/>
          </a:xfrm>
          <a:prstGeom prst="rect">
            <a:avLst/>
          </a:prstGeom>
          <a:solidFill>
            <a:srgbClr val="213559"/>
          </a:solidFill>
        </p:spPr>
      </p:sp>
      <p:sp>
        <p:nvSpPr>
          <p:cNvPr id="29" name="TextBox 29"/>
          <p:cNvSpPr txBox="1"/>
          <p:nvPr/>
        </p:nvSpPr>
        <p:spPr>
          <a:xfrm>
            <a:off x="5466884" y="3894184"/>
            <a:ext cx="3241123" cy="1635125"/>
          </a:xfrm>
          <a:prstGeom prst="rect">
            <a:avLst/>
          </a:prstGeom>
        </p:spPr>
        <p:txBody>
          <a:bodyPr lIns="0" tIns="0" rIns="0" bIns="0" rtlCol="0" anchor="t">
            <a:spAutoFit/>
          </a:bodyPr>
          <a:lstStyle/>
          <a:p>
            <a:pPr algn="ctr">
              <a:lnSpc>
                <a:spcPts val="3250"/>
              </a:lnSpc>
            </a:pPr>
            <a:r>
              <a:rPr lang="en-US" sz="2500" spc="50">
                <a:solidFill>
                  <a:srgbClr val="FFFFFF"/>
                </a:solidFill>
                <a:latin typeface="FS Albert 1"/>
              </a:rPr>
              <a:t>Personal, intelligent feedback supported by evidence-based practice</a:t>
            </a:r>
          </a:p>
        </p:txBody>
      </p:sp>
      <p:sp>
        <p:nvSpPr>
          <p:cNvPr id="30" name="TextBox 30"/>
          <p:cNvSpPr txBox="1"/>
          <p:nvPr/>
        </p:nvSpPr>
        <p:spPr>
          <a:xfrm>
            <a:off x="13693103" y="3801155"/>
            <a:ext cx="3241123" cy="2044700"/>
          </a:xfrm>
          <a:prstGeom prst="rect">
            <a:avLst/>
          </a:prstGeom>
        </p:spPr>
        <p:txBody>
          <a:bodyPr lIns="0" tIns="0" rIns="0" bIns="0" rtlCol="0" anchor="t">
            <a:spAutoFit/>
          </a:bodyPr>
          <a:lstStyle/>
          <a:p>
            <a:pPr algn="ctr">
              <a:lnSpc>
                <a:spcPts val="3250"/>
              </a:lnSpc>
            </a:pPr>
            <a:r>
              <a:rPr lang="en-US" sz="2500" spc="50">
                <a:solidFill>
                  <a:srgbClr val="FFFFFF"/>
                </a:solidFill>
                <a:latin typeface="FS Albert 1"/>
              </a:rPr>
              <a:t>Access to  comprehensive data analytic dashboard for students and staff</a:t>
            </a:r>
          </a:p>
        </p:txBody>
      </p:sp>
      <p:sp>
        <p:nvSpPr>
          <p:cNvPr id="31" name="TextBox 31"/>
          <p:cNvSpPr txBox="1"/>
          <p:nvPr/>
        </p:nvSpPr>
        <p:spPr>
          <a:xfrm>
            <a:off x="9399830" y="7213600"/>
            <a:ext cx="3677116" cy="2044700"/>
          </a:xfrm>
          <a:prstGeom prst="rect">
            <a:avLst/>
          </a:prstGeom>
        </p:spPr>
        <p:txBody>
          <a:bodyPr lIns="0" tIns="0" rIns="0" bIns="0" rtlCol="0" anchor="t">
            <a:spAutoFit/>
          </a:bodyPr>
          <a:lstStyle/>
          <a:p>
            <a:pPr algn="ctr">
              <a:lnSpc>
                <a:spcPts val="3250"/>
              </a:lnSpc>
            </a:pPr>
            <a:r>
              <a:rPr lang="en-US" sz="2500" spc="50">
                <a:solidFill>
                  <a:srgbClr val="FFFFFF"/>
                </a:solidFill>
                <a:latin typeface="FS Albert 1"/>
              </a:rPr>
              <a:t>Accessible for synchronus and asynchronus learning with minimum supervision</a:t>
            </a:r>
          </a:p>
        </p:txBody>
      </p:sp>
      <p:sp>
        <p:nvSpPr>
          <p:cNvPr id="32" name="TextBox 32"/>
          <p:cNvSpPr txBox="1"/>
          <p:nvPr/>
        </p:nvSpPr>
        <p:spPr>
          <a:xfrm>
            <a:off x="1028700" y="2112267"/>
            <a:ext cx="4438184" cy="715069"/>
          </a:xfrm>
          <a:prstGeom prst="rect">
            <a:avLst/>
          </a:prstGeom>
        </p:spPr>
        <p:txBody>
          <a:bodyPr lIns="0" tIns="0" rIns="0" bIns="0" rtlCol="0" anchor="t">
            <a:spAutoFit/>
          </a:bodyPr>
          <a:lstStyle/>
          <a:p>
            <a:pPr>
              <a:lnSpc>
                <a:spcPts val="5369"/>
              </a:lnSpc>
            </a:pPr>
            <a:r>
              <a:rPr lang="en-US" sz="5479" spc="-323">
                <a:solidFill>
                  <a:srgbClr val="263F6B"/>
                </a:solidFill>
                <a:latin typeface="FS Albert 1"/>
              </a:rPr>
              <a:t>Key features</a:t>
            </a:r>
          </a:p>
        </p:txBody>
      </p:sp>
      <p:pic>
        <p:nvPicPr>
          <p:cNvPr id="33" name="Picture 33"/>
          <p:cNvPicPr>
            <a:picLocks noChangeAspect="1"/>
          </p:cNvPicPr>
          <p:nvPr/>
        </p:nvPicPr>
        <p:blipFill>
          <a:blip r:embed="rId6"/>
          <a:srcRect/>
          <a:stretch>
            <a:fillRect/>
          </a:stretch>
        </p:blipFill>
        <p:spPr>
          <a:xfrm>
            <a:off x="1201369" y="785855"/>
            <a:ext cx="3483718" cy="7431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63F6B"/>
        </a:solidFill>
        <a:effectLst/>
      </p:bgPr>
    </p:bg>
    <p:spTree>
      <p:nvGrpSpPr>
        <p:cNvPr id="1" name=""/>
        <p:cNvGrpSpPr/>
        <p:nvPr/>
      </p:nvGrpSpPr>
      <p:grpSpPr>
        <a:xfrm>
          <a:off x="0" y="0"/>
          <a:ext cx="0" cy="0"/>
          <a:chOff x="0" y="0"/>
          <a:chExt cx="0" cy="0"/>
        </a:xfrm>
      </p:grpSpPr>
      <p:sp>
        <p:nvSpPr>
          <p:cNvPr id="2" name="AutoShape 2"/>
          <p:cNvSpPr/>
          <p:nvPr/>
        </p:nvSpPr>
        <p:spPr>
          <a:xfrm rot="-1753206">
            <a:off x="-1113304" y="4354356"/>
            <a:ext cx="25783492" cy="9586163"/>
          </a:xfrm>
          <a:prstGeom prst="rect">
            <a:avLst/>
          </a:prstGeom>
          <a:solidFill>
            <a:srgbClr val="000000">
              <a:alpha val="6667"/>
            </a:srgbClr>
          </a:solidFill>
        </p:spPr>
      </p:sp>
      <p:grpSp>
        <p:nvGrpSpPr>
          <p:cNvPr id="3" name="Group 3"/>
          <p:cNvGrpSpPr/>
          <p:nvPr/>
        </p:nvGrpSpPr>
        <p:grpSpPr>
          <a:xfrm>
            <a:off x="1335004" y="1975426"/>
            <a:ext cx="3796544" cy="1485470"/>
            <a:chOff x="0" y="0"/>
            <a:chExt cx="1687841" cy="660400"/>
          </a:xfrm>
        </p:grpSpPr>
        <p:sp>
          <p:nvSpPr>
            <p:cNvPr id="4" name="Freeform 4"/>
            <p:cNvSpPr/>
            <p:nvPr/>
          </p:nvSpPr>
          <p:spPr>
            <a:xfrm>
              <a:off x="0" y="0"/>
              <a:ext cx="1687841" cy="660400"/>
            </a:xfrm>
            <a:custGeom>
              <a:avLst/>
              <a:gdLst/>
              <a:ahLst/>
              <a:cxnLst/>
              <a:rect l="l" t="t" r="r" b="b"/>
              <a:pathLst>
                <a:path w="1687841" h="660400">
                  <a:moveTo>
                    <a:pt x="1563381" y="660400"/>
                  </a:moveTo>
                  <a:lnTo>
                    <a:pt x="124460" y="660400"/>
                  </a:lnTo>
                  <a:cubicBezTo>
                    <a:pt x="55880" y="660400"/>
                    <a:pt x="0" y="604520"/>
                    <a:pt x="0" y="535940"/>
                  </a:cubicBezTo>
                  <a:lnTo>
                    <a:pt x="0" y="124460"/>
                  </a:lnTo>
                  <a:cubicBezTo>
                    <a:pt x="0" y="55880"/>
                    <a:pt x="55880" y="0"/>
                    <a:pt x="124460" y="0"/>
                  </a:cubicBezTo>
                  <a:lnTo>
                    <a:pt x="1563381" y="0"/>
                  </a:lnTo>
                  <a:cubicBezTo>
                    <a:pt x="1631961" y="0"/>
                    <a:pt x="1687841" y="55880"/>
                    <a:pt x="1687841" y="124460"/>
                  </a:cubicBezTo>
                  <a:lnTo>
                    <a:pt x="1687841" y="535940"/>
                  </a:lnTo>
                  <a:cubicBezTo>
                    <a:pt x="1687841" y="604520"/>
                    <a:pt x="1631961" y="660400"/>
                    <a:pt x="1563381" y="660400"/>
                  </a:cubicBezTo>
                  <a:close/>
                </a:path>
              </a:pathLst>
            </a:custGeom>
            <a:solidFill>
              <a:srgbClr val="FFFFFF"/>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55422" y="2068351"/>
            <a:ext cx="6977156" cy="6977156"/>
          </a:xfrm>
          <a:prstGeom prst="rect">
            <a:avLst/>
          </a:prstGeom>
        </p:spPr>
      </p:pic>
      <p:grpSp>
        <p:nvGrpSpPr>
          <p:cNvPr id="6" name="Group 6"/>
          <p:cNvGrpSpPr/>
          <p:nvPr/>
        </p:nvGrpSpPr>
        <p:grpSpPr>
          <a:xfrm>
            <a:off x="1335004" y="3820429"/>
            <a:ext cx="3796544" cy="1485470"/>
            <a:chOff x="0" y="0"/>
            <a:chExt cx="1687841" cy="660400"/>
          </a:xfrm>
        </p:grpSpPr>
        <p:sp>
          <p:nvSpPr>
            <p:cNvPr id="7" name="Freeform 7"/>
            <p:cNvSpPr/>
            <p:nvPr/>
          </p:nvSpPr>
          <p:spPr>
            <a:xfrm>
              <a:off x="0" y="0"/>
              <a:ext cx="1687841" cy="660400"/>
            </a:xfrm>
            <a:custGeom>
              <a:avLst/>
              <a:gdLst/>
              <a:ahLst/>
              <a:cxnLst/>
              <a:rect l="l" t="t" r="r" b="b"/>
              <a:pathLst>
                <a:path w="1687841" h="660400">
                  <a:moveTo>
                    <a:pt x="1563381" y="660400"/>
                  </a:moveTo>
                  <a:lnTo>
                    <a:pt x="124460" y="660400"/>
                  </a:lnTo>
                  <a:cubicBezTo>
                    <a:pt x="55880" y="660400"/>
                    <a:pt x="0" y="604520"/>
                    <a:pt x="0" y="535940"/>
                  </a:cubicBezTo>
                  <a:lnTo>
                    <a:pt x="0" y="124460"/>
                  </a:lnTo>
                  <a:cubicBezTo>
                    <a:pt x="0" y="55880"/>
                    <a:pt x="55880" y="0"/>
                    <a:pt x="124460" y="0"/>
                  </a:cubicBezTo>
                  <a:lnTo>
                    <a:pt x="1563381" y="0"/>
                  </a:lnTo>
                  <a:cubicBezTo>
                    <a:pt x="1631961" y="0"/>
                    <a:pt x="1687841" y="55880"/>
                    <a:pt x="1687841" y="124460"/>
                  </a:cubicBezTo>
                  <a:lnTo>
                    <a:pt x="1687841" y="535940"/>
                  </a:lnTo>
                  <a:cubicBezTo>
                    <a:pt x="1687841" y="604520"/>
                    <a:pt x="1631961" y="660400"/>
                    <a:pt x="1563381" y="660400"/>
                  </a:cubicBezTo>
                  <a:close/>
                </a:path>
              </a:pathLst>
            </a:custGeom>
            <a:solidFill>
              <a:srgbClr val="FFFFFF"/>
            </a:solidFill>
          </p:spPr>
        </p:sp>
      </p:grpSp>
      <p:grpSp>
        <p:nvGrpSpPr>
          <p:cNvPr id="8" name="Group 8"/>
          <p:cNvGrpSpPr/>
          <p:nvPr/>
        </p:nvGrpSpPr>
        <p:grpSpPr>
          <a:xfrm>
            <a:off x="1335004" y="5665431"/>
            <a:ext cx="3796544" cy="1485470"/>
            <a:chOff x="0" y="0"/>
            <a:chExt cx="1687841" cy="660400"/>
          </a:xfrm>
        </p:grpSpPr>
        <p:sp>
          <p:nvSpPr>
            <p:cNvPr id="9" name="Freeform 9"/>
            <p:cNvSpPr/>
            <p:nvPr/>
          </p:nvSpPr>
          <p:spPr>
            <a:xfrm>
              <a:off x="0" y="0"/>
              <a:ext cx="1687841" cy="660400"/>
            </a:xfrm>
            <a:custGeom>
              <a:avLst/>
              <a:gdLst/>
              <a:ahLst/>
              <a:cxnLst/>
              <a:rect l="l" t="t" r="r" b="b"/>
              <a:pathLst>
                <a:path w="1687841" h="660400">
                  <a:moveTo>
                    <a:pt x="1563381" y="660400"/>
                  </a:moveTo>
                  <a:lnTo>
                    <a:pt x="124460" y="660400"/>
                  </a:lnTo>
                  <a:cubicBezTo>
                    <a:pt x="55880" y="660400"/>
                    <a:pt x="0" y="604520"/>
                    <a:pt x="0" y="535940"/>
                  </a:cubicBezTo>
                  <a:lnTo>
                    <a:pt x="0" y="124460"/>
                  </a:lnTo>
                  <a:cubicBezTo>
                    <a:pt x="0" y="55880"/>
                    <a:pt x="55880" y="0"/>
                    <a:pt x="124460" y="0"/>
                  </a:cubicBezTo>
                  <a:lnTo>
                    <a:pt x="1563381" y="0"/>
                  </a:lnTo>
                  <a:cubicBezTo>
                    <a:pt x="1631961" y="0"/>
                    <a:pt x="1687841" y="55880"/>
                    <a:pt x="1687841" y="124460"/>
                  </a:cubicBezTo>
                  <a:lnTo>
                    <a:pt x="1687841" y="535940"/>
                  </a:lnTo>
                  <a:cubicBezTo>
                    <a:pt x="1687841" y="604520"/>
                    <a:pt x="1631961" y="660400"/>
                    <a:pt x="1563381" y="660400"/>
                  </a:cubicBezTo>
                  <a:close/>
                </a:path>
              </a:pathLst>
            </a:custGeom>
            <a:solidFill>
              <a:srgbClr val="FFFFFF"/>
            </a:solidFill>
          </p:spPr>
        </p:sp>
      </p:grpSp>
      <p:grpSp>
        <p:nvGrpSpPr>
          <p:cNvPr id="10" name="Group 10"/>
          <p:cNvGrpSpPr/>
          <p:nvPr/>
        </p:nvGrpSpPr>
        <p:grpSpPr>
          <a:xfrm>
            <a:off x="1335004" y="7493158"/>
            <a:ext cx="3796544" cy="1485470"/>
            <a:chOff x="0" y="0"/>
            <a:chExt cx="1687841" cy="660400"/>
          </a:xfrm>
        </p:grpSpPr>
        <p:sp>
          <p:nvSpPr>
            <p:cNvPr id="11" name="Freeform 11"/>
            <p:cNvSpPr/>
            <p:nvPr/>
          </p:nvSpPr>
          <p:spPr>
            <a:xfrm>
              <a:off x="0" y="0"/>
              <a:ext cx="1687841" cy="660400"/>
            </a:xfrm>
            <a:custGeom>
              <a:avLst/>
              <a:gdLst/>
              <a:ahLst/>
              <a:cxnLst/>
              <a:rect l="l" t="t" r="r" b="b"/>
              <a:pathLst>
                <a:path w="1687841" h="660400">
                  <a:moveTo>
                    <a:pt x="1563381" y="660400"/>
                  </a:moveTo>
                  <a:lnTo>
                    <a:pt x="124460" y="660400"/>
                  </a:lnTo>
                  <a:cubicBezTo>
                    <a:pt x="55880" y="660400"/>
                    <a:pt x="0" y="604520"/>
                    <a:pt x="0" y="535940"/>
                  </a:cubicBezTo>
                  <a:lnTo>
                    <a:pt x="0" y="124460"/>
                  </a:lnTo>
                  <a:cubicBezTo>
                    <a:pt x="0" y="55880"/>
                    <a:pt x="55880" y="0"/>
                    <a:pt x="124460" y="0"/>
                  </a:cubicBezTo>
                  <a:lnTo>
                    <a:pt x="1563381" y="0"/>
                  </a:lnTo>
                  <a:cubicBezTo>
                    <a:pt x="1631961" y="0"/>
                    <a:pt x="1687841" y="55880"/>
                    <a:pt x="1687841" y="124460"/>
                  </a:cubicBezTo>
                  <a:lnTo>
                    <a:pt x="1687841" y="535940"/>
                  </a:lnTo>
                  <a:cubicBezTo>
                    <a:pt x="1687841" y="604520"/>
                    <a:pt x="1631961" y="660400"/>
                    <a:pt x="1563381" y="660400"/>
                  </a:cubicBezTo>
                  <a:close/>
                </a:path>
              </a:pathLst>
            </a:custGeom>
            <a:solidFill>
              <a:srgbClr val="FFFFFF"/>
            </a:solidFill>
          </p:spPr>
        </p:sp>
      </p:grpSp>
      <p:grpSp>
        <p:nvGrpSpPr>
          <p:cNvPr id="12" name="Group 12"/>
          <p:cNvGrpSpPr/>
          <p:nvPr/>
        </p:nvGrpSpPr>
        <p:grpSpPr>
          <a:xfrm>
            <a:off x="13289803" y="2042305"/>
            <a:ext cx="3796544" cy="1485470"/>
            <a:chOff x="0" y="0"/>
            <a:chExt cx="1687841" cy="660400"/>
          </a:xfrm>
        </p:grpSpPr>
        <p:sp>
          <p:nvSpPr>
            <p:cNvPr id="13" name="Freeform 13"/>
            <p:cNvSpPr/>
            <p:nvPr/>
          </p:nvSpPr>
          <p:spPr>
            <a:xfrm>
              <a:off x="0" y="0"/>
              <a:ext cx="1687841" cy="660400"/>
            </a:xfrm>
            <a:custGeom>
              <a:avLst/>
              <a:gdLst/>
              <a:ahLst/>
              <a:cxnLst/>
              <a:rect l="l" t="t" r="r" b="b"/>
              <a:pathLst>
                <a:path w="1687841" h="660400">
                  <a:moveTo>
                    <a:pt x="1563381" y="660400"/>
                  </a:moveTo>
                  <a:lnTo>
                    <a:pt x="124460" y="660400"/>
                  </a:lnTo>
                  <a:cubicBezTo>
                    <a:pt x="55880" y="660400"/>
                    <a:pt x="0" y="604520"/>
                    <a:pt x="0" y="535940"/>
                  </a:cubicBezTo>
                  <a:lnTo>
                    <a:pt x="0" y="124460"/>
                  </a:lnTo>
                  <a:cubicBezTo>
                    <a:pt x="0" y="55880"/>
                    <a:pt x="55880" y="0"/>
                    <a:pt x="124460" y="0"/>
                  </a:cubicBezTo>
                  <a:lnTo>
                    <a:pt x="1563381" y="0"/>
                  </a:lnTo>
                  <a:cubicBezTo>
                    <a:pt x="1631961" y="0"/>
                    <a:pt x="1687841" y="55880"/>
                    <a:pt x="1687841" y="124460"/>
                  </a:cubicBezTo>
                  <a:lnTo>
                    <a:pt x="1687841" y="535940"/>
                  </a:lnTo>
                  <a:cubicBezTo>
                    <a:pt x="1687841" y="604520"/>
                    <a:pt x="1631961" y="660400"/>
                    <a:pt x="1563381" y="660400"/>
                  </a:cubicBezTo>
                  <a:close/>
                </a:path>
              </a:pathLst>
            </a:custGeom>
            <a:solidFill>
              <a:srgbClr val="FFFFFF"/>
            </a:solidFill>
          </p:spPr>
        </p:sp>
      </p:grpSp>
      <p:grpSp>
        <p:nvGrpSpPr>
          <p:cNvPr id="14" name="Group 14"/>
          <p:cNvGrpSpPr/>
          <p:nvPr/>
        </p:nvGrpSpPr>
        <p:grpSpPr>
          <a:xfrm>
            <a:off x="13289803" y="3887307"/>
            <a:ext cx="3796544" cy="1485470"/>
            <a:chOff x="0" y="0"/>
            <a:chExt cx="1687841" cy="660400"/>
          </a:xfrm>
        </p:grpSpPr>
        <p:sp>
          <p:nvSpPr>
            <p:cNvPr id="15" name="Freeform 15"/>
            <p:cNvSpPr/>
            <p:nvPr/>
          </p:nvSpPr>
          <p:spPr>
            <a:xfrm>
              <a:off x="0" y="0"/>
              <a:ext cx="1687841" cy="660400"/>
            </a:xfrm>
            <a:custGeom>
              <a:avLst/>
              <a:gdLst/>
              <a:ahLst/>
              <a:cxnLst/>
              <a:rect l="l" t="t" r="r" b="b"/>
              <a:pathLst>
                <a:path w="1687841" h="660400">
                  <a:moveTo>
                    <a:pt x="1563381" y="660400"/>
                  </a:moveTo>
                  <a:lnTo>
                    <a:pt x="124460" y="660400"/>
                  </a:lnTo>
                  <a:cubicBezTo>
                    <a:pt x="55880" y="660400"/>
                    <a:pt x="0" y="604520"/>
                    <a:pt x="0" y="535940"/>
                  </a:cubicBezTo>
                  <a:lnTo>
                    <a:pt x="0" y="124460"/>
                  </a:lnTo>
                  <a:cubicBezTo>
                    <a:pt x="0" y="55880"/>
                    <a:pt x="55880" y="0"/>
                    <a:pt x="124460" y="0"/>
                  </a:cubicBezTo>
                  <a:lnTo>
                    <a:pt x="1563381" y="0"/>
                  </a:lnTo>
                  <a:cubicBezTo>
                    <a:pt x="1631961" y="0"/>
                    <a:pt x="1687841" y="55880"/>
                    <a:pt x="1687841" y="124460"/>
                  </a:cubicBezTo>
                  <a:lnTo>
                    <a:pt x="1687841" y="535940"/>
                  </a:lnTo>
                  <a:cubicBezTo>
                    <a:pt x="1687841" y="604520"/>
                    <a:pt x="1631961" y="660400"/>
                    <a:pt x="1563381" y="660400"/>
                  </a:cubicBezTo>
                  <a:close/>
                </a:path>
              </a:pathLst>
            </a:custGeom>
            <a:solidFill>
              <a:srgbClr val="FFFFFF"/>
            </a:solidFill>
          </p:spPr>
        </p:sp>
      </p:grpSp>
      <p:grpSp>
        <p:nvGrpSpPr>
          <p:cNvPr id="16" name="Group 16"/>
          <p:cNvGrpSpPr/>
          <p:nvPr/>
        </p:nvGrpSpPr>
        <p:grpSpPr>
          <a:xfrm>
            <a:off x="13289803" y="5732310"/>
            <a:ext cx="3796544" cy="1485470"/>
            <a:chOff x="0" y="0"/>
            <a:chExt cx="1687841" cy="660400"/>
          </a:xfrm>
        </p:grpSpPr>
        <p:sp>
          <p:nvSpPr>
            <p:cNvPr id="17" name="Freeform 17"/>
            <p:cNvSpPr/>
            <p:nvPr/>
          </p:nvSpPr>
          <p:spPr>
            <a:xfrm>
              <a:off x="0" y="0"/>
              <a:ext cx="1687841" cy="660400"/>
            </a:xfrm>
            <a:custGeom>
              <a:avLst/>
              <a:gdLst/>
              <a:ahLst/>
              <a:cxnLst/>
              <a:rect l="l" t="t" r="r" b="b"/>
              <a:pathLst>
                <a:path w="1687841" h="660400">
                  <a:moveTo>
                    <a:pt x="1563381" y="660400"/>
                  </a:moveTo>
                  <a:lnTo>
                    <a:pt x="124460" y="660400"/>
                  </a:lnTo>
                  <a:cubicBezTo>
                    <a:pt x="55880" y="660400"/>
                    <a:pt x="0" y="604520"/>
                    <a:pt x="0" y="535940"/>
                  </a:cubicBezTo>
                  <a:lnTo>
                    <a:pt x="0" y="124460"/>
                  </a:lnTo>
                  <a:cubicBezTo>
                    <a:pt x="0" y="55880"/>
                    <a:pt x="55880" y="0"/>
                    <a:pt x="124460" y="0"/>
                  </a:cubicBezTo>
                  <a:lnTo>
                    <a:pt x="1563381" y="0"/>
                  </a:lnTo>
                  <a:cubicBezTo>
                    <a:pt x="1631961" y="0"/>
                    <a:pt x="1687841" y="55880"/>
                    <a:pt x="1687841" y="124460"/>
                  </a:cubicBezTo>
                  <a:lnTo>
                    <a:pt x="1687841" y="535940"/>
                  </a:lnTo>
                  <a:cubicBezTo>
                    <a:pt x="1687841" y="604520"/>
                    <a:pt x="1631961" y="660400"/>
                    <a:pt x="1563381" y="660400"/>
                  </a:cubicBezTo>
                  <a:close/>
                </a:path>
              </a:pathLst>
            </a:custGeom>
            <a:solidFill>
              <a:srgbClr val="FFFFFF"/>
            </a:solidFill>
          </p:spPr>
        </p:sp>
      </p:grpSp>
      <p:grpSp>
        <p:nvGrpSpPr>
          <p:cNvPr id="18" name="Group 18"/>
          <p:cNvGrpSpPr/>
          <p:nvPr/>
        </p:nvGrpSpPr>
        <p:grpSpPr>
          <a:xfrm>
            <a:off x="13289803" y="7560037"/>
            <a:ext cx="3796544" cy="1485470"/>
            <a:chOff x="0" y="0"/>
            <a:chExt cx="1687841" cy="660400"/>
          </a:xfrm>
        </p:grpSpPr>
        <p:sp>
          <p:nvSpPr>
            <p:cNvPr id="19" name="Freeform 19"/>
            <p:cNvSpPr/>
            <p:nvPr/>
          </p:nvSpPr>
          <p:spPr>
            <a:xfrm>
              <a:off x="0" y="0"/>
              <a:ext cx="1687841" cy="660400"/>
            </a:xfrm>
            <a:custGeom>
              <a:avLst/>
              <a:gdLst/>
              <a:ahLst/>
              <a:cxnLst/>
              <a:rect l="l" t="t" r="r" b="b"/>
              <a:pathLst>
                <a:path w="1687841" h="660400">
                  <a:moveTo>
                    <a:pt x="1563381" y="660400"/>
                  </a:moveTo>
                  <a:lnTo>
                    <a:pt x="124460" y="660400"/>
                  </a:lnTo>
                  <a:cubicBezTo>
                    <a:pt x="55880" y="660400"/>
                    <a:pt x="0" y="604520"/>
                    <a:pt x="0" y="535940"/>
                  </a:cubicBezTo>
                  <a:lnTo>
                    <a:pt x="0" y="124460"/>
                  </a:lnTo>
                  <a:cubicBezTo>
                    <a:pt x="0" y="55880"/>
                    <a:pt x="55880" y="0"/>
                    <a:pt x="124460" y="0"/>
                  </a:cubicBezTo>
                  <a:lnTo>
                    <a:pt x="1563381" y="0"/>
                  </a:lnTo>
                  <a:cubicBezTo>
                    <a:pt x="1631961" y="0"/>
                    <a:pt x="1687841" y="55880"/>
                    <a:pt x="1687841" y="124460"/>
                  </a:cubicBezTo>
                  <a:lnTo>
                    <a:pt x="1687841" y="535940"/>
                  </a:lnTo>
                  <a:cubicBezTo>
                    <a:pt x="1687841" y="604520"/>
                    <a:pt x="1631961" y="660400"/>
                    <a:pt x="1563381" y="660400"/>
                  </a:cubicBezTo>
                  <a:close/>
                </a:path>
              </a:pathLst>
            </a:custGeom>
            <a:solidFill>
              <a:srgbClr val="FFFFFF"/>
            </a:solidFill>
          </p:spPr>
        </p:sp>
      </p:grpSp>
      <p:pic>
        <p:nvPicPr>
          <p:cNvPr id="20" name="Picture 20"/>
          <p:cNvPicPr>
            <a:picLocks noChangeAspect="1"/>
          </p:cNvPicPr>
          <p:nvPr/>
        </p:nvPicPr>
        <p:blipFill>
          <a:blip r:embed="rId4"/>
          <a:srcRect/>
          <a:stretch>
            <a:fillRect/>
          </a:stretch>
        </p:blipFill>
        <p:spPr>
          <a:xfrm>
            <a:off x="1201369" y="785855"/>
            <a:ext cx="3483718" cy="743193"/>
          </a:xfrm>
          <a:prstGeom prst="rect">
            <a:avLst/>
          </a:prstGeom>
        </p:spPr>
      </p:pic>
      <p:pic>
        <p:nvPicPr>
          <p:cNvPr id="21"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07239" flipH="1" flipV="1">
            <a:off x="8306408" y="1537990"/>
            <a:ext cx="1675183" cy="831310"/>
          </a:xfrm>
          <a:prstGeom prst="rect">
            <a:avLst/>
          </a:prstGeom>
        </p:spPr>
      </p:pic>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07239">
            <a:off x="8306408" y="8838959"/>
            <a:ext cx="1675183" cy="831310"/>
          </a:xfrm>
          <a:prstGeom prst="rect">
            <a:avLst/>
          </a:prstGeom>
        </p:spPr>
      </p:pic>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56291" y="4083466"/>
            <a:ext cx="868862" cy="923094"/>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013572" y="2295519"/>
            <a:ext cx="911581" cy="845285"/>
          </a:xfrm>
          <a:prstGeom prst="rect">
            <a:avLst/>
          </a:prstGeom>
        </p:spPr>
      </p:pic>
      <p:sp>
        <p:nvSpPr>
          <p:cNvPr id="25" name="TextBox 25"/>
          <p:cNvSpPr txBox="1"/>
          <p:nvPr/>
        </p:nvSpPr>
        <p:spPr>
          <a:xfrm>
            <a:off x="1543714" y="7675709"/>
            <a:ext cx="3350083" cy="1225550"/>
          </a:xfrm>
          <a:prstGeom prst="rect">
            <a:avLst/>
          </a:prstGeom>
        </p:spPr>
        <p:txBody>
          <a:bodyPr lIns="0" tIns="0" rIns="0" bIns="0" rtlCol="0" anchor="t">
            <a:spAutoFit/>
          </a:bodyPr>
          <a:lstStyle/>
          <a:p>
            <a:pPr>
              <a:lnSpc>
                <a:spcPts val="3250"/>
              </a:lnSpc>
              <a:spcBef>
                <a:spcPct val="0"/>
              </a:spcBef>
            </a:pPr>
            <a:r>
              <a:rPr lang="en-US" sz="2500" spc="50">
                <a:solidFill>
                  <a:srgbClr val="263F6B"/>
                </a:solidFill>
                <a:latin typeface="FS Albert 1"/>
              </a:rPr>
              <a:t>Result Interpretation </a:t>
            </a:r>
          </a:p>
          <a:p>
            <a:pPr>
              <a:lnSpc>
                <a:spcPts val="3250"/>
              </a:lnSpc>
              <a:spcBef>
                <a:spcPct val="0"/>
              </a:spcBef>
            </a:pPr>
            <a:r>
              <a:rPr lang="en-US" sz="2500" spc="50">
                <a:solidFill>
                  <a:srgbClr val="263F6B"/>
                </a:solidFill>
                <a:latin typeface="FS Albert 1"/>
              </a:rPr>
              <a:t>and Clinical Reasoning​</a:t>
            </a:r>
          </a:p>
        </p:txBody>
      </p:sp>
      <p:pic>
        <p:nvPicPr>
          <p:cNvPr id="26" name="Picture 2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095478" y="8042852"/>
            <a:ext cx="798319" cy="858408"/>
          </a:xfrm>
          <a:prstGeom prst="rect">
            <a:avLst/>
          </a:prstGeom>
        </p:spPr>
      </p:pic>
      <p:pic>
        <p:nvPicPr>
          <p:cNvPr id="27" name="Picture 2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897421" y="6135159"/>
            <a:ext cx="996377" cy="535552"/>
          </a:xfrm>
          <a:prstGeom prst="rect">
            <a:avLst/>
          </a:prstGeom>
        </p:spPr>
      </p:pic>
      <p:pic>
        <p:nvPicPr>
          <p:cNvPr id="28" name="Picture 2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487862" y="2339734"/>
            <a:ext cx="945155" cy="929797"/>
          </a:xfrm>
          <a:prstGeom prst="rect">
            <a:avLst/>
          </a:prstGeom>
        </p:spPr>
      </p:pic>
      <p:pic>
        <p:nvPicPr>
          <p:cNvPr id="29" name="Picture 2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3640241" y="4219414"/>
            <a:ext cx="707346" cy="924086"/>
          </a:xfrm>
          <a:prstGeom prst="rect">
            <a:avLst/>
          </a:prstGeom>
        </p:spPr>
      </p:pic>
      <p:pic>
        <p:nvPicPr>
          <p:cNvPr id="30" name="Picture 30"/>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3600031" y="6161634"/>
            <a:ext cx="1008080" cy="758580"/>
          </a:xfrm>
          <a:prstGeom prst="rect">
            <a:avLst/>
          </a:prstGeom>
        </p:spPr>
      </p:pic>
      <p:pic>
        <p:nvPicPr>
          <p:cNvPr id="31" name="Picture 31"/>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3640241" y="7881643"/>
            <a:ext cx="792775" cy="842258"/>
          </a:xfrm>
          <a:prstGeom prst="rect">
            <a:avLst/>
          </a:prstGeom>
        </p:spPr>
      </p:pic>
      <p:pic>
        <p:nvPicPr>
          <p:cNvPr id="32" name="Picture 32"/>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7721348" y="6402935"/>
            <a:ext cx="2502332" cy="1832958"/>
          </a:xfrm>
          <a:prstGeom prst="rect">
            <a:avLst/>
          </a:prstGeom>
        </p:spPr>
      </p:pic>
      <p:sp>
        <p:nvSpPr>
          <p:cNvPr id="33" name="TextBox 33"/>
          <p:cNvSpPr txBox="1"/>
          <p:nvPr/>
        </p:nvSpPr>
        <p:spPr>
          <a:xfrm>
            <a:off x="5915870" y="4467897"/>
            <a:ext cx="6456261" cy="1581155"/>
          </a:xfrm>
          <a:prstGeom prst="rect">
            <a:avLst/>
          </a:prstGeom>
        </p:spPr>
        <p:txBody>
          <a:bodyPr lIns="0" tIns="0" rIns="0" bIns="0" rtlCol="0" anchor="t">
            <a:spAutoFit/>
          </a:bodyPr>
          <a:lstStyle/>
          <a:p>
            <a:pPr algn="ctr">
              <a:lnSpc>
                <a:spcPts val="6013"/>
              </a:lnSpc>
            </a:pPr>
            <a:r>
              <a:rPr lang="en-US" sz="6100" spc="-362" dirty="0">
                <a:solidFill>
                  <a:srgbClr val="FFFFFF"/>
                </a:solidFill>
                <a:latin typeface="FS Albert 1"/>
              </a:rPr>
              <a:t>Some of the skills developed using VR</a:t>
            </a:r>
          </a:p>
        </p:txBody>
      </p:sp>
      <p:sp>
        <p:nvSpPr>
          <p:cNvPr id="34" name="TextBox 34"/>
          <p:cNvSpPr txBox="1"/>
          <p:nvPr/>
        </p:nvSpPr>
        <p:spPr>
          <a:xfrm>
            <a:off x="1543714" y="3917950"/>
            <a:ext cx="2799028" cy="1225550"/>
          </a:xfrm>
          <a:prstGeom prst="rect">
            <a:avLst/>
          </a:prstGeom>
        </p:spPr>
        <p:txBody>
          <a:bodyPr lIns="0" tIns="0" rIns="0" bIns="0" rtlCol="0" anchor="t">
            <a:spAutoFit/>
          </a:bodyPr>
          <a:lstStyle/>
          <a:p>
            <a:pPr>
              <a:lnSpc>
                <a:spcPts val="3250"/>
              </a:lnSpc>
              <a:spcBef>
                <a:spcPct val="0"/>
              </a:spcBef>
            </a:pPr>
            <a:r>
              <a:rPr lang="en-US" sz="2500" spc="50">
                <a:solidFill>
                  <a:srgbClr val="263F6B"/>
                </a:solidFill>
                <a:latin typeface="FS Albert 1"/>
              </a:rPr>
              <a:t>Nursing Assessment Process</a:t>
            </a:r>
          </a:p>
        </p:txBody>
      </p:sp>
      <p:sp>
        <p:nvSpPr>
          <p:cNvPr id="35" name="TextBox 35"/>
          <p:cNvSpPr txBox="1"/>
          <p:nvPr/>
        </p:nvSpPr>
        <p:spPr>
          <a:xfrm>
            <a:off x="1543714" y="2238369"/>
            <a:ext cx="3539236" cy="869950"/>
          </a:xfrm>
          <a:prstGeom prst="rect">
            <a:avLst/>
          </a:prstGeom>
        </p:spPr>
        <p:txBody>
          <a:bodyPr lIns="0" tIns="0" rIns="0" bIns="0" rtlCol="0" anchor="t">
            <a:spAutoFit/>
          </a:bodyPr>
          <a:lstStyle/>
          <a:p>
            <a:pPr algn="just">
              <a:lnSpc>
                <a:spcPts val="3499"/>
              </a:lnSpc>
            </a:pPr>
            <a:r>
              <a:rPr lang="en-US" sz="2499" spc="49">
                <a:solidFill>
                  <a:srgbClr val="263F6B"/>
                </a:solidFill>
                <a:latin typeface="FS Albert 1"/>
              </a:rPr>
              <a:t>Patient Communication</a:t>
            </a:r>
          </a:p>
        </p:txBody>
      </p:sp>
      <p:sp>
        <p:nvSpPr>
          <p:cNvPr id="36" name="TextBox 36"/>
          <p:cNvSpPr txBox="1"/>
          <p:nvPr/>
        </p:nvSpPr>
        <p:spPr>
          <a:xfrm>
            <a:off x="13156453" y="2341082"/>
            <a:ext cx="3824986" cy="869950"/>
          </a:xfrm>
          <a:prstGeom prst="rect">
            <a:avLst/>
          </a:prstGeom>
        </p:spPr>
        <p:txBody>
          <a:bodyPr lIns="0" tIns="0" rIns="0" bIns="0" rtlCol="0" anchor="t">
            <a:spAutoFit/>
          </a:bodyPr>
          <a:lstStyle/>
          <a:p>
            <a:pPr algn="r">
              <a:lnSpc>
                <a:spcPts val="3499"/>
              </a:lnSpc>
            </a:pPr>
            <a:r>
              <a:rPr lang="en-US" sz="2499" spc="49">
                <a:solidFill>
                  <a:srgbClr val="263F6B"/>
                </a:solidFill>
                <a:latin typeface="FS Albert 1"/>
              </a:rPr>
              <a:t>Decision Making</a:t>
            </a:r>
          </a:p>
          <a:p>
            <a:pPr algn="r">
              <a:lnSpc>
                <a:spcPts val="3499"/>
              </a:lnSpc>
            </a:pPr>
            <a:r>
              <a:rPr lang="en-US" sz="2499" spc="49">
                <a:solidFill>
                  <a:srgbClr val="263F6B"/>
                </a:solidFill>
                <a:latin typeface="FS Albert 1"/>
              </a:rPr>
              <a:t> and Guidelines</a:t>
            </a:r>
          </a:p>
        </p:txBody>
      </p:sp>
      <p:sp>
        <p:nvSpPr>
          <p:cNvPr id="37" name="TextBox 37"/>
          <p:cNvSpPr txBox="1"/>
          <p:nvPr/>
        </p:nvSpPr>
        <p:spPr>
          <a:xfrm>
            <a:off x="1621953" y="5953599"/>
            <a:ext cx="2434338" cy="815975"/>
          </a:xfrm>
          <a:prstGeom prst="rect">
            <a:avLst/>
          </a:prstGeom>
        </p:spPr>
        <p:txBody>
          <a:bodyPr lIns="0" tIns="0" rIns="0" bIns="0" rtlCol="0" anchor="t">
            <a:spAutoFit/>
          </a:bodyPr>
          <a:lstStyle/>
          <a:p>
            <a:pPr>
              <a:lnSpc>
                <a:spcPts val="3250"/>
              </a:lnSpc>
              <a:spcBef>
                <a:spcPct val="0"/>
              </a:spcBef>
            </a:pPr>
            <a:r>
              <a:rPr lang="en-US" sz="2500" spc="50">
                <a:solidFill>
                  <a:srgbClr val="263F6B"/>
                </a:solidFill>
                <a:latin typeface="FS Albert 1"/>
              </a:rPr>
              <a:t>Diagnostic Tools</a:t>
            </a:r>
          </a:p>
        </p:txBody>
      </p:sp>
      <p:sp>
        <p:nvSpPr>
          <p:cNvPr id="38" name="TextBox 38"/>
          <p:cNvSpPr txBox="1"/>
          <p:nvPr/>
        </p:nvSpPr>
        <p:spPr>
          <a:xfrm>
            <a:off x="13156453" y="4166493"/>
            <a:ext cx="3824986" cy="869950"/>
          </a:xfrm>
          <a:prstGeom prst="rect">
            <a:avLst/>
          </a:prstGeom>
        </p:spPr>
        <p:txBody>
          <a:bodyPr lIns="0" tIns="0" rIns="0" bIns="0" rtlCol="0" anchor="t">
            <a:spAutoFit/>
          </a:bodyPr>
          <a:lstStyle/>
          <a:p>
            <a:pPr algn="r">
              <a:lnSpc>
                <a:spcPts val="3499"/>
              </a:lnSpc>
            </a:pPr>
            <a:r>
              <a:rPr lang="en-US" sz="2499" spc="49">
                <a:solidFill>
                  <a:srgbClr val="263F6B"/>
                </a:solidFill>
                <a:latin typeface="FS Albert 1"/>
              </a:rPr>
              <a:t>Escalation and</a:t>
            </a:r>
          </a:p>
          <a:p>
            <a:pPr algn="r">
              <a:lnSpc>
                <a:spcPts val="3499"/>
              </a:lnSpc>
            </a:pPr>
            <a:r>
              <a:rPr lang="en-US" sz="2499" spc="49">
                <a:solidFill>
                  <a:srgbClr val="263F6B"/>
                </a:solidFill>
                <a:latin typeface="FS Albert 1"/>
              </a:rPr>
              <a:t>Handover</a:t>
            </a:r>
          </a:p>
        </p:txBody>
      </p:sp>
      <p:sp>
        <p:nvSpPr>
          <p:cNvPr id="39" name="TextBox 39"/>
          <p:cNvSpPr txBox="1"/>
          <p:nvPr/>
        </p:nvSpPr>
        <p:spPr>
          <a:xfrm>
            <a:off x="14816151" y="5991903"/>
            <a:ext cx="2165287" cy="869950"/>
          </a:xfrm>
          <a:prstGeom prst="rect">
            <a:avLst/>
          </a:prstGeom>
        </p:spPr>
        <p:txBody>
          <a:bodyPr lIns="0" tIns="0" rIns="0" bIns="0" rtlCol="0" anchor="t">
            <a:spAutoFit/>
          </a:bodyPr>
          <a:lstStyle/>
          <a:p>
            <a:pPr algn="r">
              <a:lnSpc>
                <a:spcPts val="3499"/>
              </a:lnSpc>
            </a:pPr>
            <a:r>
              <a:rPr lang="en-US" sz="2499" spc="49">
                <a:solidFill>
                  <a:srgbClr val="263F6B"/>
                </a:solidFill>
                <a:latin typeface="FS Albert 1"/>
              </a:rPr>
              <a:t>Patient </a:t>
            </a:r>
          </a:p>
          <a:p>
            <a:pPr algn="r">
              <a:lnSpc>
                <a:spcPts val="3499"/>
              </a:lnSpc>
            </a:pPr>
            <a:r>
              <a:rPr lang="en-US" sz="2499" spc="49">
                <a:solidFill>
                  <a:srgbClr val="263F6B"/>
                </a:solidFill>
                <a:latin typeface="FS Albert 1"/>
              </a:rPr>
              <a:t>Monitoring</a:t>
            </a:r>
          </a:p>
        </p:txBody>
      </p:sp>
      <p:sp>
        <p:nvSpPr>
          <p:cNvPr id="40" name="TextBox 40"/>
          <p:cNvSpPr txBox="1"/>
          <p:nvPr/>
        </p:nvSpPr>
        <p:spPr>
          <a:xfrm>
            <a:off x="13031192" y="8065505"/>
            <a:ext cx="3824986" cy="431800"/>
          </a:xfrm>
          <a:prstGeom prst="rect">
            <a:avLst/>
          </a:prstGeom>
        </p:spPr>
        <p:txBody>
          <a:bodyPr lIns="0" tIns="0" rIns="0" bIns="0" rtlCol="0" anchor="t">
            <a:spAutoFit/>
          </a:bodyPr>
          <a:lstStyle/>
          <a:p>
            <a:pPr algn="r">
              <a:lnSpc>
                <a:spcPts val="3499"/>
              </a:lnSpc>
            </a:pPr>
            <a:r>
              <a:rPr lang="en-US" sz="2499" spc="49">
                <a:solidFill>
                  <a:srgbClr val="263F6B"/>
                </a:solidFill>
                <a:latin typeface="FS Albert 1"/>
              </a:rPr>
              <a:t>Reflection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rot="-1753206">
            <a:off x="-1113304" y="4354356"/>
            <a:ext cx="25783492" cy="9586163"/>
          </a:xfrm>
          <a:prstGeom prst="rect">
            <a:avLst/>
          </a:prstGeom>
          <a:solidFill>
            <a:srgbClr val="545454">
              <a:alpha val="4706"/>
            </a:srgbClr>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31243" y="698454"/>
            <a:ext cx="2556816" cy="2575547"/>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0059" y="7012999"/>
            <a:ext cx="2556816" cy="2575547"/>
          </a:xfrm>
          <a:prstGeom prst="rect">
            <a:avLst/>
          </a:prstGeom>
        </p:spPr>
      </p:pic>
      <p:sp>
        <p:nvSpPr>
          <p:cNvPr id="5" name="AutoShape 5"/>
          <p:cNvSpPr/>
          <p:nvPr/>
        </p:nvSpPr>
        <p:spPr>
          <a:xfrm rot="-2700000">
            <a:off x="-2646503" y="-1243700"/>
            <a:ext cx="5293007" cy="2487400"/>
          </a:xfrm>
          <a:prstGeom prst="rect">
            <a:avLst/>
          </a:prstGeom>
          <a:solidFill>
            <a:srgbClr val="213559"/>
          </a:solidFill>
        </p:spPr>
      </p:sp>
      <p:sp>
        <p:nvSpPr>
          <p:cNvPr id="6" name="AutoShape 6"/>
          <p:cNvSpPr/>
          <p:nvPr/>
        </p:nvSpPr>
        <p:spPr>
          <a:xfrm rot="-2700000">
            <a:off x="15641497" y="9043300"/>
            <a:ext cx="5293007" cy="2487400"/>
          </a:xfrm>
          <a:prstGeom prst="rect">
            <a:avLst/>
          </a:prstGeom>
          <a:solidFill>
            <a:srgbClr val="213559"/>
          </a:solidFill>
        </p:spPr>
      </p:sp>
      <p:pic>
        <p:nvPicPr>
          <p:cNvPr id="7" name="Picture 7"/>
          <p:cNvPicPr>
            <a:picLocks noChangeAspect="1"/>
          </p:cNvPicPr>
          <p:nvPr/>
        </p:nvPicPr>
        <p:blipFill>
          <a:blip r:embed="rId4"/>
          <a:srcRect/>
          <a:stretch>
            <a:fillRect/>
          </a:stretch>
        </p:blipFill>
        <p:spPr>
          <a:xfrm>
            <a:off x="1876798" y="1823537"/>
            <a:ext cx="4389481" cy="2880046"/>
          </a:xfrm>
          <a:prstGeom prst="rect">
            <a:avLst/>
          </a:prstGeom>
        </p:spPr>
      </p:pic>
      <p:pic>
        <p:nvPicPr>
          <p:cNvPr id="8" name="Picture 8"/>
          <p:cNvPicPr>
            <a:picLocks noChangeAspect="1"/>
          </p:cNvPicPr>
          <p:nvPr/>
        </p:nvPicPr>
        <p:blipFill>
          <a:blip r:embed="rId5"/>
          <a:srcRect/>
          <a:stretch>
            <a:fillRect/>
          </a:stretch>
        </p:blipFill>
        <p:spPr>
          <a:xfrm>
            <a:off x="6375394" y="1882232"/>
            <a:ext cx="4389481" cy="3067502"/>
          </a:xfrm>
          <a:prstGeom prst="rect">
            <a:avLst/>
          </a:prstGeom>
        </p:spPr>
      </p:pic>
      <p:sp>
        <p:nvSpPr>
          <p:cNvPr id="9" name="TextBox 9"/>
          <p:cNvSpPr txBox="1"/>
          <p:nvPr/>
        </p:nvSpPr>
        <p:spPr>
          <a:xfrm>
            <a:off x="1247624" y="945585"/>
            <a:ext cx="14995980" cy="735395"/>
          </a:xfrm>
          <a:prstGeom prst="rect">
            <a:avLst/>
          </a:prstGeom>
        </p:spPr>
        <p:txBody>
          <a:bodyPr lIns="0" tIns="0" rIns="0" bIns="0" rtlCol="0" anchor="t">
            <a:spAutoFit/>
          </a:bodyPr>
          <a:lstStyle/>
          <a:p>
            <a:pPr>
              <a:lnSpc>
                <a:spcPts val="5414"/>
              </a:lnSpc>
            </a:pPr>
            <a:r>
              <a:rPr lang="en-US" sz="5525" spc="-325">
                <a:solidFill>
                  <a:srgbClr val="263F6B"/>
                </a:solidFill>
                <a:latin typeface="FS Albert 1"/>
              </a:rPr>
              <a:t>Individual Student feedback and analytic dashboard</a:t>
            </a:r>
          </a:p>
        </p:txBody>
      </p:sp>
      <p:pic>
        <p:nvPicPr>
          <p:cNvPr id="10" name="Picture 10"/>
          <p:cNvPicPr>
            <a:picLocks noChangeAspect="1"/>
          </p:cNvPicPr>
          <p:nvPr/>
        </p:nvPicPr>
        <p:blipFill>
          <a:blip r:embed="rId6"/>
          <a:srcRect/>
          <a:stretch>
            <a:fillRect/>
          </a:stretch>
        </p:blipFill>
        <p:spPr>
          <a:xfrm>
            <a:off x="11079514" y="1885579"/>
            <a:ext cx="5468191" cy="4279281"/>
          </a:xfrm>
          <a:prstGeom prst="rect">
            <a:avLst/>
          </a:prstGeom>
        </p:spPr>
      </p:pic>
      <p:pic>
        <p:nvPicPr>
          <p:cNvPr id="12" name="Picture 9" descr="Table&#10;&#10;Description automatically generated">
            <a:extLst>
              <a:ext uri="{FF2B5EF4-FFF2-40B4-BE49-F238E27FC236}">
                <a16:creationId xmlns:a16="http://schemas.microsoft.com/office/drawing/2014/main" id="{89889C3E-995F-56FE-90DD-667A9D9C713E}"/>
              </a:ext>
            </a:extLst>
          </p:cNvPr>
          <p:cNvPicPr>
            <a:picLocks noChangeAspect="1"/>
          </p:cNvPicPr>
          <p:nvPr/>
        </p:nvPicPr>
        <p:blipFill>
          <a:blip r:embed="rId7"/>
          <a:srcRect/>
          <a:stretch>
            <a:fillRect/>
          </a:stretch>
        </p:blipFill>
        <p:spPr>
          <a:xfrm>
            <a:off x="1879884" y="5200233"/>
            <a:ext cx="8893360" cy="3852332"/>
          </a:xfrm>
          <a:prstGeom prst="rect">
            <a:avLst/>
          </a:prstGeom>
        </p:spPr>
      </p:pic>
      <p:pic>
        <p:nvPicPr>
          <p:cNvPr id="16" name="Picture 8" descr="Chart, line chart&#10;&#10;Description automatically generated">
            <a:extLst>
              <a:ext uri="{FF2B5EF4-FFF2-40B4-BE49-F238E27FC236}">
                <a16:creationId xmlns:a16="http://schemas.microsoft.com/office/drawing/2014/main" id="{C6F7DAE4-9DCB-A66F-3C22-91751163F949}"/>
              </a:ext>
            </a:extLst>
          </p:cNvPr>
          <p:cNvPicPr>
            <a:picLocks noChangeAspect="1"/>
          </p:cNvPicPr>
          <p:nvPr/>
        </p:nvPicPr>
        <p:blipFill>
          <a:blip r:embed="rId8"/>
          <a:srcRect/>
          <a:stretch>
            <a:fillRect/>
          </a:stretch>
        </p:blipFill>
        <p:spPr>
          <a:xfrm>
            <a:off x="11083031" y="6409659"/>
            <a:ext cx="5451109" cy="29784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700000">
            <a:off x="-2646503" y="9043300"/>
            <a:ext cx="5293007" cy="2487400"/>
          </a:xfrm>
          <a:prstGeom prst="rect">
            <a:avLst/>
          </a:prstGeom>
          <a:solidFill>
            <a:srgbClr val="213559"/>
          </a:solidFill>
        </p:spPr>
      </p:sp>
      <p:sp>
        <p:nvSpPr>
          <p:cNvPr id="3" name="AutoShape 3"/>
          <p:cNvSpPr/>
          <p:nvPr/>
        </p:nvSpPr>
        <p:spPr>
          <a:xfrm rot="2700000">
            <a:off x="15641497" y="-1243700"/>
            <a:ext cx="5293007" cy="2487400"/>
          </a:xfrm>
          <a:prstGeom prst="rect">
            <a:avLst/>
          </a:prstGeom>
          <a:solidFill>
            <a:srgbClr val="213559"/>
          </a:solidFill>
        </p:spPr>
      </p:sp>
      <p:sp>
        <p:nvSpPr>
          <p:cNvPr id="4" name="TextBox 4"/>
          <p:cNvSpPr txBox="1"/>
          <p:nvPr/>
        </p:nvSpPr>
        <p:spPr>
          <a:xfrm>
            <a:off x="6176317" y="1234516"/>
            <a:ext cx="5935366" cy="831474"/>
          </a:xfrm>
          <a:prstGeom prst="rect">
            <a:avLst/>
          </a:prstGeom>
        </p:spPr>
        <p:txBody>
          <a:bodyPr lIns="0" tIns="0" rIns="0" bIns="0" rtlCol="0" anchor="t">
            <a:spAutoFit/>
          </a:bodyPr>
          <a:lstStyle/>
          <a:p>
            <a:pPr algn="r">
              <a:lnSpc>
                <a:spcPts val="6111"/>
              </a:lnSpc>
            </a:pPr>
            <a:r>
              <a:rPr lang="en-US" sz="6236" spc="-367" dirty="0">
                <a:solidFill>
                  <a:srgbClr val="263F6B"/>
                </a:solidFill>
                <a:latin typeface="FS Albert 1"/>
              </a:rPr>
              <a:t>Activity Examples</a:t>
            </a:r>
          </a:p>
        </p:txBody>
      </p:sp>
      <p:sp>
        <p:nvSpPr>
          <p:cNvPr id="6" name="Freeform 6"/>
          <p:cNvSpPr/>
          <p:nvPr/>
        </p:nvSpPr>
        <p:spPr>
          <a:xfrm>
            <a:off x="1246620" y="2451684"/>
            <a:ext cx="3008339" cy="1337670"/>
          </a:xfrm>
          <a:custGeom>
            <a:avLst/>
            <a:gdLst/>
            <a:ahLst/>
            <a:cxnLst/>
            <a:rect l="l" t="t" r="r" b="b"/>
            <a:pathLst>
              <a:path w="812800" h="361415">
                <a:moveTo>
                  <a:pt x="127000" y="0"/>
                </a:moveTo>
                <a:lnTo>
                  <a:pt x="685800" y="0"/>
                </a:lnTo>
                <a:cubicBezTo>
                  <a:pt x="755940" y="0"/>
                  <a:pt x="812800" y="56860"/>
                  <a:pt x="812800" y="127000"/>
                </a:cubicBezTo>
                <a:lnTo>
                  <a:pt x="812800" y="234415"/>
                </a:lnTo>
                <a:cubicBezTo>
                  <a:pt x="812800" y="268097"/>
                  <a:pt x="799420" y="300400"/>
                  <a:pt x="775603" y="324217"/>
                </a:cubicBezTo>
                <a:cubicBezTo>
                  <a:pt x="751785" y="348034"/>
                  <a:pt x="719482" y="361415"/>
                  <a:pt x="685800" y="361415"/>
                </a:cubicBezTo>
                <a:lnTo>
                  <a:pt x="127000" y="361415"/>
                </a:lnTo>
                <a:cubicBezTo>
                  <a:pt x="56860" y="361415"/>
                  <a:pt x="0" y="304555"/>
                  <a:pt x="0" y="234415"/>
                </a:cubicBezTo>
                <a:lnTo>
                  <a:pt x="0" y="127000"/>
                </a:lnTo>
                <a:cubicBezTo>
                  <a:pt x="0" y="56860"/>
                  <a:pt x="56860" y="0"/>
                  <a:pt x="127000" y="0"/>
                </a:cubicBezTo>
                <a:close/>
              </a:path>
            </a:pathLst>
          </a:custGeom>
          <a:solidFill>
            <a:srgbClr val="263F6B"/>
          </a:solidFill>
        </p:spPr>
      </p:sp>
      <p:sp>
        <p:nvSpPr>
          <p:cNvPr id="7" name="TextBox 7"/>
          <p:cNvSpPr txBox="1"/>
          <p:nvPr/>
        </p:nvSpPr>
        <p:spPr>
          <a:xfrm>
            <a:off x="1246620" y="2169652"/>
            <a:ext cx="3008339" cy="3290369"/>
          </a:xfrm>
          <a:prstGeom prst="rect">
            <a:avLst/>
          </a:prstGeom>
        </p:spPr>
        <p:txBody>
          <a:bodyPr lIns="50800" tIns="50800" rIns="50800" bIns="50800" rtlCol="0" anchor="ctr"/>
          <a:lstStyle/>
          <a:p>
            <a:pPr algn="ctr">
              <a:lnSpc>
                <a:spcPts val="4900"/>
              </a:lnSpc>
            </a:pPr>
            <a:endParaRPr lang="en-US" sz="3500" spc="105" dirty="0">
              <a:solidFill>
                <a:srgbClr val="FFFFFF"/>
              </a:solidFill>
              <a:latin typeface="Aileron Heavy"/>
            </a:endParaRPr>
          </a:p>
        </p:txBody>
      </p:sp>
      <p:grpSp>
        <p:nvGrpSpPr>
          <p:cNvPr id="8" name="Group 8"/>
          <p:cNvGrpSpPr/>
          <p:nvPr/>
        </p:nvGrpSpPr>
        <p:grpSpPr>
          <a:xfrm>
            <a:off x="14033041" y="2524594"/>
            <a:ext cx="3008339" cy="1319216"/>
            <a:chOff x="0" y="0"/>
            <a:chExt cx="812800" cy="356429"/>
          </a:xfrm>
        </p:grpSpPr>
        <p:sp>
          <p:nvSpPr>
            <p:cNvPr id="9" name="Freeform 9"/>
            <p:cNvSpPr/>
            <p:nvPr/>
          </p:nvSpPr>
          <p:spPr>
            <a:xfrm>
              <a:off x="0" y="0"/>
              <a:ext cx="812800" cy="356429"/>
            </a:xfrm>
            <a:custGeom>
              <a:avLst/>
              <a:gdLst/>
              <a:ahLst/>
              <a:cxnLst/>
              <a:rect l="l" t="t" r="r" b="b"/>
              <a:pathLst>
                <a:path w="812800" h="356429">
                  <a:moveTo>
                    <a:pt x="127000" y="0"/>
                  </a:moveTo>
                  <a:lnTo>
                    <a:pt x="685800" y="0"/>
                  </a:lnTo>
                  <a:cubicBezTo>
                    <a:pt x="755940" y="0"/>
                    <a:pt x="812800" y="56860"/>
                    <a:pt x="812800" y="127000"/>
                  </a:cubicBezTo>
                  <a:lnTo>
                    <a:pt x="812800" y="229429"/>
                  </a:lnTo>
                  <a:cubicBezTo>
                    <a:pt x="812800" y="263111"/>
                    <a:pt x="799420" y="295414"/>
                    <a:pt x="775603" y="319232"/>
                  </a:cubicBezTo>
                  <a:cubicBezTo>
                    <a:pt x="751785" y="343049"/>
                    <a:pt x="719482" y="356429"/>
                    <a:pt x="685800" y="356429"/>
                  </a:cubicBezTo>
                  <a:lnTo>
                    <a:pt x="127000" y="356429"/>
                  </a:lnTo>
                  <a:cubicBezTo>
                    <a:pt x="56860" y="356429"/>
                    <a:pt x="0" y="299569"/>
                    <a:pt x="0" y="229429"/>
                  </a:cubicBezTo>
                  <a:lnTo>
                    <a:pt x="0" y="127000"/>
                  </a:lnTo>
                  <a:cubicBezTo>
                    <a:pt x="0" y="56860"/>
                    <a:pt x="56860" y="0"/>
                    <a:pt x="127000" y="0"/>
                  </a:cubicBezTo>
                  <a:close/>
                </a:path>
              </a:pathLst>
            </a:custGeom>
            <a:solidFill>
              <a:srgbClr val="263F6B"/>
            </a:solidFill>
            <a:ln>
              <a:noFill/>
            </a:ln>
          </p:spPr>
        </p:sp>
        <p:sp>
          <p:nvSpPr>
            <p:cNvPr id="10" name="TextBox 10"/>
            <p:cNvSpPr txBox="1"/>
            <p:nvPr/>
          </p:nvSpPr>
          <p:spPr>
            <a:xfrm>
              <a:off x="0" y="-76200"/>
              <a:ext cx="812800" cy="889000"/>
            </a:xfrm>
            <a:prstGeom prst="rect">
              <a:avLst/>
            </a:prstGeom>
          </p:spPr>
          <p:txBody>
            <a:bodyPr lIns="50800" tIns="50800" rIns="50800" bIns="50800" rtlCol="0" anchor="ctr"/>
            <a:lstStyle/>
            <a:p>
              <a:pPr marL="0" lvl="0" indent="0" algn="ctr">
                <a:lnSpc>
                  <a:spcPts val="4900"/>
                </a:lnSpc>
                <a:spcBef>
                  <a:spcPct val="0"/>
                </a:spcBef>
              </a:pPr>
              <a:endParaRPr lang="en-US" sz="3500" u="none" spc="105" dirty="0">
                <a:solidFill>
                  <a:srgbClr val="FFFFFF"/>
                </a:solidFill>
                <a:latin typeface="Aileron Heavy"/>
              </a:endParaRPr>
            </a:p>
          </p:txBody>
        </p:sp>
      </p:grpSp>
      <p:grpSp>
        <p:nvGrpSpPr>
          <p:cNvPr id="11" name="Group 11"/>
          <p:cNvGrpSpPr/>
          <p:nvPr/>
        </p:nvGrpSpPr>
        <p:grpSpPr>
          <a:xfrm>
            <a:off x="7639830" y="2580341"/>
            <a:ext cx="3008339" cy="1207723"/>
            <a:chOff x="0" y="0"/>
            <a:chExt cx="812800" cy="326305"/>
          </a:xfrm>
        </p:grpSpPr>
        <p:sp>
          <p:nvSpPr>
            <p:cNvPr id="12" name="Freeform 12"/>
            <p:cNvSpPr/>
            <p:nvPr/>
          </p:nvSpPr>
          <p:spPr>
            <a:xfrm>
              <a:off x="0" y="0"/>
              <a:ext cx="812800" cy="326305"/>
            </a:xfrm>
            <a:custGeom>
              <a:avLst/>
              <a:gdLst/>
              <a:ahLst/>
              <a:cxnLst/>
              <a:rect l="l" t="t" r="r" b="b"/>
              <a:pathLst>
                <a:path w="812800" h="326305">
                  <a:moveTo>
                    <a:pt x="127000" y="0"/>
                  </a:moveTo>
                  <a:lnTo>
                    <a:pt x="685800" y="0"/>
                  </a:lnTo>
                  <a:cubicBezTo>
                    <a:pt x="755940" y="0"/>
                    <a:pt x="812800" y="56860"/>
                    <a:pt x="812800" y="127000"/>
                  </a:cubicBezTo>
                  <a:lnTo>
                    <a:pt x="812800" y="199305"/>
                  </a:lnTo>
                  <a:cubicBezTo>
                    <a:pt x="812800" y="269445"/>
                    <a:pt x="755940" y="326305"/>
                    <a:pt x="685800" y="326305"/>
                  </a:cubicBezTo>
                  <a:lnTo>
                    <a:pt x="127000" y="326305"/>
                  </a:lnTo>
                  <a:cubicBezTo>
                    <a:pt x="93318" y="326305"/>
                    <a:pt x="61015" y="312925"/>
                    <a:pt x="37197" y="289108"/>
                  </a:cubicBezTo>
                  <a:cubicBezTo>
                    <a:pt x="13380" y="265291"/>
                    <a:pt x="0" y="232988"/>
                    <a:pt x="0" y="199305"/>
                  </a:cubicBezTo>
                  <a:lnTo>
                    <a:pt x="0" y="127000"/>
                  </a:lnTo>
                  <a:cubicBezTo>
                    <a:pt x="0" y="56860"/>
                    <a:pt x="56860" y="0"/>
                    <a:pt x="127000" y="0"/>
                  </a:cubicBezTo>
                  <a:close/>
                </a:path>
              </a:pathLst>
            </a:custGeom>
            <a:solidFill>
              <a:srgbClr val="263F6B"/>
            </a:solidFill>
          </p:spPr>
        </p:sp>
        <p:sp>
          <p:nvSpPr>
            <p:cNvPr id="13" name="TextBox 13"/>
            <p:cNvSpPr txBox="1"/>
            <p:nvPr/>
          </p:nvSpPr>
          <p:spPr>
            <a:xfrm>
              <a:off x="0" y="-76200"/>
              <a:ext cx="812800" cy="889000"/>
            </a:xfrm>
            <a:prstGeom prst="rect">
              <a:avLst/>
            </a:prstGeom>
          </p:spPr>
          <p:txBody>
            <a:bodyPr lIns="50800" tIns="50800" rIns="50800" bIns="50800" rtlCol="0" anchor="ctr"/>
            <a:lstStyle/>
            <a:p>
              <a:pPr algn="ctr">
                <a:lnSpc>
                  <a:spcPts val="4900"/>
                </a:lnSpc>
              </a:pPr>
              <a:endParaRPr lang="en-US" sz="3500" spc="105" dirty="0">
                <a:solidFill>
                  <a:srgbClr val="FFFFFF"/>
                </a:solidFill>
                <a:latin typeface="Aileron Heavy"/>
              </a:endParaRPr>
            </a:p>
          </p:txBody>
        </p:sp>
      </p:grpSp>
      <p:sp>
        <p:nvSpPr>
          <p:cNvPr id="14" name="Freeform 14"/>
          <p:cNvSpPr/>
          <p:nvPr/>
        </p:nvSpPr>
        <p:spPr>
          <a:xfrm>
            <a:off x="1201369" y="785855"/>
            <a:ext cx="3483718" cy="743193"/>
          </a:xfrm>
          <a:custGeom>
            <a:avLst/>
            <a:gdLst/>
            <a:ahLst/>
            <a:cxnLst/>
            <a:rect l="l" t="t" r="r" b="b"/>
            <a:pathLst>
              <a:path w="3483718" h="743193">
                <a:moveTo>
                  <a:pt x="0" y="0"/>
                </a:moveTo>
                <a:lnTo>
                  <a:pt x="3483718" y="0"/>
                </a:lnTo>
                <a:lnTo>
                  <a:pt x="3483718" y="743193"/>
                </a:lnTo>
                <a:lnTo>
                  <a:pt x="0" y="743193"/>
                </a:lnTo>
                <a:lnTo>
                  <a:pt x="0" y="0"/>
                </a:lnTo>
                <a:close/>
              </a:path>
            </a:pathLst>
          </a:custGeom>
          <a:blipFill>
            <a:blip r:embed="rId2"/>
            <a:stretch>
              <a:fillRect/>
            </a:stretch>
          </a:blipFill>
        </p:spPr>
      </p:sp>
      <p:sp>
        <p:nvSpPr>
          <p:cNvPr id="15" name="AutoShape 15"/>
          <p:cNvSpPr/>
          <p:nvPr/>
        </p:nvSpPr>
        <p:spPr>
          <a:xfrm flipV="1">
            <a:off x="5889004" y="3392739"/>
            <a:ext cx="1" cy="4930124"/>
          </a:xfrm>
          <a:prstGeom prst="line">
            <a:avLst/>
          </a:prstGeom>
          <a:ln w="38100" cap="flat">
            <a:solidFill>
              <a:srgbClr val="1E538A"/>
            </a:solidFill>
            <a:prstDash val="solid"/>
            <a:headEnd type="none" w="sm" len="sm"/>
            <a:tailEnd type="none" w="sm" len="sm"/>
          </a:ln>
        </p:spPr>
      </p:sp>
      <p:sp>
        <p:nvSpPr>
          <p:cNvPr id="16" name="AutoShape 16"/>
          <p:cNvSpPr/>
          <p:nvPr/>
        </p:nvSpPr>
        <p:spPr>
          <a:xfrm flipV="1">
            <a:off x="12111682" y="3422797"/>
            <a:ext cx="20845" cy="4900066"/>
          </a:xfrm>
          <a:prstGeom prst="line">
            <a:avLst/>
          </a:prstGeom>
          <a:ln w="38100" cap="flat">
            <a:solidFill>
              <a:srgbClr val="1E538A"/>
            </a:solidFill>
            <a:prstDash val="solid"/>
            <a:headEnd type="none" w="sm" len="sm"/>
            <a:tailEnd type="none" w="sm" len="sm"/>
          </a:ln>
        </p:spPr>
      </p:sp>
      <p:sp>
        <p:nvSpPr>
          <p:cNvPr id="17" name="TextBox 17"/>
          <p:cNvSpPr txBox="1"/>
          <p:nvPr/>
        </p:nvSpPr>
        <p:spPr>
          <a:xfrm>
            <a:off x="481128" y="4286591"/>
            <a:ext cx="4924200" cy="2000548"/>
          </a:xfrm>
          <a:prstGeom prst="rect">
            <a:avLst/>
          </a:prstGeom>
        </p:spPr>
        <p:txBody>
          <a:bodyPr lIns="0" tIns="0" rIns="0" bIns="0" rtlCol="0" anchor="t">
            <a:spAutoFit/>
          </a:bodyPr>
          <a:lstStyle/>
          <a:p>
            <a:pPr marL="434029" lvl="1" indent="-217014">
              <a:lnSpc>
                <a:spcPts val="2553"/>
              </a:lnSpc>
              <a:buFont typeface="Arial"/>
              <a:buChar char="•"/>
            </a:pPr>
            <a:r>
              <a:rPr lang="en-US" sz="2510" spc="50" dirty="0">
                <a:solidFill>
                  <a:srgbClr val="263F6B"/>
                </a:solidFill>
                <a:latin typeface="FS Albert 3"/>
              </a:rPr>
              <a:t>Students are asked to do a self-directed session on a VR case scenario and create a nursing care plan that is discussed in class during the 'Apply' session.</a:t>
            </a:r>
          </a:p>
        </p:txBody>
      </p:sp>
      <p:sp>
        <p:nvSpPr>
          <p:cNvPr id="18" name="TextBox 18"/>
          <p:cNvSpPr txBox="1"/>
          <p:nvPr/>
        </p:nvSpPr>
        <p:spPr>
          <a:xfrm>
            <a:off x="481128" y="6729721"/>
            <a:ext cx="4924200" cy="2000548"/>
          </a:xfrm>
          <a:prstGeom prst="rect">
            <a:avLst/>
          </a:prstGeom>
        </p:spPr>
        <p:txBody>
          <a:bodyPr lIns="0" tIns="0" rIns="0" bIns="0" rtlCol="0" anchor="t">
            <a:spAutoFit/>
          </a:bodyPr>
          <a:lstStyle/>
          <a:p>
            <a:pPr marL="434029" lvl="1" indent="-217014">
              <a:lnSpc>
                <a:spcPts val="2553"/>
              </a:lnSpc>
              <a:buFont typeface="Arial"/>
              <a:buChar char="•"/>
            </a:pPr>
            <a:r>
              <a:rPr lang="en-US" sz="2510" spc="50" dirty="0">
                <a:solidFill>
                  <a:srgbClr val="263F6B"/>
                </a:solidFill>
                <a:latin typeface="FS Albert 3"/>
              </a:rPr>
              <a:t>Students are asked to explore a scenario and review patient medication. On the discussion board medication information, its management and protocols are discussed.</a:t>
            </a:r>
          </a:p>
        </p:txBody>
      </p:sp>
      <p:sp>
        <p:nvSpPr>
          <p:cNvPr id="19" name="TextBox 19"/>
          <p:cNvSpPr txBox="1"/>
          <p:nvPr/>
        </p:nvSpPr>
        <p:spPr>
          <a:xfrm>
            <a:off x="6458651" y="4286591"/>
            <a:ext cx="5370697" cy="3644652"/>
          </a:xfrm>
          <a:prstGeom prst="rect">
            <a:avLst/>
          </a:prstGeom>
        </p:spPr>
        <p:txBody>
          <a:bodyPr lIns="0" tIns="0" rIns="0" bIns="0" rtlCol="0" anchor="t">
            <a:spAutoFit/>
          </a:bodyPr>
          <a:lstStyle>
            <a:defPPr>
              <a:defRPr lang="en-US"/>
            </a:defPPr>
            <a:lvl2pPr marL="434029" lvl="1" indent="-217014">
              <a:lnSpc>
                <a:spcPts val="2553"/>
              </a:lnSpc>
              <a:buFont typeface="Arial"/>
              <a:buChar char="•"/>
              <a:defRPr sz="2510" spc="50">
                <a:solidFill>
                  <a:srgbClr val="263F6B"/>
                </a:solidFill>
                <a:latin typeface="FS Albert 3"/>
              </a:defRPr>
            </a:lvl2pPr>
          </a:lstStyle>
          <a:p>
            <a:pPr lvl="1"/>
            <a:r>
              <a:rPr lang="en-US" dirty="0"/>
              <a:t>The academic or one of the students launch the scenario while sharing their screen. Students as a group interact during each step of assessment and explore the clinical reasoning and decision-making process.</a:t>
            </a:r>
          </a:p>
          <a:p>
            <a:endParaRPr lang="en-US" dirty="0"/>
          </a:p>
          <a:p>
            <a:pPr lvl="1"/>
            <a:r>
              <a:rPr lang="en-US" dirty="0"/>
              <a:t>In groups, students discuss their findings of the VR case scenario and compare their NEWS results and SBAR handovers.</a:t>
            </a:r>
          </a:p>
          <a:p>
            <a:endParaRPr lang="en-US" dirty="0"/>
          </a:p>
        </p:txBody>
      </p:sp>
      <p:sp>
        <p:nvSpPr>
          <p:cNvPr id="20" name="TextBox 20"/>
          <p:cNvSpPr txBox="1"/>
          <p:nvPr/>
        </p:nvSpPr>
        <p:spPr>
          <a:xfrm>
            <a:off x="12923279" y="4124666"/>
            <a:ext cx="4994916" cy="6644319"/>
          </a:xfrm>
          <a:prstGeom prst="rect">
            <a:avLst/>
          </a:prstGeom>
        </p:spPr>
        <p:txBody>
          <a:bodyPr lIns="0" tIns="0" rIns="0" bIns="0" rtlCol="0" anchor="t">
            <a:spAutoFit/>
          </a:bodyPr>
          <a:lstStyle/>
          <a:p>
            <a:pPr>
              <a:buFont typeface="Arial" panose="020B0604020202020204" pitchFamily="34" charset="0"/>
              <a:buChar char="•"/>
            </a:pPr>
            <a:r>
              <a:rPr lang="en-GB" sz="2510" spc="50" dirty="0">
                <a:solidFill>
                  <a:srgbClr val="263F6B"/>
                </a:solidFill>
                <a:latin typeface="FS Albert 3"/>
              </a:rPr>
              <a:t>Students are asked to do a self-directed VR session and write a reflection on their assessment based on the system generated feedback.</a:t>
            </a:r>
          </a:p>
          <a:p>
            <a:endParaRPr lang="en-GB" sz="2510" spc="50" dirty="0">
              <a:solidFill>
                <a:srgbClr val="263F6B"/>
              </a:solidFill>
              <a:latin typeface="FS Albert 3"/>
            </a:endParaRPr>
          </a:p>
          <a:p>
            <a:pPr>
              <a:buFont typeface="Arial" panose="020B0604020202020204" pitchFamily="34" charset="0"/>
              <a:buChar char="•"/>
            </a:pPr>
            <a:r>
              <a:rPr lang="en-GB" sz="2510" spc="50" dirty="0">
                <a:solidFill>
                  <a:srgbClr val="263F6B"/>
                </a:solidFill>
                <a:latin typeface="FS Albert 3"/>
              </a:rPr>
              <a:t>Students are asked to complete a quiz based on a VR scenario.</a:t>
            </a:r>
          </a:p>
          <a:p>
            <a:endParaRPr lang="en-GB" sz="2510" spc="50" dirty="0">
              <a:solidFill>
                <a:srgbClr val="263F6B"/>
              </a:solidFill>
              <a:latin typeface="FS Albert 3"/>
            </a:endParaRPr>
          </a:p>
          <a:p>
            <a:pPr>
              <a:buFont typeface="Arial" panose="020B0604020202020204" pitchFamily="34" charset="0"/>
              <a:buChar char="•"/>
            </a:pPr>
            <a:r>
              <a:rPr lang="en-GB" sz="2510" spc="50" dirty="0">
                <a:solidFill>
                  <a:srgbClr val="263F6B"/>
                </a:solidFill>
                <a:latin typeface="FS Albert 3"/>
              </a:rPr>
              <a:t>Students are directed to do a systematic A-E assessment and feedback will be given by academics based on the student activity report.</a:t>
            </a:r>
          </a:p>
          <a:p>
            <a:pPr>
              <a:buFont typeface="Arial" panose="020B0604020202020204" pitchFamily="34" charset="0"/>
              <a:buChar char="•"/>
            </a:pPr>
            <a:endParaRPr lang="en-GB" sz="2010" spc="40" dirty="0">
              <a:solidFill>
                <a:srgbClr val="263F6B"/>
              </a:solidFill>
              <a:latin typeface="FS Albert 2"/>
            </a:endParaRPr>
          </a:p>
          <a:p>
            <a:endParaRPr lang="en-GB" sz="2010" spc="40" dirty="0">
              <a:solidFill>
                <a:srgbClr val="263F6B"/>
              </a:solidFill>
              <a:latin typeface="FS Albert 2"/>
            </a:endParaRPr>
          </a:p>
          <a:p>
            <a:pPr>
              <a:buFont typeface="Arial" panose="020B0604020202020204" pitchFamily="34" charset="0"/>
              <a:buChar char="•"/>
            </a:pPr>
            <a:endParaRPr lang="en-GB" sz="2010" spc="40" dirty="0">
              <a:solidFill>
                <a:srgbClr val="263F6B"/>
              </a:solidFill>
              <a:latin typeface="FS Albert 2"/>
            </a:endParaRPr>
          </a:p>
          <a:p>
            <a:pPr marL="217015" lvl="1" algn="l">
              <a:lnSpc>
                <a:spcPts val="2553"/>
              </a:lnSpc>
            </a:pPr>
            <a:endParaRPr lang="en-US" sz="2010" spc="40" dirty="0">
              <a:solidFill>
                <a:srgbClr val="263F6B"/>
              </a:solidFill>
              <a:latin typeface="FS Albert 2"/>
            </a:endParaRPr>
          </a:p>
        </p:txBody>
      </p:sp>
      <p:sp>
        <p:nvSpPr>
          <p:cNvPr id="21" name="TextBox 20">
            <a:extLst>
              <a:ext uri="{FF2B5EF4-FFF2-40B4-BE49-F238E27FC236}">
                <a16:creationId xmlns:a16="http://schemas.microsoft.com/office/drawing/2014/main" id="{25020CD4-5B54-F814-41E3-D6BA3FFDB226}"/>
              </a:ext>
            </a:extLst>
          </p:cNvPr>
          <p:cNvSpPr txBox="1"/>
          <p:nvPr/>
        </p:nvSpPr>
        <p:spPr>
          <a:xfrm>
            <a:off x="8483519" y="2808462"/>
            <a:ext cx="1412566" cy="1200329"/>
          </a:xfrm>
          <a:prstGeom prst="rect">
            <a:avLst/>
          </a:prstGeom>
          <a:noFill/>
        </p:spPr>
        <p:txBody>
          <a:bodyPr wrap="none" rtlCol="0">
            <a:spAutoFit/>
          </a:bodyPr>
          <a:lstStyle>
            <a:defPPr>
              <a:defRPr lang="en-US"/>
            </a:defPPr>
            <a:lvl1pPr>
              <a:defRPr sz="3600" b="1" spc="105">
                <a:solidFill>
                  <a:srgbClr val="FFFFFF"/>
                </a:solidFill>
                <a:latin typeface="FS Albert 2" panose="020B0604020202020204" charset="0"/>
              </a:defRPr>
            </a:lvl1pPr>
          </a:lstStyle>
          <a:p>
            <a:pPr algn="ctr"/>
            <a:r>
              <a:rPr lang="en-US" dirty="0"/>
              <a:t>Apply</a:t>
            </a:r>
          </a:p>
          <a:p>
            <a:endParaRPr lang="en-GB" dirty="0"/>
          </a:p>
        </p:txBody>
      </p:sp>
      <p:sp>
        <p:nvSpPr>
          <p:cNvPr id="22" name="TextBox 21">
            <a:extLst>
              <a:ext uri="{FF2B5EF4-FFF2-40B4-BE49-F238E27FC236}">
                <a16:creationId xmlns:a16="http://schemas.microsoft.com/office/drawing/2014/main" id="{E71D5CB2-0C03-4ED4-9957-326AA18E76E2}"/>
              </a:ext>
            </a:extLst>
          </p:cNvPr>
          <p:cNvSpPr txBox="1"/>
          <p:nvPr/>
        </p:nvSpPr>
        <p:spPr>
          <a:xfrm>
            <a:off x="1406030" y="2747359"/>
            <a:ext cx="2650726" cy="923330"/>
          </a:xfrm>
          <a:prstGeom prst="rect">
            <a:avLst/>
          </a:prstGeom>
          <a:noFill/>
        </p:spPr>
        <p:txBody>
          <a:bodyPr wrap="none" rtlCol="0">
            <a:spAutoFit/>
          </a:bodyPr>
          <a:lstStyle/>
          <a:p>
            <a:pPr algn="ctr"/>
            <a:r>
              <a:rPr lang="en-US" sz="3600" b="1" spc="105" dirty="0">
                <a:solidFill>
                  <a:srgbClr val="FFFFFF"/>
                </a:solidFill>
                <a:latin typeface="FS Albert 2" panose="020B0604020202020204" charset="0"/>
              </a:rPr>
              <a:t>Investigate</a:t>
            </a:r>
          </a:p>
          <a:p>
            <a:endParaRPr lang="en-GB" dirty="0"/>
          </a:p>
        </p:txBody>
      </p:sp>
      <p:sp>
        <p:nvSpPr>
          <p:cNvPr id="23" name="TextBox 22">
            <a:extLst>
              <a:ext uri="{FF2B5EF4-FFF2-40B4-BE49-F238E27FC236}">
                <a16:creationId xmlns:a16="http://schemas.microsoft.com/office/drawing/2014/main" id="{D628CD16-615A-43EF-F071-0F209DC0BBB0}"/>
              </a:ext>
            </a:extLst>
          </p:cNvPr>
          <p:cNvSpPr txBox="1"/>
          <p:nvPr/>
        </p:nvSpPr>
        <p:spPr>
          <a:xfrm>
            <a:off x="14174978" y="2783909"/>
            <a:ext cx="2724464" cy="1200329"/>
          </a:xfrm>
          <a:prstGeom prst="rect">
            <a:avLst/>
          </a:prstGeom>
          <a:noFill/>
        </p:spPr>
        <p:txBody>
          <a:bodyPr wrap="none" rtlCol="0">
            <a:spAutoFit/>
          </a:bodyPr>
          <a:lstStyle>
            <a:defPPr>
              <a:defRPr lang="en-US"/>
            </a:defPPr>
            <a:lvl1pPr>
              <a:defRPr sz="3600" b="1" spc="105">
                <a:solidFill>
                  <a:srgbClr val="FFFFFF"/>
                </a:solidFill>
                <a:latin typeface="FS Albert 2" panose="020B0604020202020204" charset="0"/>
              </a:defRPr>
            </a:lvl1pPr>
          </a:lstStyle>
          <a:p>
            <a:pPr algn="ctr"/>
            <a:r>
              <a:rPr lang="en-US" dirty="0"/>
              <a:t>Consolidate</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700000">
            <a:off x="-2646503" y="9043300"/>
            <a:ext cx="5293007" cy="2487400"/>
          </a:xfrm>
          <a:prstGeom prst="rect">
            <a:avLst/>
          </a:prstGeom>
          <a:solidFill>
            <a:srgbClr val="213559"/>
          </a:solidFill>
        </p:spPr>
      </p:sp>
      <p:sp>
        <p:nvSpPr>
          <p:cNvPr id="3" name="AutoShape 3"/>
          <p:cNvSpPr/>
          <p:nvPr/>
        </p:nvSpPr>
        <p:spPr>
          <a:xfrm rot="2700000">
            <a:off x="15641497" y="-1243700"/>
            <a:ext cx="5293007" cy="2487400"/>
          </a:xfrm>
          <a:prstGeom prst="rect">
            <a:avLst/>
          </a:prstGeom>
          <a:solidFill>
            <a:srgbClr val="213559"/>
          </a:solidFill>
        </p:spPr>
      </p:sp>
      <p:grpSp>
        <p:nvGrpSpPr>
          <p:cNvPr id="4" name="Group 4"/>
          <p:cNvGrpSpPr/>
          <p:nvPr/>
        </p:nvGrpSpPr>
        <p:grpSpPr>
          <a:xfrm>
            <a:off x="10410190" y="4483874"/>
            <a:ext cx="3974430" cy="3405135"/>
            <a:chOff x="0" y="0"/>
            <a:chExt cx="1073821" cy="920007"/>
          </a:xfrm>
        </p:grpSpPr>
        <p:sp>
          <p:nvSpPr>
            <p:cNvPr id="5" name="Freeform 5"/>
            <p:cNvSpPr/>
            <p:nvPr/>
          </p:nvSpPr>
          <p:spPr>
            <a:xfrm>
              <a:off x="0" y="0"/>
              <a:ext cx="1073821" cy="920007"/>
            </a:xfrm>
            <a:custGeom>
              <a:avLst/>
              <a:gdLst/>
              <a:ahLst/>
              <a:cxnLst/>
              <a:rect l="l" t="t" r="r" b="b"/>
              <a:pathLst>
                <a:path w="1073821" h="920007">
                  <a:moveTo>
                    <a:pt x="96129" y="0"/>
                  </a:moveTo>
                  <a:lnTo>
                    <a:pt x="977691" y="0"/>
                  </a:lnTo>
                  <a:cubicBezTo>
                    <a:pt x="1030782" y="0"/>
                    <a:pt x="1073821" y="43039"/>
                    <a:pt x="1073821" y="96129"/>
                  </a:cubicBezTo>
                  <a:lnTo>
                    <a:pt x="1073821" y="823878"/>
                  </a:lnTo>
                  <a:cubicBezTo>
                    <a:pt x="1073821" y="876969"/>
                    <a:pt x="1030782" y="920007"/>
                    <a:pt x="977691" y="920007"/>
                  </a:cubicBezTo>
                  <a:lnTo>
                    <a:pt x="96129" y="920007"/>
                  </a:lnTo>
                  <a:cubicBezTo>
                    <a:pt x="43039" y="920007"/>
                    <a:pt x="0" y="876969"/>
                    <a:pt x="0" y="823878"/>
                  </a:cubicBezTo>
                  <a:lnTo>
                    <a:pt x="0" y="96129"/>
                  </a:lnTo>
                  <a:cubicBezTo>
                    <a:pt x="0" y="43039"/>
                    <a:pt x="43039" y="0"/>
                    <a:pt x="96129" y="0"/>
                  </a:cubicBezTo>
                  <a:close/>
                </a:path>
              </a:pathLst>
            </a:custGeom>
            <a:solidFill>
              <a:srgbClr val="263F6B"/>
            </a:solidFill>
            <a:ln>
              <a:noFill/>
            </a:ln>
          </p:spPr>
        </p:sp>
        <p:sp>
          <p:nvSpPr>
            <p:cNvPr id="6" name="TextBox 6"/>
            <p:cNvSpPr txBox="1"/>
            <p:nvPr/>
          </p:nvSpPr>
          <p:spPr>
            <a:xfrm>
              <a:off x="152007" y="29542"/>
              <a:ext cx="812800" cy="746125"/>
            </a:xfrm>
            <a:prstGeom prst="rect">
              <a:avLst/>
            </a:prstGeom>
          </p:spPr>
          <p:txBody>
            <a:bodyPr lIns="50800" tIns="50800" rIns="50800" bIns="50800" rtlCol="0" anchor="t"/>
            <a:lstStyle/>
            <a:p>
              <a:pPr algn="ctr">
                <a:lnSpc>
                  <a:spcPts val="2632"/>
                </a:lnSpc>
              </a:pPr>
              <a:endParaRPr dirty="0"/>
            </a:p>
            <a:p>
              <a:pPr marL="0" lvl="0" indent="0" algn="ctr">
                <a:lnSpc>
                  <a:spcPts val="2632"/>
                </a:lnSpc>
              </a:pPr>
              <a:r>
                <a:rPr lang="en-US" sz="2800" spc="84" dirty="0">
                  <a:solidFill>
                    <a:srgbClr val="FFFFFF"/>
                  </a:solidFill>
                  <a:latin typeface="FS Albert 1"/>
                </a:rPr>
                <a:t>Clinical skills</a:t>
              </a:r>
              <a:r>
                <a:rPr lang="en-US" sz="2800" u="none" spc="84" dirty="0">
                  <a:solidFill>
                    <a:srgbClr val="FFFFFF"/>
                  </a:solidFill>
                  <a:latin typeface="FS Albert 1"/>
                </a:rPr>
                <a:t> and Documentation</a:t>
              </a:r>
            </a:p>
          </p:txBody>
        </p:sp>
      </p:grpSp>
      <p:grpSp>
        <p:nvGrpSpPr>
          <p:cNvPr id="7" name="Group 7"/>
          <p:cNvGrpSpPr/>
          <p:nvPr/>
        </p:nvGrpSpPr>
        <p:grpSpPr>
          <a:xfrm>
            <a:off x="3180917" y="4605039"/>
            <a:ext cx="4230754" cy="3283987"/>
            <a:chOff x="0" y="0"/>
            <a:chExt cx="812800" cy="630910"/>
          </a:xfrm>
        </p:grpSpPr>
        <p:sp>
          <p:nvSpPr>
            <p:cNvPr id="8" name="Freeform 8"/>
            <p:cNvSpPr/>
            <p:nvPr/>
          </p:nvSpPr>
          <p:spPr>
            <a:xfrm>
              <a:off x="0" y="0"/>
              <a:ext cx="812800" cy="630910"/>
            </a:xfrm>
            <a:custGeom>
              <a:avLst/>
              <a:gdLst/>
              <a:ahLst/>
              <a:cxnLst/>
              <a:rect l="l" t="t" r="r" b="b"/>
              <a:pathLst>
                <a:path w="812800" h="630910">
                  <a:moveTo>
                    <a:pt x="90305" y="0"/>
                  </a:moveTo>
                  <a:lnTo>
                    <a:pt x="722495" y="0"/>
                  </a:lnTo>
                  <a:cubicBezTo>
                    <a:pt x="746445" y="0"/>
                    <a:pt x="769415" y="9514"/>
                    <a:pt x="786350" y="26450"/>
                  </a:cubicBezTo>
                  <a:cubicBezTo>
                    <a:pt x="803286" y="43385"/>
                    <a:pt x="812800" y="66355"/>
                    <a:pt x="812800" y="90305"/>
                  </a:cubicBezTo>
                  <a:lnTo>
                    <a:pt x="812800" y="540605"/>
                  </a:lnTo>
                  <a:cubicBezTo>
                    <a:pt x="812800" y="564555"/>
                    <a:pt x="803286" y="587525"/>
                    <a:pt x="786350" y="604460"/>
                  </a:cubicBezTo>
                  <a:cubicBezTo>
                    <a:pt x="769415" y="621396"/>
                    <a:pt x="746445" y="630910"/>
                    <a:pt x="722495" y="630910"/>
                  </a:cubicBezTo>
                  <a:lnTo>
                    <a:pt x="90305" y="630910"/>
                  </a:lnTo>
                  <a:cubicBezTo>
                    <a:pt x="66355" y="630910"/>
                    <a:pt x="43385" y="621396"/>
                    <a:pt x="26450" y="604460"/>
                  </a:cubicBezTo>
                  <a:cubicBezTo>
                    <a:pt x="9514" y="587525"/>
                    <a:pt x="0" y="564555"/>
                    <a:pt x="0" y="540605"/>
                  </a:cubicBezTo>
                  <a:lnTo>
                    <a:pt x="0" y="90305"/>
                  </a:lnTo>
                  <a:cubicBezTo>
                    <a:pt x="0" y="66355"/>
                    <a:pt x="9514" y="43385"/>
                    <a:pt x="26450" y="26450"/>
                  </a:cubicBezTo>
                  <a:cubicBezTo>
                    <a:pt x="43385" y="9514"/>
                    <a:pt x="66355" y="0"/>
                    <a:pt x="90305" y="0"/>
                  </a:cubicBezTo>
                  <a:close/>
                </a:path>
              </a:pathLst>
            </a:custGeom>
            <a:solidFill>
              <a:srgbClr val="263F6B"/>
            </a:solidFill>
            <a:ln>
              <a:noFill/>
            </a:ln>
          </p:spPr>
        </p:sp>
        <p:sp>
          <p:nvSpPr>
            <p:cNvPr id="9" name="TextBox 9"/>
            <p:cNvSpPr txBox="1"/>
            <p:nvPr/>
          </p:nvSpPr>
          <p:spPr>
            <a:xfrm>
              <a:off x="0" y="-28575"/>
              <a:ext cx="812800" cy="841375"/>
            </a:xfrm>
            <a:prstGeom prst="rect">
              <a:avLst/>
            </a:prstGeom>
          </p:spPr>
          <p:txBody>
            <a:bodyPr lIns="50800" tIns="50800" rIns="50800" bIns="50800" rtlCol="0" anchor="t"/>
            <a:lstStyle/>
            <a:p>
              <a:pPr algn="ctr">
                <a:lnSpc>
                  <a:spcPts val="3696"/>
                </a:lnSpc>
              </a:pPr>
              <a:endParaRPr/>
            </a:p>
            <a:p>
              <a:pPr marL="0" lvl="0" indent="0" algn="ctr">
                <a:lnSpc>
                  <a:spcPts val="3696"/>
                </a:lnSpc>
              </a:pPr>
              <a:r>
                <a:rPr lang="en-US" sz="2800" u="none" spc="84">
                  <a:solidFill>
                    <a:srgbClr val="FFFFFF"/>
                  </a:solidFill>
                  <a:latin typeface="FS Albert 1"/>
                </a:rPr>
                <a:t>VR-OSCE</a:t>
              </a:r>
            </a:p>
          </p:txBody>
        </p:sp>
      </p:grpSp>
      <p:sp>
        <p:nvSpPr>
          <p:cNvPr id="10" name="Freeform 10"/>
          <p:cNvSpPr/>
          <p:nvPr/>
        </p:nvSpPr>
        <p:spPr>
          <a:xfrm>
            <a:off x="1201369" y="785855"/>
            <a:ext cx="3483718" cy="743193"/>
          </a:xfrm>
          <a:custGeom>
            <a:avLst/>
            <a:gdLst/>
            <a:ahLst/>
            <a:cxnLst/>
            <a:rect l="l" t="t" r="r" b="b"/>
            <a:pathLst>
              <a:path w="3483718" h="743193">
                <a:moveTo>
                  <a:pt x="0" y="0"/>
                </a:moveTo>
                <a:lnTo>
                  <a:pt x="3483718" y="0"/>
                </a:lnTo>
                <a:lnTo>
                  <a:pt x="3483718" y="743193"/>
                </a:lnTo>
                <a:lnTo>
                  <a:pt x="0" y="743193"/>
                </a:lnTo>
                <a:lnTo>
                  <a:pt x="0" y="0"/>
                </a:lnTo>
                <a:close/>
              </a:path>
            </a:pathLst>
          </a:custGeom>
          <a:blipFill>
            <a:blip r:embed="rId2"/>
            <a:stretch>
              <a:fillRect/>
            </a:stretch>
          </a:blipFill>
        </p:spPr>
      </p:sp>
      <p:sp>
        <p:nvSpPr>
          <p:cNvPr id="11" name="Freeform 11"/>
          <p:cNvSpPr/>
          <p:nvPr/>
        </p:nvSpPr>
        <p:spPr>
          <a:xfrm>
            <a:off x="4454457" y="6052243"/>
            <a:ext cx="1683675" cy="1233292"/>
          </a:xfrm>
          <a:custGeom>
            <a:avLst/>
            <a:gdLst/>
            <a:ahLst/>
            <a:cxnLst/>
            <a:rect l="l" t="t" r="r" b="b"/>
            <a:pathLst>
              <a:path w="1683675" h="1233292">
                <a:moveTo>
                  <a:pt x="0" y="0"/>
                </a:moveTo>
                <a:lnTo>
                  <a:pt x="1683675" y="0"/>
                </a:lnTo>
                <a:lnTo>
                  <a:pt x="1683675" y="1233292"/>
                </a:lnTo>
                <a:lnTo>
                  <a:pt x="0" y="12332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2115800" y="6247032"/>
            <a:ext cx="1110791" cy="1301057"/>
          </a:xfrm>
          <a:custGeom>
            <a:avLst/>
            <a:gdLst/>
            <a:ahLst/>
            <a:cxnLst/>
            <a:rect l="l" t="t" r="r" b="b"/>
            <a:pathLst>
              <a:path w="1287991" h="1702873">
                <a:moveTo>
                  <a:pt x="0" y="0"/>
                </a:moveTo>
                <a:lnTo>
                  <a:pt x="1287991" y="0"/>
                </a:lnTo>
                <a:lnTo>
                  <a:pt x="1287991" y="1702873"/>
                </a:lnTo>
                <a:lnTo>
                  <a:pt x="0" y="17028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13"/>
          <p:cNvSpPr txBox="1"/>
          <p:nvPr/>
        </p:nvSpPr>
        <p:spPr>
          <a:xfrm>
            <a:off x="5871057" y="1643348"/>
            <a:ext cx="5935366" cy="782265"/>
          </a:xfrm>
          <a:prstGeom prst="rect">
            <a:avLst/>
          </a:prstGeom>
        </p:spPr>
        <p:txBody>
          <a:bodyPr lIns="0" tIns="0" rIns="0" bIns="0" rtlCol="0" anchor="t">
            <a:spAutoFit/>
          </a:bodyPr>
          <a:lstStyle/>
          <a:p>
            <a:pPr algn="ctr">
              <a:lnSpc>
                <a:spcPts val="6111"/>
              </a:lnSpc>
            </a:pPr>
            <a:r>
              <a:rPr lang="en-US" sz="6236" spc="-367" dirty="0">
                <a:solidFill>
                  <a:srgbClr val="263F6B"/>
                </a:solidFill>
                <a:latin typeface="FS Albert 1"/>
              </a:rPr>
              <a:t>Assessment</a:t>
            </a:r>
          </a:p>
        </p:txBody>
      </p:sp>
      <p:sp>
        <p:nvSpPr>
          <p:cNvPr id="14" name="TextBox 14"/>
          <p:cNvSpPr txBox="1"/>
          <p:nvPr/>
        </p:nvSpPr>
        <p:spPr>
          <a:xfrm>
            <a:off x="1716404" y="2621131"/>
            <a:ext cx="14855192" cy="1203919"/>
          </a:xfrm>
          <a:prstGeom prst="rect">
            <a:avLst/>
          </a:prstGeom>
        </p:spPr>
        <p:txBody>
          <a:bodyPr lIns="0" tIns="0" rIns="0" bIns="0" rtlCol="0" anchor="t">
            <a:spAutoFit/>
          </a:bodyPr>
          <a:lstStyle/>
          <a:p>
            <a:pPr>
              <a:lnSpc>
                <a:spcPts val="3188"/>
              </a:lnSpc>
            </a:pPr>
            <a:r>
              <a:rPr lang="en-US" sz="2500" spc="50" dirty="0">
                <a:solidFill>
                  <a:srgbClr val="263F6B"/>
                </a:solidFill>
                <a:latin typeface="FS Albert 3"/>
              </a:rPr>
              <a:t>Students undertake </a:t>
            </a:r>
            <a:r>
              <a:rPr lang="en-GB" sz="2500" spc="50" dirty="0">
                <a:solidFill>
                  <a:srgbClr val="263F6B"/>
                </a:solidFill>
                <a:latin typeface="FS Albert 3"/>
              </a:rPr>
              <a:t>a</a:t>
            </a:r>
            <a:r>
              <a:rPr lang="en-US" sz="2500" spc="50" dirty="0">
                <a:solidFill>
                  <a:srgbClr val="263F6B"/>
                </a:solidFill>
                <a:latin typeface="FS Albert 3"/>
              </a:rPr>
              <a:t> hybrid OSCE (Objective structured clinical examination)</a:t>
            </a:r>
            <a:r>
              <a:rPr lang="en-GB" sz="2500" spc="50" dirty="0">
                <a:solidFill>
                  <a:srgbClr val="263F6B"/>
                </a:solidFill>
                <a:latin typeface="FS Albert 3"/>
              </a:rPr>
              <a:t> approach to</a:t>
            </a:r>
            <a:r>
              <a:rPr lang="en-US" sz="2500" spc="50" dirty="0">
                <a:solidFill>
                  <a:srgbClr val="263F6B"/>
                </a:solidFill>
                <a:latin typeface="FS Albert 3"/>
              </a:rPr>
              <a:t> demonstrate </a:t>
            </a:r>
            <a:r>
              <a:rPr lang="en-GB" sz="2500" spc="50" dirty="0">
                <a:solidFill>
                  <a:srgbClr val="263F6B"/>
                </a:solidFill>
                <a:latin typeface="FS Albert 3"/>
              </a:rPr>
              <a:t>their</a:t>
            </a:r>
            <a:r>
              <a:rPr lang="en-US" sz="2500" spc="50" dirty="0">
                <a:solidFill>
                  <a:srgbClr val="263F6B"/>
                </a:solidFill>
                <a:latin typeface="FS Albert 3"/>
              </a:rPr>
              <a:t> competency in performing a systematic ABCDE assessment and practical skills</a:t>
            </a:r>
            <a:r>
              <a:rPr lang="en-GB" sz="2500" spc="50" dirty="0">
                <a:solidFill>
                  <a:srgbClr val="263F6B"/>
                </a:solidFill>
                <a:latin typeface="FS Albert 3"/>
              </a:rPr>
              <a:t> in their formative and summative assessments.</a:t>
            </a:r>
          </a:p>
        </p:txBody>
      </p:sp>
      <p:sp>
        <p:nvSpPr>
          <p:cNvPr id="15" name="AutoShape 15"/>
          <p:cNvSpPr/>
          <p:nvPr/>
        </p:nvSpPr>
        <p:spPr>
          <a:xfrm flipV="1">
            <a:off x="8857790" y="4483874"/>
            <a:ext cx="0" cy="5011610"/>
          </a:xfrm>
          <a:prstGeom prst="line">
            <a:avLst/>
          </a:prstGeom>
          <a:ln w="38100" cap="flat">
            <a:solidFill>
              <a:srgbClr val="263F6B"/>
            </a:solidFill>
            <a:prstDash val="sysDash"/>
            <a:headEnd type="none" w="sm" len="sm"/>
            <a:tailEnd type="none" w="sm" len="sm"/>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rot="-1753206">
            <a:off x="-2187420" y="4307655"/>
            <a:ext cx="25783492" cy="9586163"/>
          </a:xfrm>
          <a:prstGeom prst="rect">
            <a:avLst/>
          </a:prstGeom>
          <a:solidFill>
            <a:srgbClr val="545454">
              <a:alpha val="4706"/>
            </a:srgbClr>
          </a:solidFill>
        </p:spPr>
      </p:sp>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5231445" y="-1042210"/>
            <a:ext cx="12278020" cy="12278020"/>
          </a:xfrm>
          <a:prstGeom prst="rect">
            <a:avLst/>
          </a:prstGeom>
        </p:spPr>
      </p:pic>
      <p:sp>
        <p:nvSpPr>
          <p:cNvPr id="4" name="AutoShape 4"/>
          <p:cNvSpPr/>
          <p:nvPr/>
        </p:nvSpPr>
        <p:spPr>
          <a:xfrm>
            <a:off x="-45416" y="2696410"/>
            <a:ext cx="16230600" cy="7831787"/>
          </a:xfrm>
          <a:prstGeom prst="rect">
            <a:avLst/>
          </a:prstGeom>
          <a:solidFill>
            <a:srgbClr val="213559"/>
          </a:solidFill>
        </p:spPr>
      </p:sp>
      <p:sp>
        <p:nvSpPr>
          <p:cNvPr id="5" name="TextBox 5"/>
          <p:cNvSpPr txBox="1"/>
          <p:nvPr/>
        </p:nvSpPr>
        <p:spPr>
          <a:xfrm>
            <a:off x="286624" y="2697861"/>
            <a:ext cx="10291559" cy="6356548"/>
          </a:xfrm>
          <a:prstGeom prst="rect">
            <a:avLst/>
          </a:prstGeom>
        </p:spPr>
        <p:txBody>
          <a:bodyPr lIns="0" tIns="0" rIns="0" bIns="0" rtlCol="0" anchor="t">
            <a:spAutoFit/>
          </a:bodyPr>
          <a:lstStyle/>
          <a:p>
            <a:pPr marL="539115" lvl="1" indent="-269875">
              <a:lnSpc>
                <a:spcPts val="5624"/>
              </a:lnSpc>
              <a:buFont typeface="Arial"/>
              <a:buChar char="•"/>
            </a:pPr>
            <a:r>
              <a:rPr lang="en-US" sz="2400" spc="49" dirty="0">
                <a:solidFill>
                  <a:srgbClr val="FAB042"/>
                </a:solidFill>
                <a:latin typeface="FS Albert 1"/>
              </a:rPr>
              <a:t>Some students find it difficult to install and access the software</a:t>
            </a:r>
            <a:endParaRPr lang="en-US" sz="2400">
              <a:cs typeface="Calibri"/>
            </a:endParaRPr>
          </a:p>
          <a:p>
            <a:pPr>
              <a:lnSpc>
                <a:spcPts val="5624"/>
              </a:lnSpc>
            </a:pPr>
            <a:endParaRPr lang="en-US" sz="2400" spc="49" dirty="0">
              <a:solidFill>
                <a:srgbClr val="FAB042"/>
              </a:solidFill>
              <a:latin typeface="FS Albert 1"/>
            </a:endParaRPr>
          </a:p>
          <a:p>
            <a:pPr marL="539115" lvl="1" indent="-269875">
              <a:lnSpc>
                <a:spcPts val="5624"/>
              </a:lnSpc>
              <a:buFont typeface="Arial"/>
              <a:buChar char="•"/>
            </a:pPr>
            <a:r>
              <a:rPr lang="en-US" sz="2400" spc="49" dirty="0">
                <a:solidFill>
                  <a:srgbClr val="FAB042"/>
                </a:solidFill>
                <a:latin typeface="FS Albert 1"/>
              </a:rPr>
              <a:t>Students initially find patient assessment process challenging</a:t>
            </a:r>
          </a:p>
          <a:p>
            <a:pPr>
              <a:lnSpc>
                <a:spcPts val="5624"/>
              </a:lnSpc>
            </a:pPr>
            <a:endParaRPr lang="en-US" sz="2400" spc="49" dirty="0">
              <a:solidFill>
                <a:srgbClr val="FAB042"/>
              </a:solidFill>
              <a:latin typeface="FS Albert 1"/>
            </a:endParaRPr>
          </a:p>
          <a:p>
            <a:pPr marL="539115" lvl="1" indent="-269875">
              <a:lnSpc>
                <a:spcPts val="5624"/>
              </a:lnSpc>
              <a:buFont typeface="Arial"/>
              <a:buChar char="•"/>
            </a:pPr>
            <a:r>
              <a:rPr lang="en-US" sz="2400" spc="49" dirty="0">
                <a:solidFill>
                  <a:srgbClr val="FAB042"/>
                </a:solidFill>
                <a:latin typeface="FS Albert 1"/>
              </a:rPr>
              <a:t>Some students can become aware of how to trick the system</a:t>
            </a:r>
          </a:p>
          <a:p>
            <a:pPr>
              <a:lnSpc>
                <a:spcPts val="5624"/>
              </a:lnSpc>
            </a:pPr>
            <a:endParaRPr lang="en-US" sz="2400" spc="49" dirty="0">
              <a:solidFill>
                <a:srgbClr val="FAB042"/>
              </a:solidFill>
              <a:latin typeface="FS Albert 1"/>
            </a:endParaRPr>
          </a:p>
          <a:p>
            <a:pPr marL="539115" lvl="1" indent="-269875">
              <a:lnSpc>
                <a:spcPts val="5624"/>
              </a:lnSpc>
              <a:buFont typeface="Arial"/>
              <a:buChar char="•"/>
            </a:pPr>
            <a:r>
              <a:rPr lang="en-US" sz="2400" spc="49" dirty="0">
                <a:solidFill>
                  <a:srgbClr val="FAB042"/>
                </a:solidFill>
                <a:latin typeface="FS Albert 1"/>
              </a:rPr>
              <a:t>Lack of engagement with the VR platform</a:t>
            </a:r>
          </a:p>
          <a:p>
            <a:pPr marL="539115" lvl="1" indent="-269875">
              <a:lnSpc>
                <a:spcPts val="5624"/>
              </a:lnSpc>
              <a:buFont typeface="Arial"/>
              <a:buChar char="•"/>
            </a:pPr>
            <a:endParaRPr lang="en-US" sz="2400" spc="49" dirty="0">
              <a:solidFill>
                <a:srgbClr val="FAB042"/>
              </a:solidFill>
              <a:latin typeface="FS Albert 1"/>
            </a:endParaRPr>
          </a:p>
          <a:p>
            <a:pPr marL="539115" lvl="1" indent="-269875">
              <a:lnSpc>
                <a:spcPts val="5624"/>
              </a:lnSpc>
              <a:buFont typeface="Arial"/>
              <a:buChar char="•"/>
            </a:pPr>
            <a:r>
              <a:rPr lang="en-US" sz="2400" spc="49" dirty="0">
                <a:solidFill>
                  <a:srgbClr val="FAB042"/>
                </a:solidFill>
                <a:latin typeface="FS Albert 1"/>
              </a:rPr>
              <a:t>VR does not replace practice</a:t>
            </a:r>
          </a:p>
        </p:txBody>
      </p:sp>
      <p:grpSp>
        <p:nvGrpSpPr>
          <p:cNvPr id="6" name="Group 6"/>
          <p:cNvGrpSpPr>
            <a:grpSpLocks noChangeAspect="1"/>
          </p:cNvGrpSpPr>
          <p:nvPr/>
        </p:nvGrpSpPr>
        <p:grpSpPr>
          <a:xfrm>
            <a:off x="10141619" y="-203861"/>
            <a:ext cx="8947256" cy="10694589"/>
            <a:chOff x="-2795" y="-128"/>
            <a:chExt cx="8606156" cy="10286874"/>
          </a:xfrm>
        </p:grpSpPr>
        <p:sp>
          <p:nvSpPr>
            <p:cNvPr id="7" name="Freeform 7"/>
            <p:cNvSpPr/>
            <p:nvPr/>
          </p:nvSpPr>
          <p:spPr>
            <a:xfrm>
              <a:off x="-2795" y="-128"/>
              <a:ext cx="8606156"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4"/>
              <a:stretch>
                <a:fillRect l="-72730" r="-5175"/>
              </a:stretch>
            </a:blipFill>
          </p:spPr>
          <p:txBody>
            <a:bodyPr/>
            <a:lstStyle/>
            <a:p>
              <a:endParaRPr lang="en-GB" dirty="0"/>
            </a:p>
          </p:txBody>
        </p:sp>
      </p:gr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07239">
            <a:off x="749556" y="3516740"/>
            <a:ext cx="647965" cy="321553"/>
          </a:xfrm>
          <a:prstGeom prst="rect">
            <a:avLst/>
          </a:prstGeom>
        </p:spPr>
      </p:pic>
      <p:pic>
        <p:nvPicPr>
          <p:cNvPr id="9" name="Picture 9"/>
          <p:cNvPicPr>
            <a:picLocks noChangeAspect="1"/>
          </p:cNvPicPr>
          <p:nvPr/>
        </p:nvPicPr>
        <p:blipFill>
          <a:blip r:embed="rId7"/>
          <a:srcRect/>
          <a:stretch>
            <a:fillRect/>
          </a:stretch>
        </p:blipFill>
        <p:spPr>
          <a:xfrm>
            <a:off x="7277705" y="3799656"/>
            <a:ext cx="2740676" cy="347152"/>
          </a:xfrm>
          <a:prstGeom prst="rect">
            <a:avLst/>
          </a:prstGeom>
        </p:spPr>
      </p:pic>
      <p:sp>
        <p:nvSpPr>
          <p:cNvPr id="10" name="TextBox 10"/>
          <p:cNvSpPr txBox="1"/>
          <p:nvPr/>
        </p:nvSpPr>
        <p:spPr>
          <a:xfrm>
            <a:off x="620713" y="1735053"/>
            <a:ext cx="10749742" cy="1038746"/>
          </a:xfrm>
          <a:prstGeom prst="rect">
            <a:avLst/>
          </a:prstGeom>
        </p:spPr>
        <p:txBody>
          <a:bodyPr lIns="0" tIns="0" rIns="0" bIns="0" rtlCol="0" anchor="t">
            <a:spAutoFit/>
          </a:bodyPr>
          <a:lstStyle/>
          <a:p>
            <a:pPr>
              <a:lnSpc>
                <a:spcPts val="8071"/>
              </a:lnSpc>
            </a:pPr>
            <a:r>
              <a:rPr lang="en-US" sz="8200" spc="-485" dirty="0">
                <a:solidFill>
                  <a:srgbClr val="263F6B"/>
                </a:solidFill>
                <a:latin typeface="FS Albert 1"/>
              </a:rPr>
              <a:t>Lessons Learned:</a:t>
            </a:r>
          </a:p>
        </p:txBody>
      </p:sp>
      <p:sp>
        <p:nvSpPr>
          <p:cNvPr id="11" name="TextBox 11"/>
          <p:cNvSpPr txBox="1"/>
          <p:nvPr/>
        </p:nvSpPr>
        <p:spPr>
          <a:xfrm>
            <a:off x="1212978" y="3391323"/>
            <a:ext cx="6123635" cy="718145"/>
          </a:xfrm>
          <a:prstGeom prst="rect">
            <a:avLst/>
          </a:prstGeom>
        </p:spPr>
        <p:txBody>
          <a:bodyPr lIns="0" tIns="0" rIns="0" bIns="0" rtlCol="0" anchor="t">
            <a:spAutoFit/>
          </a:bodyPr>
          <a:lstStyle/>
          <a:p>
            <a:pPr marL="539115" lvl="1" indent="-269875">
              <a:lnSpc>
                <a:spcPts val="2774"/>
              </a:lnSpc>
              <a:buFont typeface="Arial"/>
              <a:buChar char="•"/>
            </a:pPr>
            <a:r>
              <a:rPr lang="en-US" sz="2200" spc="49" dirty="0">
                <a:solidFill>
                  <a:srgbClr val="FFFFFF"/>
                </a:solidFill>
                <a:latin typeface="FS Albert 1"/>
              </a:rPr>
              <a:t>Introducing VR induction sessions</a:t>
            </a:r>
          </a:p>
          <a:p>
            <a:pPr marL="539115" lvl="1" indent="-269875">
              <a:lnSpc>
                <a:spcPts val="2774"/>
              </a:lnSpc>
              <a:buFont typeface="Arial"/>
              <a:buChar char="•"/>
            </a:pPr>
            <a:r>
              <a:rPr lang="en-US" sz="2200" spc="49" dirty="0">
                <a:solidFill>
                  <a:srgbClr val="FFFFFF"/>
                </a:solidFill>
                <a:latin typeface="FS Albert 1"/>
              </a:rPr>
              <a:t>Provide access on platforms such as</a:t>
            </a:r>
          </a:p>
        </p:txBody>
      </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07239">
            <a:off x="749556" y="4955014"/>
            <a:ext cx="647965" cy="321553"/>
          </a:xfrm>
          <a:prstGeom prst="rect">
            <a:avLst/>
          </a:prstGeom>
        </p:spPr>
      </p:pic>
      <p:sp>
        <p:nvSpPr>
          <p:cNvPr id="13" name="TextBox 13"/>
          <p:cNvSpPr txBox="1"/>
          <p:nvPr/>
        </p:nvSpPr>
        <p:spPr>
          <a:xfrm>
            <a:off x="1164027" y="5063844"/>
            <a:ext cx="8610926" cy="334643"/>
          </a:xfrm>
          <a:prstGeom prst="rect">
            <a:avLst/>
          </a:prstGeom>
        </p:spPr>
        <p:txBody>
          <a:bodyPr lIns="0" tIns="0" rIns="0" bIns="0" rtlCol="0" anchor="t">
            <a:spAutoFit/>
          </a:bodyPr>
          <a:lstStyle/>
          <a:p>
            <a:pPr marL="539115" lvl="1" indent="-269875">
              <a:lnSpc>
                <a:spcPts val="2774"/>
              </a:lnSpc>
              <a:buFont typeface="Arial"/>
              <a:buChar char="•"/>
            </a:pPr>
            <a:r>
              <a:rPr lang="en-US" sz="2200" spc="49" dirty="0">
                <a:solidFill>
                  <a:srgbClr val="FFFFFF"/>
                </a:solidFill>
                <a:latin typeface="FS Albert 1"/>
              </a:rPr>
              <a:t>Consider using tools such as SOAP note, NEWS chart</a:t>
            </a:r>
          </a:p>
        </p:txBody>
      </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07239">
            <a:off x="749556" y="6390387"/>
            <a:ext cx="647965" cy="321553"/>
          </a:xfrm>
          <a:prstGeom prst="rect">
            <a:avLst/>
          </a:prstGeom>
        </p:spPr>
      </p:pic>
      <p:sp>
        <p:nvSpPr>
          <p:cNvPr id="15" name="TextBox 15"/>
          <p:cNvSpPr txBox="1"/>
          <p:nvPr/>
        </p:nvSpPr>
        <p:spPr>
          <a:xfrm>
            <a:off x="1212978" y="6499218"/>
            <a:ext cx="9004256" cy="334643"/>
          </a:xfrm>
          <a:prstGeom prst="rect">
            <a:avLst/>
          </a:prstGeom>
        </p:spPr>
        <p:txBody>
          <a:bodyPr lIns="0" tIns="0" rIns="0" bIns="0" rtlCol="0" anchor="t">
            <a:spAutoFit/>
          </a:bodyPr>
          <a:lstStyle/>
          <a:p>
            <a:pPr marL="539115" lvl="1" indent="-269875">
              <a:lnSpc>
                <a:spcPts val="2774"/>
              </a:lnSpc>
              <a:buFont typeface="Arial"/>
              <a:buChar char="•"/>
            </a:pPr>
            <a:r>
              <a:rPr lang="en-US" sz="2200" spc="49" dirty="0">
                <a:solidFill>
                  <a:srgbClr val="FFFFFF"/>
                </a:solidFill>
                <a:latin typeface="FS Albert 1"/>
              </a:rPr>
              <a:t>Use a variety of methods to monitor student activities</a:t>
            </a:r>
          </a:p>
        </p:txBody>
      </p:sp>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07239">
            <a:off x="749556" y="7700077"/>
            <a:ext cx="647965" cy="321553"/>
          </a:xfrm>
          <a:prstGeom prst="rect">
            <a:avLst/>
          </a:prstGeom>
        </p:spPr>
      </p:pic>
      <p:sp>
        <p:nvSpPr>
          <p:cNvPr id="17" name="TextBox 17"/>
          <p:cNvSpPr txBox="1"/>
          <p:nvPr/>
        </p:nvSpPr>
        <p:spPr>
          <a:xfrm>
            <a:off x="1212978" y="7666335"/>
            <a:ext cx="9004256" cy="718145"/>
          </a:xfrm>
          <a:prstGeom prst="rect">
            <a:avLst/>
          </a:prstGeom>
        </p:spPr>
        <p:txBody>
          <a:bodyPr lIns="0" tIns="0" rIns="0" bIns="0" rtlCol="0" anchor="t">
            <a:spAutoFit/>
          </a:bodyPr>
          <a:lstStyle/>
          <a:p>
            <a:pPr marL="539115" lvl="1" indent="-269875">
              <a:lnSpc>
                <a:spcPts val="2774"/>
              </a:lnSpc>
              <a:buFont typeface="Arial"/>
              <a:buChar char="•"/>
            </a:pPr>
            <a:r>
              <a:rPr lang="en-US" sz="2200" spc="49" dirty="0">
                <a:solidFill>
                  <a:srgbClr val="FFFFFF"/>
                </a:solidFill>
                <a:latin typeface="FS Albert 1"/>
              </a:rPr>
              <a:t>Consider linking activities</a:t>
            </a:r>
          </a:p>
          <a:p>
            <a:pPr marL="539115" lvl="1" indent="-269875">
              <a:lnSpc>
                <a:spcPts val="2774"/>
              </a:lnSpc>
              <a:buFont typeface="Arial"/>
              <a:buChar char="•"/>
            </a:pPr>
            <a:r>
              <a:rPr lang="en-US" sz="2200" spc="49" dirty="0">
                <a:solidFill>
                  <a:srgbClr val="FFFFFF"/>
                </a:solidFill>
                <a:latin typeface="FS Albert 1"/>
              </a:rPr>
              <a:t>Introducing competition and fun challenges</a:t>
            </a:r>
          </a:p>
        </p:txBody>
      </p:sp>
      <p:pic>
        <p:nvPicPr>
          <p:cNvPr id="18" name="Picture 18"/>
          <p:cNvPicPr>
            <a:picLocks noChangeAspect="1"/>
          </p:cNvPicPr>
          <p:nvPr/>
        </p:nvPicPr>
        <p:blipFill>
          <a:blip r:embed="rId8"/>
          <a:srcRect/>
          <a:stretch>
            <a:fillRect/>
          </a:stretch>
        </p:blipFill>
        <p:spPr>
          <a:xfrm>
            <a:off x="1201369" y="785855"/>
            <a:ext cx="3483718" cy="743193"/>
          </a:xfrm>
          <a:prstGeom prst="rect">
            <a:avLst/>
          </a:prstGeom>
        </p:spPr>
      </p:pic>
      <p:sp>
        <p:nvSpPr>
          <p:cNvPr id="19" name="TextBox 17">
            <a:extLst>
              <a:ext uri="{FF2B5EF4-FFF2-40B4-BE49-F238E27FC236}">
                <a16:creationId xmlns:a16="http://schemas.microsoft.com/office/drawing/2014/main" id="{21C5F00E-740A-01BD-B5F9-7DC07B156D34}"/>
              </a:ext>
            </a:extLst>
          </p:cNvPr>
          <p:cNvSpPr txBox="1"/>
          <p:nvPr/>
        </p:nvSpPr>
        <p:spPr>
          <a:xfrm>
            <a:off x="1258972" y="8980061"/>
            <a:ext cx="9004256" cy="1059970"/>
          </a:xfrm>
          <a:prstGeom prst="rect">
            <a:avLst/>
          </a:prstGeom>
        </p:spPr>
        <p:txBody>
          <a:bodyPr lIns="0" tIns="0" rIns="0" bIns="0" rtlCol="0" anchor="t">
            <a:spAutoFit/>
          </a:bodyPr>
          <a:lstStyle/>
          <a:p>
            <a:pPr marL="539115" lvl="1" indent="-269875">
              <a:lnSpc>
                <a:spcPts val="2774"/>
              </a:lnSpc>
              <a:buFont typeface="Arial"/>
              <a:buChar char="•"/>
            </a:pPr>
            <a:r>
              <a:rPr lang="en-US" sz="2200" spc="49" dirty="0">
                <a:solidFill>
                  <a:srgbClr val="FFFFFF"/>
                </a:solidFill>
                <a:latin typeface="FS Albert 1"/>
              </a:rPr>
              <a:t>VR is effective in developing </a:t>
            </a:r>
            <a:r>
              <a:rPr lang="en-GB" sz="2200" spc="49" dirty="0">
                <a:solidFill>
                  <a:srgbClr val="FFFFFF"/>
                </a:solidFill>
                <a:latin typeface="FS Albert 1"/>
              </a:rPr>
              <a:t>communication, </a:t>
            </a:r>
            <a:r>
              <a:rPr lang="en-US" sz="2200" spc="49" dirty="0">
                <a:solidFill>
                  <a:srgbClr val="FFFFFF"/>
                </a:solidFill>
                <a:latin typeface="FS Albert 1"/>
              </a:rPr>
              <a:t>decision-making skills and  teaching systematic assessment however Students still need hands on practice-time to learn clinical skills</a:t>
            </a:r>
            <a:endParaRPr lang="en-US" sz="2200">
              <a:latin typeface="FS Albert 1"/>
            </a:endParaRPr>
          </a:p>
        </p:txBody>
      </p:sp>
      <p:pic>
        <p:nvPicPr>
          <p:cNvPr id="20" name="Picture 16">
            <a:extLst>
              <a:ext uri="{FF2B5EF4-FFF2-40B4-BE49-F238E27FC236}">
                <a16:creationId xmlns:a16="http://schemas.microsoft.com/office/drawing/2014/main" id="{754F36F2-BC6B-1074-0C28-9C6EA8684E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07239">
            <a:off x="710817" y="9115405"/>
            <a:ext cx="647965" cy="32155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753206">
            <a:off x="-1113304" y="4354356"/>
            <a:ext cx="25783492" cy="9586163"/>
          </a:xfrm>
          <a:prstGeom prst="rect">
            <a:avLst/>
          </a:prstGeom>
          <a:solidFill>
            <a:srgbClr val="545454">
              <a:alpha val="4706"/>
            </a:srgbClr>
          </a:solidFill>
        </p:spPr>
      </p:sp>
      <p:grpSp>
        <p:nvGrpSpPr>
          <p:cNvPr id="3" name="Group 3"/>
          <p:cNvGrpSpPr/>
          <p:nvPr/>
        </p:nvGrpSpPr>
        <p:grpSpPr>
          <a:xfrm>
            <a:off x="10315575" y="4378112"/>
            <a:ext cx="6401348" cy="4169359"/>
            <a:chOff x="0" y="-28575"/>
            <a:chExt cx="1729531" cy="1126487"/>
          </a:xfrm>
        </p:grpSpPr>
        <p:sp>
          <p:nvSpPr>
            <p:cNvPr id="4" name="Freeform 4"/>
            <p:cNvSpPr/>
            <p:nvPr/>
          </p:nvSpPr>
          <p:spPr>
            <a:xfrm>
              <a:off x="0" y="0"/>
              <a:ext cx="1729531" cy="1097912"/>
            </a:xfrm>
            <a:custGeom>
              <a:avLst/>
              <a:gdLst/>
              <a:ahLst/>
              <a:cxnLst/>
              <a:rect l="l" t="t" r="r" b="b"/>
              <a:pathLst>
                <a:path w="1729531" h="1097912">
                  <a:moveTo>
                    <a:pt x="59684" y="0"/>
                  </a:moveTo>
                  <a:lnTo>
                    <a:pt x="1669847" y="0"/>
                  </a:lnTo>
                  <a:cubicBezTo>
                    <a:pt x="1702809" y="0"/>
                    <a:pt x="1729531" y="26722"/>
                    <a:pt x="1729531" y="59684"/>
                  </a:cubicBezTo>
                  <a:lnTo>
                    <a:pt x="1729531" y="1038228"/>
                  </a:lnTo>
                  <a:cubicBezTo>
                    <a:pt x="1729531" y="1054057"/>
                    <a:pt x="1723243" y="1069238"/>
                    <a:pt x="1712050" y="1080431"/>
                  </a:cubicBezTo>
                  <a:cubicBezTo>
                    <a:pt x="1700857" y="1091624"/>
                    <a:pt x="1685676" y="1097912"/>
                    <a:pt x="1669847" y="1097912"/>
                  </a:cubicBezTo>
                  <a:lnTo>
                    <a:pt x="59684" y="1097912"/>
                  </a:lnTo>
                  <a:cubicBezTo>
                    <a:pt x="26722" y="1097912"/>
                    <a:pt x="0" y="1071190"/>
                    <a:pt x="0" y="1038228"/>
                  </a:cubicBezTo>
                  <a:lnTo>
                    <a:pt x="0" y="59684"/>
                  </a:lnTo>
                  <a:cubicBezTo>
                    <a:pt x="0" y="43855"/>
                    <a:pt x="6288" y="28674"/>
                    <a:pt x="17481" y="17481"/>
                  </a:cubicBezTo>
                  <a:cubicBezTo>
                    <a:pt x="28674" y="6288"/>
                    <a:pt x="43855" y="0"/>
                    <a:pt x="59684" y="0"/>
                  </a:cubicBezTo>
                  <a:close/>
                </a:path>
              </a:pathLst>
            </a:custGeom>
            <a:solidFill>
              <a:srgbClr val="545454"/>
            </a:solidFill>
            <a:ln>
              <a:noFill/>
            </a:ln>
          </p:spPr>
        </p:sp>
        <p:sp>
          <p:nvSpPr>
            <p:cNvPr id="5" name="TextBox 5"/>
            <p:cNvSpPr txBox="1"/>
            <p:nvPr/>
          </p:nvSpPr>
          <p:spPr>
            <a:xfrm>
              <a:off x="0" y="-28575"/>
              <a:ext cx="1648005" cy="841375"/>
            </a:xfrm>
            <a:prstGeom prst="rect">
              <a:avLst/>
            </a:prstGeom>
          </p:spPr>
          <p:txBody>
            <a:bodyPr lIns="50800" tIns="50800" rIns="50800" bIns="50800" rtlCol="0" anchor="t"/>
            <a:lstStyle/>
            <a:p>
              <a:pPr marL="0" lvl="0" indent="0" algn="ctr">
                <a:lnSpc>
                  <a:spcPts val="2640"/>
                </a:lnSpc>
                <a:spcBef>
                  <a:spcPct val="0"/>
                </a:spcBef>
              </a:pPr>
              <a:endParaRPr dirty="0"/>
            </a:p>
            <a:p>
              <a:pPr marL="0" lvl="0" indent="0" algn="ctr">
                <a:lnSpc>
                  <a:spcPts val="2640"/>
                </a:lnSpc>
                <a:spcBef>
                  <a:spcPct val="0"/>
                </a:spcBef>
              </a:pPr>
              <a:r>
                <a:rPr lang="en-US" sz="2000" u="none" spc="60" dirty="0">
                  <a:solidFill>
                    <a:srgbClr val="FFFFFF"/>
                  </a:solidFill>
                  <a:latin typeface="FS Albert 1"/>
                </a:rPr>
                <a:t>"I had difficulty accessing and installing the software"</a:t>
              </a:r>
            </a:p>
            <a:p>
              <a:pPr marL="0" lvl="0" indent="0" algn="ctr">
                <a:lnSpc>
                  <a:spcPts val="2640"/>
                </a:lnSpc>
                <a:spcBef>
                  <a:spcPct val="0"/>
                </a:spcBef>
              </a:pPr>
              <a:endParaRPr lang="en-US" sz="2000" u="none" spc="60" dirty="0">
                <a:solidFill>
                  <a:srgbClr val="FFFFFF"/>
                </a:solidFill>
                <a:latin typeface="FS Albert 1"/>
              </a:endParaRPr>
            </a:p>
            <a:p>
              <a:pPr marL="0" lvl="0" indent="0" algn="ctr">
                <a:lnSpc>
                  <a:spcPts val="2640"/>
                </a:lnSpc>
                <a:spcBef>
                  <a:spcPct val="0"/>
                </a:spcBef>
              </a:pPr>
              <a:r>
                <a:rPr lang="en-US" sz="2000" u="none" spc="60" dirty="0">
                  <a:solidFill>
                    <a:srgbClr val="FFFFFF"/>
                  </a:solidFill>
                  <a:latin typeface="FS Albert 1"/>
                </a:rPr>
                <a:t>"Main challenge was working through scenarios getting use to choosing the right assessments in the right order that trying not to miss anything and knowing what to look for and monitor."</a:t>
              </a:r>
            </a:p>
            <a:p>
              <a:pPr marL="0" lvl="0" indent="0" algn="ctr">
                <a:lnSpc>
                  <a:spcPts val="2640"/>
                </a:lnSpc>
                <a:spcBef>
                  <a:spcPct val="0"/>
                </a:spcBef>
              </a:pPr>
              <a:endParaRPr lang="en-US" sz="2000" u="none" spc="60" dirty="0">
                <a:solidFill>
                  <a:srgbClr val="FFFFFF"/>
                </a:solidFill>
                <a:latin typeface="FS Albert 1"/>
              </a:endParaRPr>
            </a:p>
            <a:p>
              <a:pPr marL="0" lvl="0" indent="0" algn="ctr">
                <a:lnSpc>
                  <a:spcPts val="2640"/>
                </a:lnSpc>
                <a:spcBef>
                  <a:spcPct val="0"/>
                </a:spcBef>
              </a:pPr>
              <a:r>
                <a:rPr lang="en-US" sz="2000" u="none" spc="60" dirty="0">
                  <a:solidFill>
                    <a:srgbClr val="FFFFFF"/>
                  </a:solidFill>
                  <a:latin typeface="FS Albert 1"/>
                </a:rPr>
                <a:t>"Some scenarios are too challenging."</a:t>
              </a:r>
            </a:p>
            <a:p>
              <a:pPr marL="0" lvl="0" indent="0" algn="ctr">
                <a:lnSpc>
                  <a:spcPts val="2640"/>
                </a:lnSpc>
                <a:spcBef>
                  <a:spcPct val="0"/>
                </a:spcBef>
              </a:pPr>
              <a:r>
                <a:rPr lang="en-US" sz="2000" u="none" spc="60" dirty="0">
                  <a:solidFill>
                    <a:srgbClr val="FFFFFF"/>
                  </a:solidFill>
                  <a:latin typeface="FS Albert 1"/>
                </a:rPr>
                <a:t> </a:t>
              </a:r>
            </a:p>
          </p:txBody>
        </p:sp>
      </p:grpSp>
      <p:grpSp>
        <p:nvGrpSpPr>
          <p:cNvPr id="6" name="Group 6"/>
          <p:cNvGrpSpPr/>
          <p:nvPr/>
        </p:nvGrpSpPr>
        <p:grpSpPr>
          <a:xfrm>
            <a:off x="1596589" y="4232220"/>
            <a:ext cx="6375836" cy="5832647"/>
            <a:chOff x="0" y="-38100"/>
            <a:chExt cx="1224907" cy="1120551"/>
          </a:xfrm>
        </p:grpSpPr>
        <p:sp>
          <p:nvSpPr>
            <p:cNvPr id="7" name="Freeform 7"/>
            <p:cNvSpPr/>
            <p:nvPr/>
          </p:nvSpPr>
          <p:spPr>
            <a:xfrm>
              <a:off x="0" y="0"/>
              <a:ext cx="1224907" cy="1082451"/>
            </a:xfrm>
            <a:custGeom>
              <a:avLst/>
              <a:gdLst/>
              <a:ahLst/>
              <a:cxnLst/>
              <a:rect l="l" t="t" r="r" b="b"/>
              <a:pathLst>
                <a:path w="1224907" h="1082451">
                  <a:moveTo>
                    <a:pt x="59923" y="0"/>
                  </a:moveTo>
                  <a:lnTo>
                    <a:pt x="1164984" y="0"/>
                  </a:lnTo>
                  <a:cubicBezTo>
                    <a:pt x="1180876" y="0"/>
                    <a:pt x="1196118" y="6313"/>
                    <a:pt x="1207356" y="17551"/>
                  </a:cubicBezTo>
                  <a:cubicBezTo>
                    <a:pt x="1218594" y="28789"/>
                    <a:pt x="1224907" y="44030"/>
                    <a:pt x="1224907" y="59923"/>
                  </a:cubicBezTo>
                  <a:lnTo>
                    <a:pt x="1224907" y="1022528"/>
                  </a:lnTo>
                  <a:cubicBezTo>
                    <a:pt x="1224907" y="1038421"/>
                    <a:pt x="1218594" y="1053662"/>
                    <a:pt x="1207356" y="1064900"/>
                  </a:cubicBezTo>
                  <a:cubicBezTo>
                    <a:pt x="1196118" y="1076138"/>
                    <a:pt x="1180876" y="1082451"/>
                    <a:pt x="1164984" y="1082451"/>
                  </a:cubicBezTo>
                  <a:lnTo>
                    <a:pt x="59923" y="1082451"/>
                  </a:lnTo>
                  <a:cubicBezTo>
                    <a:pt x="44030" y="1082451"/>
                    <a:pt x="28789" y="1076138"/>
                    <a:pt x="17551" y="1064900"/>
                  </a:cubicBezTo>
                  <a:cubicBezTo>
                    <a:pt x="6313" y="1053662"/>
                    <a:pt x="0" y="1038421"/>
                    <a:pt x="0" y="1022528"/>
                  </a:cubicBezTo>
                  <a:lnTo>
                    <a:pt x="0" y="59923"/>
                  </a:lnTo>
                  <a:cubicBezTo>
                    <a:pt x="0" y="44030"/>
                    <a:pt x="6313" y="28789"/>
                    <a:pt x="17551" y="17551"/>
                  </a:cubicBezTo>
                  <a:cubicBezTo>
                    <a:pt x="28789" y="6313"/>
                    <a:pt x="44030" y="0"/>
                    <a:pt x="59923" y="0"/>
                  </a:cubicBezTo>
                  <a:close/>
                </a:path>
              </a:pathLst>
            </a:custGeom>
            <a:solidFill>
              <a:srgbClr val="263F6B"/>
            </a:solidFill>
            <a:ln>
              <a:noFill/>
            </a:ln>
          </p:spPr>
        </p:sp>
        <p:sp>
          <p:nvSpPr>
            <p:cNvPr id="8" name="TextBox 8"/>
            <p:cNvSpPr txBox="1"/>
            <p:nvPr/>
          </p:nvSpPr>
          <p:spPr>
            <a:xfrm>
              <a:off x="0" y="-38100"/>
              <a:ext cx="1171839" cy="850900"/>
            </a:xfrm>
            <a:prstGeom prst="rect">
              <a:avLst/>
            </a:prstGeom>
          </p:spPr>
          <p:txBody>
            <a:bodyPr lIns="50800" tIns="50800" rIns="50800" bIns="50800" rtlCol="0" anchor="t"/>
            <a:lstStyle/>
            <a:p>
              <a:pPr algn="ctr">
                <a:lnSpc>
                  <a:spcPts val="4224"/>
                </a:lnSpc>
              </a:pPr>
              <a:endParaRPr dirty="0"/>
            </a:p>
            <a:p>
              <a:pPr algn="ctr">
                <a:lnSpc>
                  <a:spcPts val="2640"/>
                </a:lnSpc>
              </a:pPr>
              <a:r>
                <a:rPr lang="en-US" sz="2000" spc="60" dirty="0">
                  <a:solidFill>
                    <a:srgbClr val="FFFFFF"/>
                  </a:solidFill>
                  <a:latin typeface="FS Albert 1"/>
                </a:rPr>
                <a:t>"From the feedback I can see areas I did well and areas I need to improve and this helps my confidence and knowledge a lot."</a:t>
              </a:r>
            </a:p>
            <a:p>
              <a:pPr algn="ctr">
                <a:lnSpc>
                  <a:spcPts val="2640"/>
                </a:lnSpc>
              </a:pPr>
              <a:endParaRPr lang="en-US" sz="2000" spc="60" dirty="0">
                <a:solidFill>
                  <a:srgbClr val="FFFFFF"/>
                </a:solidFill>
                <a:latin typeface="FS Albert 1"/>
              </a:endParaRPr>
            </a:p>
            <a:p>
              <a:pPr algn="ctr">
                <a:lnSpc>
                  <a:spcPts val="2640"/>
                </a:lnSpc>
              </a:pPr>
              <a:r>
                <a:rPr lang="en-US" sz="2000" spc="60" dirty="0">
                  <a:solidFill>
                    <a:srgbClr val="FFFFFF"/>
                  </a:solidFill>
                  <a:latin typeface="FS Albert 1"/>
                </a:rPr>
                <a:t> "It can encourage engagement with the topic in a safe way. encourages critical thinking, communication and teamwork”</a:t>
              </a:r>
            </a:p>
            <a:p>
              <a:pPr algn="ctr">
                <a:lnSpc>
                  <a:spcPts val="2640"/>
                </a:lnSpc>
              </a:pPr>
              <a:endParaRPr lang="en-US" sz="2000" spc="60" dirty="0">
                <a:solidFill>
                  <a:srgbClr val="FFFFFF"/>
                </a:solidFill>
                <a:latin typeface="FS Albert 1"/>
              </a:endParaRPr>
            </a:p>
            <a:p>
              <a:pPr algn="ctr">
                <a:lnSpc>
                  <a:spcPts val="2640"/>
                </a:lnSpc>
              </a:pPr>
              <a:r>
                <a:rPr lang="en-US" sz="2000" spc="60" dirty="0">
                  <a:solidFill>
                    <a:srgbClr val="FFFFFF"/>
                  </a:solidFill>
                  <a:latin typeface="FS Albert 1"/>
                </a:rPr>
                <a:t>"Opportunity to repeat a scenario over and over again. In you develop learning and build up your confidence."</a:t>
              </a:r>
            </a:p>
            <a:p>
              <a:pPr algn="ctr">
                <a:lnSpc>
                  <a:spcPts val="2640"/>
                </a:lnSpc>
              </a:pPr>
              <a:endParaRPr lang="en-US" sz="2000" spc="60" dirty="0">
                <a:solidFill>
                  <a:srgbClr val="FFFFFF"/>
                </a:solidFill>
                <a:latin typeface="FS Albert 1"/>
              </a:endParaRPr>
            </a:p>
            <a:p>
              <a:pPr algn="ctr">
                <a:lnSpc>
                  <a:spcPts val="2640"/>
                </a:lnSpc>
              </a:pPr>
              <a:r>
                <a:rPr lang="en-US" sz="2000" spc="60" dirty="0">
                  <a:solidFill>
                    <a:srgbClr val="FFFFFF"/>
                  </a:solidFill>
                  <a:latin typeface="FS Albert 1"/>
                </a:rPr>
                <a:t>"It was unbelievable to be able to communicate. It made it feel real."</a:t>
              </a:r>
            </a:p>
            <a:p>
              <a:pPr marL="0" lvl="0" indent="0" algn="ctr">
                <a:lnSpc>
                  <a:spcPts val="2112"/>
                </a:lnSpc>
              </a:pPr>
              <a:endParaRPr lang="en-US" sz="2000" spc="60" dirty="0">
                <a:solidFill>
                  <a:srgbClr val="FFFFFF"/>
                </a:solidFill>
                <a:latin typeface="FS Albert 1"/>
              </a:endParaRPr>
            </a:p>
          </p:txBody>
        </p:sp>
      </p:grpSp>
      <p:sp>
        <p:nvSpPr>
          <p:cNvPr id="9" name="Freeform 9"/>
          <p:cNvSpPr/>
          <p:nvPr/>
        </p:nvSpPr>
        <p:spPr>
          <a:xfrm>
            <a:off x="1201369" y="785855"/>
            <a:ext cx="3483718" cy="743193"/>
          </a:xfrm>
          <a:custGeom>
            <a:avLst/>
            <a:gdLst/>
            <a:ahLst/>
            <a:cxnLst/>
            <a:rect l="l" t="t" r="r" b="b"/>
            <a:pathLst>
              <a:path w="3483718" h="743193">
                <a:moveTo>
                  <a:pt x="0" y="0"/>
                </a:moveTo>
                <a:lnTo>
                  <a:pt x="3483718" y="0"/>
                </a:lnTo>
                <a:lnTo>
                  <a:pt x="3483718" y="743193"/>
                </a:lnTo>
                <a:lnTo>
                  <a:pt x="0" y="743193"/>
                </a:lnTo>
                <a:lnTo>
                  <a:pt x="0" y="0"/>
                </a:lnTo>
                <a:close/>
              </a:path>
            </a:pathLst>
          </a:custGeom>
          <a:blipFill>
            <a:blip r:embed="rId2"/>
            <a:stretch>
              <a:fillRect/>
            </a:stretch>
          </a:blipFill>
        </p:spPr>
      </p:sp>
      <p:sp>
        <p:nvSpPr>
          <p:cNvPr id="10" name="AutoShape 10"/>
          <p:cNvSpPr/>
          <p:nvPr/>
        </p:nvSpPr>
        <p:spPr>
          <a:xfrm flipH="1" flipV="1">
            <a:off x="9144000" y="4483874"/>
            <a:ext cx="0" cy="5803126"/>
          </a:xfrm>
          <a:prstGeom prst="line">
            <a:avLst/>
          </a:prstGeom>
          <a:ln w="38100" cap="flat">
            <a:solidFill>
              <a:srgbClr val="263F6B"/>
            </a:solidFill>
            <a:prstDash val="sysDash"/>
            <a:headEnd type="none" w="sm" len="sm"/>
            <a:tailEnd type="none" w="sm" len="sm"/>
          </a:ln>
        </p:spPr>
      </p:sp>
      <p:sp>
        <p:nvSpPr>
          <p:cNvPr id="11" name="Freeform 11"/>
          <p:cNvSpPr/>
          <p:nvPr/>
        </p:nvSpPr>
        <p:spPr>
          <a:xfrm>
            <a:off x="4096065" y="2751619"/>
            <a:ext cx="1376885" cy="1462826"/>
          </a:xfrm>
          <a:custGeom>
            <a:avLst/>
            <a:gdLst/>
            <a:ahLst/>
            <a:cxnLst/>
            <a:rect l="l" t="t" r="r" b="b"/>
            <a:pathLst>
              <a:path w="1376885" h="1462826">
                <a:moveTo>
                  <a:pt x="0" y="0"/>
                </a:moveTo>
                <a:lnTo>
                  <a:pt x="1376884" y="0"/>
                </a:lnTo>
                <a:lnTo>
                  <a:pt x="1376884" y="1462825"/>
                </a:lnTo>
                <a:lnTo>
                  <a:pt x="0" y="14628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flipH="1">
            <a:off x="12496799" y="2751619"/>
            <a:ext cx="1663759" cy="1462826"/>
          </a:xfrm>
          <a:custGeom>
            <a:avLst/>
            <a:gdLst/>
            <a:ahLst/>
            <a:cxnLst/>
            <a:rect l="l" t="t" r="r" b="b"/>
            <a:pathLst>
              <a:path w="1574203" h="1294782">
                <a:moveTo>
                  <a:pt x="1574203" y="0"/>
                </a:moveTo>
                <a:lnTo>
                  <a:pt x="0" y="0"/>
                </a:lnTo>
                <a:lnTo>
                  <a:pt x="0" y="1294781"/>
                </a:lnTo>
                <a:lnTo>
                  <a:pt x="1574203" y="1294781"/>
                </a:lnTo>
                <a:lnTo>
                  <a:pt x="1574203"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13"/>
          <p:cNvSpPr txBox="1"/>
          <p:nvPr/>
        </p:nvSpPr>
        <p:spPr>
          <a:xfrm>
            <a:off x="3706863" y="1781746"/>
            <a:ext cx="10836174" cy="782265"/>
          </a:xfrm>
          <a:prstGeom prst="rect">
            <a:avLst/>
          </a:prstGeom>
        </p:spPr>
        <p:txBody>
          <a:bodyPr lIns="0" tIns="0" rIns="0" bIns="0" rtlCol="0" anchor="t">
            <a:spAutoFit/>
          </a:bodyPr>
          <a:lstStyle/>
          <a:p>
            <a:pPr algn="ctr">
              <a:lnSpc>
                <a:spcPts val="6111"/>
              </a:lnSpc>
            </a:pPr>
            <a:r>
              <a:rPr lang="en-US" sz="6236" spc="-367" dirty="0">
                <a:solidFill>
                  <a:srgbClr val="263F6B"/>
                </a:solidFill>
                <a:latin typeface="FS Albert 1"/>
              </a:rPr>
              <a:t>Students Feedback and Comment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A1F6C22127A4682506295422DEB6F" ma:contentTypeVersion="23" ma:contentTypeDescription="Create a new document." ma:contentTypeScope="" ma:versionID="db016d647782b578a2500c6de9d19d3a">
  <xsd:schema xmlns:xsd="http://www.w3.org/2001/XMLSchema" xmlns:xs="http://www.w3.org/2001/XMLSchema" xmlns:p="http://schemas.microsoft.com/office/2006/metadata/properties" xmlns:ns1="http://schemas.microsoft.com/sharepoint/v3" xmlns:ns2="9978e5c5-1e6e-4fbe-92fd-bd71b315fefc" xmlns:ns3="c3872151-5905-4c97-9ff5-e4f7204cd876" targetNamespace="http://schemas.microsoft.com/office/2006/metadata/properties" ma:root="true" ma:fieldsID="16d5c8b97f7e83d1a195a3059bc26be7" ns1:_="" ns2:_="" ns3:_="">
    <xsd:import namespace="http://schemas.microsoft.com/sharepoint/v3"/>
    <xsd:import namespace="9978e5c5-1e6e-4fbe-92fd-bd71b315fefc"/>
    <xsd:import namespace="c3872151-5905-4c97-9ff5-e4f7204cd876"/>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Recordings_x002f_Video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78e5c5-1e6e-4fbe-92fd-bd71b315fe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Recordings_x002f_Videos" ma:index="23" nillable="true" ma:displayName="Recordings/Videos" ma:description="These are videos that will be shown during the presentations." ma:format="Hyperlink" ma:internalName="Recordings_x002f_Videos">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4aacd68-9722-4061-b47c-b33f46bdd8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872151-5905-4c97-9ff5-e4f7204cd8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aa9eb30-2542-413b-9672-15e9b0e0b797}" ma:internalName="TaxCatchAll" ma:showField="CatchAllData" ma:web="c3872151-5905-4c97-9ff5-e4f7204cd8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78e5c5-1e6e-4fbe-92fd-bd71b315fefc">
      <Terms xmlns="http://schemas.microsoft.com/office/infopath/2007/PartnerControls"/>
    </lcf76f155ced4ddcb4097134ff3c332f>
    <PublishingExpirationDate xmlns="http://schemas.microsoft.com/sharepoint/v3" xsi:nil="true"/>
    <PublishingStartDate xmlns="http://schemas.microsoft.com/sharepoint/v3" xsi:nil="true"/>
    <Recordings_x002f_Videos xmlns="9978e5c5-1e6e-4fbe-92fd-bd71b315fefc">
      <Url xsi:nil="true"/>
      <Description xsi:nil="true"/>
    </Recordings_x002f_Videos>
    <TaxCatchAll xmlns="c3872151-5905-4c97-9ff5-e4f7204cd876" xsi:nil="true"/>
  </documentManagement>
</p:properties>
</file>

<file path=customXml/itemProps1.xml><?xml version="1.0" encoding="utf-8"?>
<ds:datastoreItem xmlns:ds="http://schemas.openxmlformats.org/officeDocument/2006/customXml" ds:itemID="{09EC8C8E-A32D-4C36-97EA-C9575D5B948B}"/>
</file>

<file path=customXml/itemProps2.xml><?xml version="1.0" encoding="utf-8"?>
<ds:datastoreItem xmlns:ds="http://schemas.openxmlformats.org/officeDocument/2006/customXml" ds:itemID="{8BA2C9BD-DF46-4C95-8568-B78EC6EDC231}"/>
</file>

<file path=customXml/itemProps3.xml><?xml version="1.0" encoding="utf-8"?>
<ds:datastoreItem xmlns:ds="http://schemas.openxmlformats.org/officeDocument/2006/customXml" ds:itemID="{B87B5718-5203-4953-8625-69B2EC53915C}"/>
</file>

<file path=docProps/app.xml><?xml version="1.0" encoding="utf-8"?>
<Properties xmlns="http://schemas.openxmlformats.org/officeDocument/2006/extended-properties" xmlns:vt="http://schemas.openxmlformats.org/officeDocument/2006/docPropsVTypes">
  <TotalTime>355</TotalTime>
  <Words>659</Words>
  <Application>Microsoft Office PowerPoint</Application>
  <PresentationFormat>Custom</PresentationFormat>
  <Paragraphs>89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Virtual Reality into the UWL flex pedagogical model</dc:title>
  <cp:lastModifiedBy>Neus Carlos Martínez</cp:lastModifiedBy>
  <cp:revision>105</cp:revision>
  <dcterms:created xsi:type="dcterms:W3CDTF">2006-08-16T00:00:00Z</dcterms:created>
  <dcterms:modified xsi:type="dcterms:W3CDTF">2023-06-26T15:11:03Z</dcterms:modified>
  <dc:identifier>DAFdGgW9KoI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0x010100C13A1F6C22127A4682506295422DEB6F</vt:lpwstr>
  </property>
</Properties>
</file>