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59" r:id="rId6"/>
    <p:sldId id="262" r:id="rId7"/>
    <p:sldId id="260" r:id="rId8"/>
    <p:sldId id="261" r:id="rId9"/>
    <p:sldId id="267" r:id="rId10"/>
    <p:sldId id="265" r:id="rId11"/>
    <p:sldId id="266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/>
    <p:restoredTop sz="76040"/>
  </p:normalViewPr>
  <p:slideViewPr>
    <p:cSldViewPr snapToGrid="0">
      <p:cViewPr varScale="1">
        <p:scale>
          <a:sx n="74" d="100"/>
          <a:sy n="74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A0C55-F6AD-4FBE-8E51-772B23A879F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A57E050C-CBFE-47CB-A92C-C9FDAC576EB5}">
      <dgm:prSet/>
      <dgm:spPr/>
      <dgm:t>
        <a:bodyPr/>
        <a:lstStyle/>
        <a:p>
          <a:r>
            <a:rPr lang="en-GB" dirty="0"/>
            <a:t>To consider basic principles underlying programme level assessment design and how it might affect individual student</a:t>
          </a:r>
          <a:endParaRPr lang="en-US" dirty="0"/>
        </a:p>
      </dgm:t>
    </dgm:pt>
    <dgm:pt modelId="{74F4288C-E1A0-49C2-BA2A-691E5C941EC6}" type="parTrans" cxnId="{91B97FA1-8D59-43C0-ADA4-DDE1755340C1}">
      <dgm:prSet/>
      <dgm:spPr/>
      <dgm:t>
        <a:bodyPr/>
        <a:lstStyle/>
        <a:p>
          <a:endParaRPr lang="en-US"/>
        </a:p>
      </dgm:t>
    </dgm:pt>
    <dgm:pt modelId="{6C7486B5-28BB-4DD4-BB77-CBFD6C1B25DC}" type="sibTrans" cxnId="{91B97FA1-8D59-43C0-ADA4-DDE1755340C1}">
      <dgm:prSet/>
      <dgm:spPr/>
      <dgm:t>
        <a:bodyPr/>
        <a:lstStyle/>
        <a:p>
          <a:endParaRPr lang="en-US"/>
        </a:p>
      </dgm:t>
    </dgm:pt>
    <dgm:pt modelId="{9F0759D9-9E48-4D3E-B3B7-EAF2365DBD62}">
      <dgm:prSet/>
      <dgm:spPr/>
      <dgm:t>
        <a:bodyPr/>
        <a:lstStyle/>
        <a:p>
          <a:r>
            <a:rPr lang="en-GB" dirty="0"/>
            <a:t>Critically evaluate different assessment methods and their appropriateness for individual contexts</a:t>
          </a:r>
          <a:endParaRPr lang="en-US" dirty="0"/>
        </a:p>
      </dgm:t>
    </dgm:pt>
    <dgm:pt modelId="{F3FFB266-8E9F-4B6D-86AF-8D586573D60E}" type="parTrans" cxnId="{5CBC25E2-68DB-42D4-A26C-ACF2E839FA4A}">
      <dgm:prSet/>
      <dgm:spPr/>
      <dgm:t>
        <a:bodyPr/>
        <a:lstStyle/>
        <a:p>
          <a:endParaRPr lang="en-US"/>
        </a:p>
      </dgm:t>
    </dgm:pt>
    <dgm:pt modelId="{D0EF141F-693F-4E65-B67F-157665E51B3E}" type="sibTrans" cxnId="{5CBC25E2-68DB-42D4-A26C-ACF2E839FA4A}">
      <dgm:prSet/>
      <dgm:spPr/>
      <dgm:t>
        <a:bodyPr/>
        <a:lstStyle/>
        <a:p>
          <a:endParaRPr lang="en-US"/>
        </a:p>
      </dgm:t>
    </dgm:pt>
    <dgm:pt modelId="{3B2B0E7A-6644-48AE-9AB6-0435A6CEDE49}">
      <dgm:prSet/>
      <dgm:spPr/>
      <dgm:t>
        <a:bodyPr/>
        <a:lstStyle/>
        <a:p>
          <a:r>
            <a:rPr lang="en-GB" dirty="0"/>
            <a:t>Reflect and rethink about assessment approaches</a:t>
          </a:r>
          <a:endParaRPr lang="en-US" dirty="0"/>
        </a:p>
      </dgm:t>
    </dgm:pt>
    <dgm:pt modelId="{4A174115-71EA-4860-BC99-DD080E793A57}" type="parTrans" cxnId="{CE39DC98-8187-430E-9B04-C7C4F5B504C8}">
      <dgm:prSet/>
      <dgm:spPr/>
      <dgm:t>
        <a:bodyPr/>
        <a:lstStyle/>
        <a:p>
          <a:endParaRPr lang="en-US"/>
        </a:p>
      </dgm:t>
    </dgm:pt>
    <dgm:pt modelId="{2FF1F62D-8F42-4DB9-8615-E0CDA9053DB2}" type="sibTrans" cxnId="{CE39DC98-8187-430E-9B04-C7C4F5B504C8}">
      <dgm:prSet/>
      <dgm:spPr/>
      <dgm:t>
        <a:bodyPr/>
        <a:lstStyle/>
        <a:p>
          <a:endParaRPr lang="en-US"/>
        </a:p>
      </dgm:t>
    </dgm:pt>
    <dgm:pt modelId="{936495A5-52C6-4575-89F2-071B08F2156E}" type="pres">
      <dgm:prSet presAssocID="{DF8A0C55-F6AD-4FBE-8E51-772B23A879F9}" presName="root" presStyleCnt="0">
        <dgm:presLayoutVars>
          <dgm:dir/>
          <dgm:resizeHandles val="exact"/>
        </dgm:presLayoutVars>
      </dgm:prSet>
      <dgm:spPr/>
    </dgm:pt>
    <dgm:pt modelId="{895EFA6A-1B92-4EB7-811D-07E80568758B}" type="pres">
      <dgm:prSet presAssocID="{A57E050C-CBFE-47CB-A92C-C9FDAC576EB5}" presName="compNode" presStyleCnt="0"/>
      <dgm:spPr/>
    </dgm:pt>
    <dgm:pt modelId="{E07342B2-FBC3-4CAD-9AC2-FB243829A636}" type="pres">
      <dgm:prSet presAssocID="{A57E050C-CBFE-47CB-A92C-C9FDAC576EB5}" presName="bgRect" presStyleLbl="bgShp" presStyleIdx="0" presStyleCnt="3"/>
      <dgm:spPr/>
    </dgm:pt>
    <dgm:pt modelId="{CF8E2B6F-415F-42E1-BA59-0DC62AA2B004}" type="pres">
      <dgm:prSet presAssocID="{A57E050C-CBFE-47CB-A92C-C9FDAC576EB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9AD605B-FF01-4849-B325-F36BC91CA9B3}" type="pres">
      <dgm:prSet presAssocID="{A57E050C-CBFE-47CB-A92C-C9FDAC576EB5}" presName="spaceRect" presStyleCnt="0"/>
      <dgm:spPr/>
    </dgm:pt>
    <dgm:pt modelId="{4A4B4973-A64E-477C-8103-14345FA134D8}" type="pres">
      <dgm:prSet presAssocID="{A57E050C-CBFE-47CB-A92C-C9FDAC576EB5}" presName="parTx" presStyleLbl="revTx" presStyleIdx="0" presStyleCnt="3">
        <dgm:presLayoutVars>
          <dgm:chMax val="0"/>
          <dgm:chPref val="0"/>
        </dgm:presLayoutVars>
      </dgm:prSet>
      <dgm:spPr/>
    </dgm:pt>
    <dgm:pt modelId="{697825CB-D4B7-4A05-A5FC-148DD1F65D26}" type="pres">
      <dgm:prSet presAssocID="{6C7486B5-28BB-4DD4-BB77-CBFD6C1B25DC}" presName="sibTrans" presStyleCnt="0"/>
      <dgm:spPr/>
    </dgm:pt>
    <dgm:pt modelId="{1C7AAF19-74E1-4BE3-9794-BCF2AF42E8F7}" type="pres">
      <dgm:prSet presAssocID="{9F0759D9-9E48-4D3E-B3B7-EAF2365DBD62}" presName="compNode" presStyleCnt="0"/>
      <dgm:spPr/>
    </dgm:pt>
    <dgm:pt modelId="{84EA9862-BAD2-4AA0-951D-2E563039392C}" type="pres">
      <dgm:prSet presAssocID="{9F0759D9-9E48-4D3E-B3B7-EAF2365DBD62}" presName="bgRect" presStyleLbl="bgShp" presStyleIdx="1" presStyleCnt="3" custLinFactNeighborX="-3727" custLinFactNeighborY="1484"/>
      <dgm:spPr/>
    </dgm:pt>
    <dgm:pt modelId="{4A7A442E-39C1-4728-B1B8-28E397367C05}" type="pres">
      <dgm:prSet presAssocID="{9F0759D9-9E48-4D3E-B3B7-EAF2365DBD6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08DD1EC-5EF1-4189-8269-83D9977DE36A}" type="pres">
      <dgm:prSet presAssocID="{9F0759D9-9E48-4D3E-B3B7-EAF2365DBD62}" presName="spaceRect" presStyleCnt="0"/>
      <dgm:spPr/>
    </dgm:pt>
    <dgm:pt modelId="{8255E312-C0E7-48D1-92B4-F964C3C8C1E4}" type="pres">
      <dgm:prSet presAssocID="{9F0759D9-9E48-4D3E-B3B7-EAF2365DBD62}" presName="parTx" presStyleLbl="revTx" presStyleIdx="1" presStyleCnt="3">
        <dgm:presLayoutVars>
          <dgm:chMax val="0"/>
          <dgm:chPref val="0"/>
        </dgm:presLayoutVars>
      </dgm:prSet>
      <dgm:spPr/>
    </dgm:pt>
    <dgm:pt modelId="{BFBFF662-C6C6-49F5-BB81-3F767C3A5E5D}" type="pres">
      <dgm:prSet presAssocID="{D0EF141F-693F-4E65-B67F-157665E51B3E}" presName="sibTrans" presStyleCnt="0"/>
      <dgm:spPr/>
    </dgm:pt>
    <dgm:pt modelId="{689D3727-37F6-4338-9FAD-1343C5C99427}" type="pres">
      <dgm:prSet presAssocID="{3B2B0E7A-6644-48AE-9AB6-0435A6CEDE49}" presName="compNode" presStyleCnt="0"/>
      <dgm:spPr/>
    </dgm:pt>
    <dgm:pt modelId="{5F0C4622-7E13-4BEA-95A7-086EFD455D80}" type="pres">
      <dgm:prSet presAssocID="{3B2B0E7A-6644-48AE-9AB6-0435A6CEDE49}" presName="bgRect" presStyleLbl="bgShp" presStyleIdx="2" presStyleCnt="3"/>
      <dgm:spPr/>
    </dgm:pt>
    <dgm:pt modelId="{2249AF2D-957C-4129-8CC2-ACDA9E8691E2}" type="pres">
      <dgm:prSet presAssocID="{3B2B0E7A-6644-48AE-9AB6-0435A6CEDE4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25D68669-9783-42C2-B15F-B8735BC260D8}" type="pres">
      <dgm:prSet presAssocID="{3B2B0E7A-6644-48AE-9AB6-0435A6CEDE49}" presName="spaceRect" presStyleCnt="0"/>
      <dgm:spPr/>
    </dgm:pt>
    <dgm:pt modelId="{4A3A1FE0-A39C-4952-B6A4-6F8E38F2E03C}" type="pres">
      <dgm:prSet presAssocID="{3B2B0E7A-6644-48AE-9AB6-0435A6CEDE4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B6C4366-A314-475A-9A6E-77EE073D437E}" type="presOf" srcId="{A57E050C-CBFE-47CB-A92C-C9FDAC576EB5}" destId="{4A4B4973-A64E-477C-8103-14345FA134D8}" srcOrd="0" destOrd="0" presId="urn:microsoft.com/office/officeart/2018/2/layout/IconVerticalSolidList"/>
    <dgm:cxn modelId="{EACCED93-C21D-44E3-A6CA-31962B87C1EA}" type="presOf" srcId="{9F0759D9-9E48-4D3E-B3B7-EAF2365DBD62}" destId="{8255E312-C0E7-48D1-92B4-F964C3C8C1E4}" srcOrd="0" destOrd="0" presId="urn:microsoft.com/office/officeart/2018/2/layout/IconVerticalSolidList"/>
    <dgm:cxn modelId="{CE39DC98-8187-430E-9B04-C7C4F5B504C8}" srcId="{DF8A0C55-F6AD-4FBE-8E51-772B23A879F9}" destId="{3B2B0E7A-6644-48AE-9AB6-0435A6CEDE49}" srcOrd="2" destOrd="0" parTransId="{4A174115-71EA-4860-BC99-DD080E793A57}" sibTransId="{2FF1F62D-8F42-4DB9-8615-E0CDA9053DB2}"/>
    <dgm:cxn modelId="{91B97FA1-8D59-43C0-ADA4-DDE1755340C1}" srcId="{DF8A0C55-F6AD-4FBE-8E51-772B23A879F9}" destId="{A57E050C-CBFE-47CB-A92C-C9FDAC576EB5}" srcOrd="0" destOrd="0" parTransId="{74F4288C-E1A0-49C2-BA2A-691E5C941EC6}" sibTransId="{6C7486B5-28BB-4DD4-BB77-CBFD6C1B25DC}"/>
    <dgm:cxn modelId="{A6ABF6A1-5F67-4892-8439-90BBED3A5609}" type="presOf" srcId="{DF8A0C55-F6AD-4FBE-8E51-772B23A879F9}" destId="{936495A5-52C6-4575-89F2-071B08F2156E}" srcOrd="0" destOrd="0" presId="urn:microsoft.com/office/officeart/2018/2/layout/IconVerticalSolidList"/>
    <dgm:cxn modelId="{5CBC25E2-68DB-42D4-A26C-ACF2E839FA4A}" srcId="{DF8A0C55-F6AD-4FBE-8E51-772B23A879F9}" destId="{9F0759D9-9E48-4D3E-B3B7-EAF2365DBD62}" srcOrd="1" destOrd="0" parTransId="{F3FFB266-8E9F-4B6D-86AF-8D586573D60E}" sibTransId="{D0EF141F-693F-4E65-B67F-157665E51B3E}"/>
    <dgm:cxn modelId="{2B5D3FE9-0DBE-47E4-A9AA-7C5FEE3CF58B}" type="presOf" srcId="{3B2B0E7A-6644-48AE-9AB6-0435A6CEDE49}" destId="{4A3A1FE0-A39C-4952-B6A4-6F8E38F2E03C}" srcOrd="0" destOrd="0" presId="urn:microsoft.com/office/officeart/2018/2/layout/IconVerticalSolidList"/>
    <dgm:cxn modelId="{2E36EE19-3A76-41A7-A280-3845F66B725F}" type="presParOf" srcId="{936495A5-52C6-4575-89F2-071B08F2156E}" destId="{895EFA6A-1B92-4EB7-811D-07E80568758B}" srcOrd="0" destOrd="0" presId="urn:microsoft.com/office/officeart/2018/2/layout/IconVerticalSolidList"/>
    <dgm:cxn modelId="{FE01CC26-E29F-470B-A0FF-70786C459AA0}" type="presParOf" srcId="{895EFA6A-1B92-4EB7-811D-07E80568758B}" destId="{E07342B2-FBC3-4CAD-9AC2-FB243829A636}" srcOrd="0" destOrd="0" presId="urn:microsoft.com/office/officeart/2018/2/layout/IconVerticalSolidList"/>
    <dgm:cxn modelId="{6CE9C739-7BC4-4134-8E80-F626AB1834DE}" type="presParOf" srcId="{895EFA6A-1B92-4EB7-811D-07E80568758B}" destId="{CF8E2B6F-415F-42E1-BA59-0DC62AA2B004}" srcOrd="1" destOrd="0" presId="urn:microsoft.com/office/officeart/2018/2/layout/IconVerticalSolidList"/>
    <dgm:cxn modelId="{AA87E59A-D499-487A-9926-FB1723B35008}" type="presParOf" srcId="{895EFA6A-1B92-4EB7-811D-07E80568758B}" destId="{A9AD605B-FF01-4849-B325-F36BC91CA9B3}" srcOrd="2" destOrd="0" presId="urn:microsoft.com/office/officeart/2018/2/layout/IconVerticalSolidList"/>
    <dgm:cxn modelId="{097574E5-5F62-4676-8359-058128F8A7A4}" type="presParOf" srcId="{895EFA6A-1B92-4EB7-811D-07E80568758B}" destId="{4A4B4973-A64E-477C-8103-14345FA134D8}" srcOrd="3" destOrd="0" presId="urn:microsoft.com/office/officeart/2018/2/layout/IconVerticalSolidList"/>
    <dgm:cxn modelId="{2DB93E63-C48C-4CA9-8344-587D35CDDD6F}" type="presParOf" srcId="{936495A5-52C6-4575-89F2-071B08F2156E}" destId="{697825CB-D4B7-4A05-A5FC-148DD1F65D26}" srcOrd="1" destOrd="0" presId="urn:microsoft.com/office/officeart/2018/2/layout/IconVerticalSolidList"/>
    <dgm:cxn modelId="{38062A82-B734-4910-9D4E-C965DDC1D8D4}" type="presParOf" srcId="{936495A5-52C6-4575-89F2-071B08F2156E}" destId="{1C7AAF19-74E1-4BE3-9794-BCF2AF42E8F7}" srcOrd="2" destOrd="0" presId="urn:microsoft.com/office/officeart/2018/2/layout/IconVerticalSolidList"/>
    <dgm:cxn modelId="{DA9B0384-11E6-4650-B2BB-254E93702272}" type="presParOf" srcId="{1C7AAF19-74E1-4BE3-9794-BCF2AF42E8F7}" destId="{84EA9862-BAD2-4AA0-951D-2E563039392C}" srcOrd="0" destOrd="0" presId="urn:microsoft.com/office/officeart/2018/2/layout/IconVerticalSolidList"/>
    <dgm:cxn modelId="{81835B27-2CEE-41DC-9C49-629AD243DE35}" type="presParOf" srcId="{1C7AAF19-74E1-4BE3-9794-BCF2AF42E8F7}" destId="{4A7A442E-39C1-4728-B1B8-28E397367C05}" srcOrd="1" destOrd="0" presId="urn:microsoft.com/office/officeart/2018/2/layout/IconVerticalSolidList"/>
    <dgm:cxn modelId="{9FE75F65-984E-4900-B009-AEAE3553DEB8}" type="presParOf" srcId="{1C7AAF19-74E1-4BE3-9794-BCF2AF42E8F7}" destId="{608DD1EC-5EF1-4189-8269-83D9977DE36A}" srcOrd="2" destOrd="0" presId="urn:microsoft.com/office/officeart/2018/2/layout/IconVerticalSolidList"/>
    <dgm:cxn modelId="{DC61B3D2-7CEF-4B6E-84A5-BA3B9CC1B0F9}" type="presParOf" srcId="{1C7AAF19-74E1-4BE3-9794-BCF2AF42E8F7}" destId="{8255E312-C0E7-48D1-92B4-F964C3C8C1E4}" srcOrd="3" destOrd="0" presId="urn:microsoft.com/office/officeart/2018/2/layout/IconVerticalSolidList"/>
    <dgm:cxn modelId="{249A64A2-AFED-4C1B-AF6C-99C8921ADA53}" type="presParOf" srcId="{936495A5-52C6-4575-89F2-071B08F2156E}" destId="{BFBFF662-C6C6-49F5-BB81-3F767C3A5E5D}" srcOrd="3" destOrd="0" presId="urn:microsoft.com/office/officeart/2018/2/layout/IconVerticalSolidList"/>
    <dgm:cxn modelId="{E87E53C6-43B4-4E8E-BDA8-75802423C564}" type="presParOf" srcId="{936495A5-52C6-4575-89F2-071B08F2156E}" destId="{689D3727-37F6-4338-9FAD-1343C5C99427}" srcOrd="4" destOrd="0" presId="urn:microsoft.com/office/officeart/2018/2/layout/IconVerticalSolidList"/>
    <dgm:cxn modelId="{0015A8E3-7956-4F32-B0F6-75BFE072DD45}" type="presParOf" srcId="{689D3727-37F6-4338-9FAD-1343C5C99427}" destId="{5F0C4622-7E13-4BEA-95A7-086EFD455D80}" srcOrd="0" destOrd="0" presId="urn:microsoft.com/office/officeart/2018/2/layout/IconVerticalSolidList"/>
    <dgm:cxn modelId="{852C3979-7518-4CFC-BDF9-6BA12EA7EEBC}" type="presParOf" srcId="{689D3727-37F6-4338-9FAD-1343C5C99427}" destId="{2249AF2D-957C-4129-8CC2-ACDA9E8691E2}" srcOrd="1" destOrd="0" presId="urn:microsoft.com/office/officeart/2018/2/layout/IconVerticalSolidList"/>
    <dgm:cxn modelId="{E8CC3450-89EB-4502-9E66-79CD9F0B09EA}" type="presParOf" srcId="{689D3727-37F6-4338-9FAD-1343C5C99427}" destId="{25D68669-9783-42C2-B15F-B8735BC260D8}" srcOrd="2" destOrd="0" presId="urn:microsoft.com/office/officeart/2018/2/layout/IconVerticalSolidList"/>
    <dgm:cxn modelId="{891A5C95-8999-4323-B701-5E6753C74126}" type="presParOf" srcId="{689D3727-37F6-4338-9FAD-1343C5C99427}" destId="{4A3A1FE0-A39C-4952-B6A4-6F8E38F2E03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0D94EF-BAA0-413E-BEE7-E3334DA4ECE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A36D2E9-759B-4299-9FD7-E06463006D68}">
      <dgm:prSet/>
      <dgm:spPr/>
      <dgm:t>
        <a:bodyPr/>
        <a:lstStyle/>
        <a:p>
          <a:r>
            <a:rPr lang="en-GB"/>
            <a:t>This case study demonstrated that a planned alternative assessment enhanced Student A’s learning experience.</a:t>
          </a:r>
          <a:endParaRPr lang="en-US"/>
        </a:p>
      </dgm:t>
    </dgm:pt>
    <dgm:pt modelId="{4C8F4433-B3E4-4C39-8700-C1C228D3B1EF}" type="parTrans" cxnId="{89866A92-4262-4E90-97B1-6DFF3A7C6DE9}">
      <dgm:prSet/>
      <dgm:spPr/>
      <dgm:t>
        <a:bodyPr/>
        <a:lstStyle/>
        <a:p>
          <a:endParaRPr lang="en-US"/>
        </a:p>
      </dgm:t>
    </dgm:pt>
    <dgm:pt modelId="{47326338-F603-4BA9-AA5B-EC890C332D66}" type="sibTrans" cxnId="{89866A92-4262-4E90-97B1-6DFF3A7C6DE9}">
      <dgm:prSet/>
      <dgm:spPr/>
      <dgm:t>
        <a:bodyPr/>
        <a:lstStyle/>
        <a:p>
          <a:endParaRPr lang="en-US"/>
        </a:p>
      </dgm:t>
    </dgm:pt>
    <dgm:pt modelId="{9768BBD5-86AF-4775-AF9E-670BE4730BF9}">
      <dgm:prSet/>
      <dgm:spPr/>
      <dgm:t>
        <a:bodyPr/>
        <a:lstStyle/>
        <a:p>
          <a:r>
            <a:rPr lang="en-GB"/>
            <a:t>Key is to involve lecturers so there is understanding of students Specific Learning Needs.</a:t>
          </a:r>
          <a:endParaRPr lang="en-US"/>
        </a:p>
      </dgm:t>
    </dgm:pt>
    <dgm:pt modelId="{A7B88C34-19D9-4368-BC09-20910FEC9338}" type="parTrans" cxnId="{E53782EE-986C-41D1-8AE7-6DC75FDD87DF}">
      <dgm:prSet/>
      <dgm:spPr/>
      <dgm:t>
        <a:bodyPr/>
        <a:lstStyle/>
        <a:p>
          <a:endParaRPr lang="en-US"/>
        </a:p>
      </dgm:t>
    </dgm:pt>
    <dgm:pt modelId="{9A92EC1A-065B-4BEB-8E63-DC648D0BCB3F}" type="sibTrans" cxnId="{E53782EE-986C-41D1-8AE7-6DC75FDD87DF}">
      <dgm:prSet/>
      <dgm:spPr/>
      <dgm:t>
        <a:bodyPr/>
        <a:lstStyle/>
        <a:p>
          <a:endParaRPr lang="en-US"/>
        </a:p>
      </dgm:t>
    </dgm:pt>
    <dgm:pt modelId="{4E05A523-A786-408C-9750-EB0CBD278835}">
      <dgm:prSet/>
      <dgm:spPr/>
      <dgm:t>
        <a:bodyPr/>
        <a:lstStyle/>
        <a:p>
          <a:r>
            <a:rPr lang="en-GB"/>
            <a:t>There is support, flexibility and accessibility across the curriculum and this ought to be extended to assessment. </a:t>
          </a:r>
          <a:endParaRPr lang="en-US"/>
        </a:p>
      </dgm:t>
    </dgm:pt>
    <dgm:pt modelId="{D15C371D-5B18-4E5B-AEE2-EC39367289ED}" type="parTrans" cxnId="{C82E7280-7AC0-4985-A4C2-CDE9B05DBD02}">
      <dgm:prSet/>
      <dgm:spPr/>
      <dgm:t>
        <a:bodyPr/>
        <a:lstStyle/>
        <a:p>
          <a:endParaRPr lang="en-US"/>
        </a:p>
      </dgm:t>
    </dgm:pt>
    <dgm:pt modelId="{3EFFC408-0828-400A-913D-9C0E97474C5C}" type="sibTrans" cxnId="{C82E7280-7AC0-4985-A4C2-CDE9B05DBD02}">
      <dgm:prSet/>
      <dgm:spPr/>
      <dgm:t>
        <a:bodyPr/>
        <a:lstStyle/>
        <a:p>
          <a:endParaRPr lang="en-US"/>
        </a:p>
      </dgm:t>
    </dgm:pt>
    <dgm:pt modelId="{D019BF32-A362-4A7B-8B3B-593DF81A91A2}">
      <dgm:prSet/>
      <dgm:spPr/>
      <dgm:t>
        <a:bodyPr/>
        <a:lstStyle/>
        <a:p>
          <a:r>
            <a:rPr lang="en-GB"/>
            <a:t>Assessment is the engine which drive students learning it is important that.</a:t>
          </a:r>
          <a:endParaRPr lang="en-US"/>
        </a:p>
      </dgm:t>
    </dgm:pt>
    <dgm:pt modelId="{5C89C1D3-A0ED-4CB0-92DF-3C4D9447CF94}" type="parTrans" cxnId="{4C095E6E-6A06-4A90-ABD3-2F9804C28603}">
      <dgm:prSet/>
      <dgm:spPr/>
      <dgm:t>
        <a:bodyPr/>
        <a:lstStyle/>
        <a:p>
          <a:endParaRPr lang="en-US"/>
        </a:p>
      </dgm:t>
    </dgm:pt>
    <dgm:pt modelId="{B1EDB155-38CD-4215-B735-A56FAFD0BEA9}" type="sibTrans" cxnId="{4C095E6E-6A06-4A90-ABD3-2F9804C28603}">
      <dgm:prSet/>
      <dgm:spPr/>
      <dgm:t>
        <a:bodyPr/>
        <a:lstStyle/>
        <a:p>
          <a:endParaRPr lang="en-US"/>
        </a:p>
      </dgm:t>
    </dgm:pt>
    <dgm:pt modelId="{82499E74-3091-454F-9865-F032C8F31BD6}" type="pres">
      <dgm:prSet presAssocID="{D80D94EF-BAA0-413E-BEE7-E3334DA4ECE6}" presName="vert0" presStyleCnt="0">
        <dgm:presLayoutVars>
          <dgm:dir/>
          <dgm:animOne val="branch"/>
          <dgm:animLvl val="lvl"/>
        </dgm:presLayoutVars>
      </dgm:prSet>
      <dgm:spPr/>
    </dgm:pt>
    <dgm:pt modelId="{704D5479-7413-D043-8BD0-7D9EFEE1D7C0}" type="pres">
      <dgm:prSet presAssocID="{FA36D2E9-759B-4299-9FD7-E06463006D68}" presName="thickLine" presStyleLbl="alignNode1" presStyleIdx="0" presStyleCnt="4"/>
      <dgm:spPr/>
    </dgm:pt>
    <dgm:pt modelId="{2428BD2E-CF89-9C4A-A2A2-B829FD5D9649}" type="pres">
      <dgm:prSet presAssocID="{FA36D2E9-759B-4299-9FD7-E06463006D68}" presName="horz1" presStyleCnt="0"/>
      <dgm:spPr/>
    </dgm:pt>
    <dgm:pt modelId="{31208C1B-1C3A-A847-AD16-3325655D14C5}" type="pres">
      <dgm:prSet presAssocID="{FA36D2E9-759B-4299-9FD7-E06463006D68}" presName="tx1" presStyleLbl="revTx" presStyleIdx="0" presStyleCnt="4"/>
      <dgm:spPr/>
    </dgm:pt>
    <dgm:pt modelId="{742132A3-EA41-DC4F-84B4-2676AD48C0B8}" type="pres">
      <dgm:prSet presAssocID="{FA36D2E9-759B-4299-9FD7-E06463006D68}" presName="vert1" presStyleCnt="0"/>
      <dgm:spPr/>
    </dgm:pt>
    <dgm:pt modelId="{DED12C60-052A-364D-8402-06BFADEF11F6}" type="pres">
      <dgm:prSet presAssocID="{9768BBD5-86AF-4775-AF9E-670BE4730BF9}" presName="thickLine" presStyleLbl="alignNode1" presStyleIdx="1" presStyleCnt="4"/>
      <dgm:spPr/>
    </dgm:pt>
    <dgm:pt modelId="{2CFF1942-A9C4-234A-9EC3-0C0348DCA15E}" type="pres">
      <dgm:prSet presAssocID="{9768BBD5-86AF-4775-AF9E-670BE4730BF9}" presName="horz1" presStyleCnt="0"/>
      <dgm:spPr/>
    </dgm:pt>
    <dgm:pt modelId="{4C507BF1-E7E0-BA47-806C-DB94469036FF}" type="pres">
      <dgm:prSet presAssocID="{9768BBD5-86AF-4775-AF9E-670BE4730BF9}" presName="tx1" presStyleLbl="revTx" presStyleIdx="1" presStyleCnt="4"/>
      <dgm:spPr/>
    </dgm:pt>
    <dgm:pt modelId="{449D483A-1BB1-8740-8308-D650DCF0A9BB}" type="pres">
      <dgm:prSet presAssocID="{9768BBD5-86AF-4775-AF9E-670BE4730BF9}" presName="vert1" presStyleCnt="0"/>
      <dgm:spPr/>
    </dgm:pt>
    <dgm:pt modelId="{B23BD30C-92A2-4A49-8C9D-0DDF73741AF5}" type="pres">
      <dgm:prSet presAssocID="{4E05A523-A786-408C-9750-EB0CBD278835}" presName="thickLine" presStyleLbl="alignNode1" presStyleIdx="2" presStyleCnt="4"/>
      <dgm:spPr/>
    </dgm:pt>
    <dgm:pt modelId="{0E4B9C68-3163-DB4A-BBC8-26CEA2A24AAE}" type="pres">
      <dgm:prSet presAssocID="{4E05A523-A786-408C-9750-EB0CBD278835}" presName="horz1" presStyleCnt="0"/>
      <dgm:spPr/>
    </dgm:pt>
    <dgm:pt modelId="{02628A80-5920-6D46-AE0F-34E7C8468ABC}" type="pres">
      <dgm:prSet presAssocID="{4E05A523-A786-408C-9750-EB0CBD278835}" presName="tx1" presStyleLbl="revTx" presStyleIdx="2" presStyleCnt="4"/>
      <dgm:spPr/>
    </dgm:pt>
    <dgm:pt modelId="{F7AFE984-9B42-4A49-A86D-AE671EC1AF27}" type="pres">
      <dgm:prSet presAssocID="{4E05A523-A786-408C-9750-EB0CBD278835}" presName="vert1" presStyleCnt="0"/>
      <dgm:spPr/>
    </dgm:pt>
    <dgm:pt modelId="{CF06CB68-B09D-B74B-A694-474159063116}" type="pres">
      <dgm:prSet presAssocID="{D019BF32-A362-4A7B-8B3B-593DF81A91A2}" presName="thickLine" presStyleLbl="alignNode1" presStyleIdx="3" presStyleCnt="4"/>
      <dgm:spPr/>
    </dgm:pt>
    <dgm:pt modelId="{C30E8187-4DE1-684A-9CD3-22DA4F2408B4}" type="pres">
      <dgm:prSet presAssocID="{D019BF32-A362-4A7B-8B3B-593DF81A91A2}" presName="horz1" presStyleCnt="0"/>
      <dgm:spPr/>
    </dgm:pt>
    <dgm:pt modelId="{1F8A81D6-41D2-F044-993E-1AEBAD1CA45E}" type="pres">
      <dgm:prSet presAssocID="{D019BF32-A362-4A7B-8B3B-593DF81A91A2}" presName="tx1" presStyleLbl="revTx" presStyleIdx="3" presStyleCnt="4"/>
      <dgm:spPr/>
    </dgm:pt>
    <dgm:pt modelId="{110910BF-FE7E-3642-B6FF-01D2A3888005}" type="pres">
      <dgm:prSet presAssocID="{D019BF32-A362-4A7B-8B3B-593DF81A91A2}" presName="vert1" presStyleCnt="0"/>
      <dgm:spPr/>
    </dgm:pt>
  </dgm:ptLst>
  <dgm:cxnLst>
    <dgm:cxn modelId="{D269E732-5511-2B46-AE73-8C125CE6221A}" type="presOf" srcId="{D019BF32-A362-4A7B-8B3B-593DF81A91A2}" destId="{1F8A81D6-41D2-F044-993E-1AEBAD1CA45E}" srcOrd="0" destOrd="0" presId="urn:microsoft.com/office/officeart/2008/layout/LinedList"/>
    <dgm:cxn modelId="{CBEFDE46-C602-D44D-B333-CD629036978B}" type="presOf" srcId="{4E05A523-A786-408C-9750-EB0CBD278835}" destId="{02628A80-5920-6D46-AE0F-34E7C8468ABC}" srcOrd="0" destOrd="0" presId="urn:microsoft.com/office/officeart/2008/layout/LinedList"/>
    <dgm:cxn modelId="{48E5AF6C-3174-2142-8C1C-E97474E8D5DD}" type="presOf" srcId="{FA36D2E9-759B-4299-9FD7-E06463006D68}" destId="{31208C1B-1C3A-A847-AD16-3325655D14C5}" srcOrd="0" destOrd="0" presId="urn:microsoft.com/office/officeart/2008/layout/LinedList"/>
    <dgm:cxn modelId="{4C095E6E-6A06-4A90-ABD3-2F9804C28603}" srcId="{D80D94EF-BAA0-413E-BEE7-E3334DA4ECE6}" destId="{D019BF32-A362-4A7B-8B3B-593DF81A91A2}" srcOrd="3" destOrd="0" parTransId="{5C89C1D3-A0ED-4CB0-92DF-3C4D9447CF94}" sibTransId="{B1EDB155-38CD-4215-B735-A56FAFD0BEA9}"/>
    <dgm:cxn modelId="{B843D179-E444-2E46-9E80-49E75845FD6C}" type="presOf" srcId="{D80D94EF-BAA0-413E-BEE7-E3334DA4ECE6}" destId="{82499E74-3091-454F-9865-F032C8F31BD6}" srcOrd="0" destOrd="0" presId="urn:microsoft.com/office/officeart/2008/layout/LinedList"/>
    <dgm:cxn modelId="{3E47CE7D-EB28-704D-9050-2E5981C4238F}" type="presOf" srcId="{9768BBD5-86AF-4775-AF9E-670BE4730BF9}" destId="{4C507BF1-E7E0-BA47-806C-DB94469036FF}" srcOrd="0" destOrd="0" presId="urn:microsoft.com/office/officeart/2008/layout/LinedList"/>
    <dgm:cxn modelId="{C82E7280-7AC0-4985-A4C2-CDE9B05DBD02}" srcId="{D80D94EF-BAA0-413E-BEE7-E3334DA4ECE6}" destId="{4E05A523-A786-408C-9750-EB0CBD278835}" srcOrd="2" destOrd="0" parTransId="{D15C371D-5B18-4E5B-AEE2-EC39367289ED}" sibTransId="{3EFFC408-0828-400A-913D-9C0E97474C5C}"/>
    <dgm:cxn modelId="{89866A92-4262-4E90-97B1-6DFF3A7C6DE9}" srcId="{D80D94EF-BAA0-413E-BEE7-E3334DA4ECE6}" destId="{FA36D2E9-759B-4299-9FD7-E06463006D68}" srcOrd="0" destOrd="0" parTransId="{4C8F4433-B3E4-4C39-8700-C1C228D3B1EF}" sibTransId="{47326338-F603-4BA9-AA5B-EC890C332D66}"/>
    <dgm:cxn modelId="{E53782EE-986C-41D1-8AE7-6DC75FDD87DF}" srcId="{D80D94EF-BAA0-413E-BEE7-E3334DA4ECE6}" destId="{9768BBD5-86AF-4775-AF9E-670BE4730BF9}" srcOrd="1" destOrd="0" parTransId="{A7B88C34-19D9-4368-BC09-20910FEC9338}" sibTransId="{9A92EC1A-065B-4BEB-8E63-DC648D0BCB3F}"/>
    <dgm:cxn modelId="{9505DB8F-C61A-7648-92ED-8ECA9F8BB6FA}" type="presParOf" srcId="{82499E74-3091-454F-9865-F032C8F31BD6}" destId="{704D5479-7413-D043-8BD0-7D9EFEE1D7C0}" srcOrd="0" destOrd="0" presId="urn:microsoft.com/office/officeart/2008/layout/LinedList"/>
    <dgm:cxn modelId="{2E857ADC-68B5-8442-8A50-78CC82BD3B52}" type="presParOf" srcId="{82499E74-3091-454F-9865-F032C8F31BD6}" destId="{2428BD2E-CF89-9C4A-A2A2-B829FD5D9649}" srcOrd="1" destOrd="0" presId="urn:microsoft.com/office/officeart/2008/layout/LinedList"/>
    <dgm:cxn modelId="{56A7208B-CE32-EF49-9754-5F6AFF7FDC90}" type="presParOf" srcId="{2428BD2E-CF89-9C4A-A2A2-B829FD5D9649}" destId="{31208C1B-1C3A-A847-AD16-3325655D14C5}" srcOrd="0" destOrd="0" presId="urn:microsoft.com/office/officeart/2008/layout/LinedList"/>
    <dgm:cxn modelId="{4292F64A-FF6B-434A-BB92-43D6198D2EF4}" type="presParOf" srcId="{2428BD2E-CF89-9C4A-A2A2-B829FD5D9649}" destId="{742132A3-EA41-DC4F-84B4-2676AD48C0B8}" srcOrd="1" destOrd="0" presId="urn:microsoft.com/office/officeart/2008/layout/LinedList"/>
    <dgm:cxn modelId="{161DC0D5-BFD1-2849-843F-494BA2B2676C}" type="presParOf" srcId="{82499E74-3091-454F-9865-F032C8F31BD6}" destId="{DED12C60-052A-364D-8402-06BFADEF11F6}" srcOrd="2" destOrd="0" presId="urn:microsoft.com/office/officeart/2008/layout/LinedList"/>
    <dgm:cxn modelId="{31DB586D-92E2-474F-91F5-AA95F83E48B4}" type="presParOf" srcId="{82499E74-3091-454F-9865-F032C8F31BD6}" destId="{2CFF1942-A9C4-234A-9EC3-0C0348DCA15E}" srcOrd="3" destOrd="0" presId="urn:microsoft.com/office/officeart/2008/layout/LinedList"/>
    <dgm:cxn modelId="{73EBB171-816B-7A4F-AF69-95993BB44DCA}" type="presParOf" srcId="{2CFF1942-A9C4-234A-9EC3-0C0348DCA15E}" destId="{4C507BF1-E7E0-BA47-806C-DB94469036FF}" srcOrd="0" destOrd="0" presId="urn:microsoft.com/office/officeart/2008/layout/LinedList"/>
    <dgm:cxn modelId="{0B28C93B-B335-534B-896B-DC25756720F6}" type="presParOf" srcId="{2CFF1942-A9C4-234A-9EC3-0C0348DCA15E}" destId="{449D483A-1BB1-8740-8308-D650DCF0A9BB}" srcOrd="1" destOrd="0" presId="urn:microsoft.com/office/officeart/2008/layout/LinedList"/>
    <dgm:cxn modelId="{CB87A14E-7FE6-E348-91D6-E2FA1F88662E}" type="presParOf" srcId="{82499E74-3091-454F-9865-F032C8F31BD6}" destId="{B23BD30C-92A2-4A49-8C9D-0DDF73741AF5}" srcOrd="4" destOrd="0" presId="urn:microsoft.com/office/officeart/2008/layout/LinedList"/>
    <dgm:cxn modelId="{BB36A80D-9645-2341-9C7E-8BC4AF61AF18}" type="presParOf" srcId="{82499E74-3091-454F-9865-F032C8F31BD6}" destId="{0E4B9C68-3163-DB4A-BBC8-26CEA2A24AAE}" srcOrd="5" destOrd="0" presId="urn:microsoft.com/office/officeart/2008/layout/LinedList"/>
    <dgm:cxn modelId="{9463B791-2F27-8940-9002-3B019D33913E}" type="presParOf" srcId="{0E4B9C68-3163-DB4A-BBC8-26CEA2A24AAE}" destId="{02628A80-5920-6D46-AE0F-34E7C8468ABC}" srcOrd="0" destOrd="0" presId="urn:microsoft.com/office/officeart/2008/layout/LinedList"/>
    <dgm:cxn modelId="{D0457B06-BE2E-D340-AB83-0E05E724573F}" type="presParOf" srcId="{0E4B9C68-3163-DB4A-BBC8-26CEA2A24AAE}" destId="{F7AFE984-9B42-4A49-A86D-AE671EC1AF27}" srcOrd="1" destOrd="0" presId="urn:microsoft.com/office/officeart/2008/layout/LinedList"/>
    <dgm:cxn modelId="{7E84385A-18A1-0E46-83D9-2DA3806774D9}" type="presParOf" srcId="{82499E74-3091-454F-9865-F032C8F31BD6}" destId="{CF06CB68-B09D-B74B-A694-474159063116}" srcOrd="6" destOrd="0" presId="urn:microsoft.com/office/officeart/2008/layout/LinedList"/>
    <dgm:cxn modelId="{0AE865F5-1E15-1D42-A0C0-150B2379A62E}" type="presParOf" srcId="{82499E74-3091-454F-9865-F032C8F31BD6}" destId="{C30E8187-4DE1-684A-9CD3-22DA4F2408B4}" srcOrd="7" destOrd="0" presId="urn:microsoft.com/office/officeart/2008/layout/LinedList"/>
    <dgm:cxn modelId="{78B30525-B101-D14B-A28B-97E348122A0D}" type="presParOf" srcId="{C30E8187-4DE1-684A-9CD3-22DA4F2408B4}" destId="{1F8A81D6-41D2-F044-993E-1AEBAD1CA45E}" srcOrd="0" destOrd="0" presId="urn:microsoft.com/office/officeart/2008/layout/LinedList"/>
    <dgm:cxn modelId="{9E5BA90D-C718-0549-AA96-A5348AEDA353}" type="presParOf" srcId="{C30E8187-4DE1-684A-9CD3-22DA4F2408B4}" destId="{110910BF-FE7E-3642-B6FF-01D2A388800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342B2-FBC3-4CAD-9AC2-FB243829A636}">
      <dsp:nvSpPr>
        <dsp:cNvPr id="0" name=""/>
        <dsp:cNvSpPr/>
      </dsp:nvSpPr>
      <dsp:spPr>
        <a:xfrm>
          <a:off x="0" y="531"/>
          <a:ext cx="1072515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E2B6F-415F-42E1-BA59-0DC62AA2B004}">
      <dsp:nvSpPr>
        <dsp:cNvPr id="0" name=""/>
        <dsp:cNvSpPr/>
      </dsp:nvSpPr>
      <dsp:spPr>
        <a:xfrm>
          <a:off x="376092" y="280269"/>
          <a:ext cx="683804" cy="6838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B4973-A64E-477C-8103-14345FA134D8}">
      <dsp:nvSpPr>
        <dsp:cNvPr id="0" name=""/>
        <dsp:cNvSpPr/>
      </dsp:nvSpPr>
      <dsp:spPr>
        <a:xfrm>
          <a:off x="1435988" y="531"/>
          <a:ext cx="928916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To consider basic principles underlying programme level assessment design and how it might affect individual student</a:t>
          </a:r>
          <a:endParaRPr lang="en-US" sz="2500" kern="1200" dirty="0"/>
        </a:p>
      </dsp:txBody>
      <dsp:txXfrm>
        <a:off x="1435988" y="531"/>
        <a:ext cx="9289161" cy="1243280"/>
      </dsp:txXfrm>
    </dsp:sp>
    <dsp:sp modelId="{84EA9862-BAD2-4AA0-951D-2E563039392C}">
      <dsp:nvSpPr>
        <dsp:cNvPr id="0" name=""/>
        <dsp:cNvSpPr/>
      </dsp:nvSpPr>
      <dsp:spPr>
        <a:xfrm>
          <a:off x="0" y="1573082"/>
          <a:ext cx="1072515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A442E-39C1-4728-B1B8-28E397367C05}">
      <dsp:nvSpPr>
        <dsp:cNvPr id="0" name=""/>
        <dsp:cNvSpPr/>
      </dsp:nvSpPr>
      <dsp:spPr>
        <a:xfrm>
          <a:off x="376092" y="1834369"/>
          <a:ext cx="683804" cy="6838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5E312-C0E7-48D1-92B4-F964C3C8C1E4}">
      <dsp:nvSpPr>
        <dsp:cNvPr id="0" name=""/>
        <dsp:cNvSpPr/>
      </dsp:nvSpPr>
      <dsp:spPr>
        <a:xfrm>
          <a:off x="1435988" y="1554631"/>
          <a:ext cx="928916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Critically evaluate different assessment methods and their appropriateness for individual contexts</a:t>
          </a:r>
          <a:endParaRPr lang="en-US" sz="2500" kern="1200" dirty="0"/>
        </a:p>
      </dsp:txBody>
      <dsp:txXfrm>
        <a:off x="1435988" y="1554631"/>
        <a:ext cx="9289161" cy="1243280"/>
      </dsp:txXfrm>
    </dsp:sp>
    <dsp:sp modelId="{5F0C4622-7E13-4BEA-95A7-086EFD455D80}">
      <dsp:nvSpPr>
        <dsp:cNvPr id="0" name=""/>
        <dsp:cNvSpPr/>
      </dsp:nvSpPr>
      <dsp:spPr>
        <a:xfrm>
          <a:off x="0" y="3108732"/>
          <a:ext cx="1072515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9AF2D-957C-4129-8CC2-ACDA9E8691E2}">
      <dsp:nvSpPr>
        <dsp:cNvPr id="0" name=""/>
        <dsp:cNvSpPr/>
      </dsp:nvSpPr>
      <dsp:spPr>
        <a:xfrm>
          <a:off x="376092" y="3388470"/>
          <a:ext cx="683804" cy="6838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A1FE0-A39C-4952-B6A4-6F8E38F2E03C}">
      <dsp:nvSpPr>
        <dsp:cNvPr id="0" name=""/>
        <dsp:cNvSpPr/>
      </dsp:nvSpPr>
      <dsp:spPr>
        <a:xfrm>
          <a:off x="1435988" y="3108732"/>
          <a:ext cx="928916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Reflect and rethink about assessment approaches</a:t>
          </a:r>
          <a:endParaRPr lang="en-US" sz="2500" kern="1200" dirty="0"/>
        </a:p>
      </dsp:txBody>
      <dsp:txXfrm>
        <a:off x="1435988" y="3108732"/>
        <a:ext cx="9289161" cy="1243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D5479-7413-D043-8BD0-7D9EFEE1D7C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08C1B-1C3A-A847-AD16-3325655D14C5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This case study demonstrated that a planned alternative assessment enhanced Student A’s learning experience.</a:t>
          </a:r>
          <a:endParaRPr lang="en-US" sz="3000" kern="1200"/>
        </a:p>
      </dsp:txBody>
      <dsp:txXfrm>
        <a:off x="0" y="0"/>
        <a:ext cx="10515600" cy="1087834"/>
      </dsp:txXfrm>
    </dsp:sp>
    <dsp:sp modelId="{DED12C60-052A-364D-8402-06BFADEF11F6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07BF1-E7E0-BA47-806C-DB94469036FF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Key is to involve lecturers so there is understanding of students Specific Learning Needs.</a:t>
          </a:r>
          <a:endParaRPr lang="en-US" sz="3000" kern="1200"/>
        </a:p>
      </dsp:txBody>
      <dsp:txXfrm>
        <a:off x="0" y="1087834"/>
        <a:ext cx="10515600" cy="1087834"/>
      </dsp:txXfrm>
    </dsp:sp>
    <dsp:sp modelId="{B23BD30C-92A2-4A49-8C9D-0DDF73741AF5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628A80-5920-6D46-AE0F-34E7C8468ABC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There is support, flexibility and accessibility across the curriculum and this ought to be extended to assessment. </a:t>
          </a:r>
          <a:endParaRPr lang="en-US" sz="3000" kern="1200"/>
        </a:p>
      </dsp:txBody>
      <dsp:txXfrm>
        <a:off x="0" y="2175669"/>
        <a:ext cx="10515600" cy="1087834"/>
      </dsp:txXfrm>
    </dsp:sp>
    <dsp:sp modelId="{CF06CB68-B09D-B74B-A694-474159063116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A81D6-41D2-F044-993E-1AEBAD1CA45E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Assessment is the engine which drive students learning it is important that.</a:t>
          </a:r>
          <a:endParaRPr lang="en-US" sz="3000" kern="1200"/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BC057-9A54-5E40-9C00-34F0411516E4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58DEF-540D-3A45-82E6-C32FFE1A5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5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At programme level, </a:t>
            </a:r>
            <a:r>
              <a:rPr lang="en-GB" baseline="0" dirty="0"/>
              <a:t> how we design our assessment influences how student will learn. </a:t>
            </a:r>
          </a:p>
          <a:p>
            <a:r>
              <a:rPr lang="en-GB" baseline="0" dirty="0"/>
              <a:t>We can encourage , discourage or manipulate student learning.</a:t>
            </a:r>
          </a:p>
          <a:p>
            <a:r>
              <a:rPr lang="en-GB" sz="1200" dirty="0">
                <a:solidFill>
                  <a:schemeClr val="dk1"/>
                </a:solidFill>
              </a:rPr>
              <a:t>According to </a:t>
            </a:r>
            <a:r>
              <a:rPr lang="en-GB" sz="1200" dirty="0" err="1">
                <a:solidFill>
                  <a:schemeClr val="dk1"/>
                </a:solidFill>
              </a:rPr>
              <a:t>Boud</a:t>
            </a:r>
            <a:r>
              <a:rPr lang="en-GB" sz="1200" dirty="0">
                <a:solidFill>
                  <a:schemeClr val="dk1"/>
                </a:solidFill>
              </a:rPr>
              <a:t> (1995) “Students can escape bad teaching, but they can’t escape bad assessment.”</a:t>
            </a:r>
          </a:p>
          <a:p>
            <a:r>
              <a:rPr lang="en-GB" sz="1200" dirty="0">
                <a:solidFill>
                  <a:schemeClr val="dk1"/>
                </a:solidFill>
              </a:rPr>
              <a:t>This coupled with us supporting 21</a:t>
            </a:r>
            <a:r>
              <a:rPr lang="en-GB" sz="1200" baseline="30000" dirty="0">
                <a:solidFill>
                  <a:schemeClr val="dk1"/>
                </a:solidFill>
              </a:rPr>
              <a:t>st</a:t>
            </a:r>
            <a:r>
              <a:rPr lang="en-GB" sz="1200" dirty="0">
                <a:solidFill>
                  <a:schemeClr val="dk1"/>
                </a:solidFill>
              </a:rPr>
              <a:t> century learners can be challenging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F58DEF-540D-3A45-82E6-C32FFE1A56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don’t know about you but in my class I often get asked what's coming in the exam.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F58DEF-540D-3A45-82E6-C32FFE1A56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99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Firstly, it is important to understand the type of learners that we currently have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F58DEF-540D-3A45-82E6-C32FFE1A56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Student profile </a:t>
            </a:r>
          </a:p>
          <a:p>
            <a:r>
              <a:rPr lang="en-US" dirty="0"/>
              <a:t>Verbally articulate 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year </a:t>
            </a:r>
          </a:p>
          <a:p>
            <a:r>
              <a:rPr lang="en-US" dirty="0"/>
              <a:t>ISP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Dissertation represented a large document with many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F58DEF-540D-3A45-82E6-C32FFE1A56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19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support her It was important to as the following questions:</a:t>
            </a:r>
          </a:p>
          <a:p>
            <a:endParaRPr lang="en-US" dirty="0"/>
          </a:p>
          <a:p>
            <a:r>
              <a:rPr lang="en-GB" sz="1200" dirty="0"/>
              <a:t>Does the assessment currently enable us to assess and feedback of students’ A  mastery of important skills and behaviours/ attitudes, as well as their knowledge?</a:t>
            </a:r>
          </a:p>
          <a:p>
            <a:endParaRPr lang="en-GB" sz="1200" dirty="0"/>
          </a:p>
          <a:p>
            <a:r>
              <a:rPr lang="en-GB" sz="1200" dirty="0"/>
              <a:t>Did the current assessment methods enable her to demonstrate her  ability to achieve the learning outcomes?</a:t>
            </a:r>
          </a:p>
          <a:p>
            <a:endParaRPr lang="en-GB" sz="1200" dirty="0"/>
          </a:p>
          <a:p>
            <a:r>
              <a:rPr lang="en-GB" sz="1200" dirty="0"/>
              <a:t>Was the assessment appropriate?</a:t>
            </a:r>
          </a:p>
          <a:p>
            <a:endParaRPr lang="en-GB" sz="1200" dirty="0"/>
          </a:p>
          <a:p>
            <a:r>
              <a:rPr lang="en-GB" sz="1200" dirty="0"/>
              <a:t>Did we study her specific learning strategies and ability to feed forward her  teachers’ feedback?</a:t>
            </a:r>
          </a:p>
          <a:p>
            <a:endParaRPr lang="en-GB" sz="1200" dirty="0"/>
          </a:p>
          <a:p>
            <a:r>
              <a:rPr lang="en-GB" sz="1200" dirty="0"/>
              <a:t>Are summative assessments positioned to capture student A’s final integrated learning?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F58DEF-540D-3A45-82E6-C32FFE1A56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7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/>
              <a:t>It was important that we developed an authentic assessment </a:t>
            </a:r>
            <a:r>
              <a:rPr lang="en-GB" sz="1200" dirty="0"/>
              <a:t>“An assessment requiring students to use the […] competencies, </a:t>
            </a:r>
          </a:p>
          <a:p>
            <a:pPr fontAlgn="base"/>
            <a:r>
              <a:rPr lang="en-GB" sz="1200" dirty="0"/>
              <a:t>or combinations of knowledge, skills, and attitudes that they need to apply in the criterion situation in professional life.” </a:t>
            </a:r>
            <a:r>
              <a:rPr lang="en-GB" sz="1100" dirty="0"/>
              <a:t>(</a:t>
            </a:r>
            <a:r>
              <a:rPr lang="en-GB" sz="1100" dirty="0" err="1"/>
              <a:t>Gulikers</a:t>
            </a:r>
            <a:r>
              <a:rPr lang="en-GB" sz="1100" dirty="0"/>
              <a:t>, </a:t>
            </a:r>
            <a:r>
              <a:rPr lang="en-GB" sz="1100" dirty="0" err="1"/>
              <a:t>Bastiaens</a:t>
            </a:r>
            <a:r>
              <a:rPr lang="en-GB" sz="1100" dirty="0"/>
              <a:t>, &amp; Kirschner, 2004, p. 69)</a:t>
            </a:r>
            <a:endParaRPr lang="en-GB" sz="1100" b="0" dirty="0">
              <a:effectLst/>
            </a:endParaRP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/>
              <a:t>Authentic and sustainable assessment</a:t>
            </a:r>
            <a:r>
              <a:rPr lang="en-GB" sz="1200" dirty="0"/>
              <a:t>: focuses on assessment tasks that have applicability to the world outside the classroom and that foster </a:t>
            </a:r>
            <a:r>
              <a:rPr lang="en-GB" sz="1200" b="1" dirty="0"/>
              <a:t>autonomous learning</a:t>
            </a:r>
            <a:endParaRPr lang="en-US" sz="1200" b="1" dirty="0"/>
          </a:p>
          <a:p>
            <a:endParaRPr lang="en-GB" dirty="0"/>
          </a:p>
          <a:p>
            <a:r>
              <a:rPr lang="en-US" sz="1200" dirty="0"/>
              <a:t>Provide proficiencies and skills required for employability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F58DEF-540D-3A45-82E6-C32FFE1A56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85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This student Case made us think of the assessments that we use as formative that can be used to support summative assessments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F58DEF-540D-3A45-82E6-C32FFE1A56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8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EA13B-6AD5-DF96-B0BF-70528A764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69ED5-626C-F2E0-3BF3-7F29E4193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5A56D-9AC3-7EBC-91BB-3BEC1D327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5B062-6235-D894-04AA-B807FD2AE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57F09-A0F1-7544-501D-C988F408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E18D-0876-0E04-371B-FA1A839B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4DD70-00C0-14C2-1DCD-7C1820853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3B871-9E24-4639-D4F4-7E2CF8023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7A1B9-B72E-A7E4-2FA6-69AE78A61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3F8C3-7023-A35E-5EBC-4E7195A7F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EA9863-9461-4824-7126-B82130D04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EEEBF-0FFC-7206-B842-CFCD442B1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C42C-5D02-DE96-8546-239090548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10CE8-F179-FE6A-7A11-7F536F32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E1849-385F-0248-0D4A-71D078B1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0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FFE46-18A0-6A6B-CC5B-82B89E26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3B105-A104-450B-6988-6B49746C4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82611-053D-A886-31A1-B2C69F24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01652-3DC0-F954-ABA8-F1EB9758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91434-C480-FA6D-F132-06456AA9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1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ADAEF-D6D5-7FD8-C6C2-38DE50384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FC4FF-A50C-B930-8E06-AF77A6A8E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89AE4-3F86-7F5B-43EE-014B16BE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2ECA-EE7F-33E5-DCFA-63DE8952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88F92-A58B-C971-F932-988437258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1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630A7-2CA0-1CF2-0069-D6EA78F1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3B1EF-00A0-02CB-5158-8D4D8A6A8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EC944-046E-133F-97B1-E8CD72995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00238-FCA6-7D88-DFBF-B9AB71CED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752AD-3A4A-D5FA-D11B-EE983D63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FE4CF-BE6D-B48D-825D-67D3FA05F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6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F3E6-6123-AA85-7E8F-9D3C618D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2A5BC-5AFC-E198-D6CB-8CD9245B4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20DE5-79F5-DEAA-C6E8-F3903A1E5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446077-3261-93C5-E28D-732FA1C79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5252A0-C8CC-0383-A416-7C1C426889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2D1BCF-9D01-7BA1-3769-52E8A31B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F9DB00-E09A-1ABB-E032-2180560B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7DB8F-32E6-5556-E75D-BA0C7073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967B-D3C4-16BB-F760-8590E13F9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3CED7-2E49-0AC5-2905-151B06657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1A4B31-BB2A-21D8-2BAF-11D40276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DADDDB-B619-8AB4-A81D-52BE2AE2F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1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72E8B0-C3AC-AD28-596C-215DBA9C1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08CDAB-A81C-7E94-8D8D-C0BD80AB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83F45-DCF5-A03F-5E19-F7EEEF87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4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D4EE5-E965-3E37-AD25-437BF22C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A1ABB-4419-B970-5EB3-DF71EF8E8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E8C7A-BC3A-9122-ED7A-778E0BDF1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3CE65-0875-5C27-0A35-D3010A211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975FE-8B94-6ECA-A8AD-6D619040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FDDEF-3EBE-B52E-9CCE-2BD1C03A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AA3FC-C17F-DCB2-DBEC-B658D36A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1CA3D9-57BF-0C9A-8036-23159F27E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96F1F-3C6B-ED56-5BD8-E3AE9F702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DAA55-5DF3-4CFC-6B04-88CB0EE8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E82C9-8F77-EB7B-B646-83F53C7C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F3FD6-7779-6579-2D8A-15791A85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2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8330BF-8C36-DC23-8638-240FDB8E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FC097-E845-CF29-52A5-CA5A711FC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21D3C-4978-87B7-58B7-79FD06D15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7027C-68FE-9240-9302-61869A33B778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2627D-5FA1-E758-C638-7373AFD09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909FE-2643-3A0B-12E2-F222C0558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E3F0-CE8F-B244-9A86-23C2AEC1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3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hancementthemes.ac.uk/docs/workshop/designing-assessment-to-enhance-student-learning-paper.pdf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956B86-87A0-C801-1545-C0C074A51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88" y="4883544"/>
            <a:ext cx="4191877" cy="18278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dirty="0"/>
              <a:t>Unpicking the Assessment!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ow Higher Ed Roles Can Support Students | Today's Learner Cengage">
            <a:extLst>
              <a:ext uri="{FF2B5EF4-FFF2-40B4-BE49-F238E27FC236}">
                <a16:creationId xmlns:a16="http://schemas.microsoft.com/office/drawing/2014/main" id="{ABD60930-28DD-9642-382B-4923E324B8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" r="5647" b="1"/>
          <a:stretch/>
        </p:blipFill>
        <p:spPr bwMode="auto">
          <a:xfrm>
            <a:off x="959205" y="364142"/>
            <a:ext cx="10369645" cy="386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01107" y="5661132"/>
            <a:ext cx="146304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0DF7F-6E91-CF80-F5E0-B2A550B25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2719" y="4883544"/>
            <a:ext cx="6586915" cy="15569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/>
              <a:t>Chiedza Kudita Snr Lecturer Nursing and Public Involvement</a:t>
            </a:r>
          </a:p>
          <a:p>
            <a:pPr marL="0" indent="-2286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/>
              <a:t> </a:t>
            </a:r>
          </a:p>
          <a:p>
            <a:pPr marL="0" indent="-22860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800"/>
              <a:t>Dorothy Kupara Snr Lecturer Learning Disabilities Nursing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19361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225000-0C52-BF80-E6CC-7341FF94A913}"/>
              </a:ext>
            </a:extLst>
          </p:cNvPr>
          <p:cNvSpPr txBox="1"/>
          <p:nvPr/>
        </p:nvSpPr>
        <p:spPr>
          <a:xfrm rot="5400000">
            <a:off x="4199570" y="-3093180"/>
            <a:ext cx="800219" cy="78703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  <a:t>Examples of innovative assessments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77AABD-A055-5C86-B199-DBB3D535E953}"/>
              </a:ext>
            </a:extLst>
          </p:cNvPr>
          <p:cNvSpPr txBox="1"/>
          <p:nvPr/>
        </p:nvSpPr>
        <p:spPr>
          <a:xfrm>
            <a:off x="664493" y="2080467"/>
            <a:ext cx="349916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Conferences 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1BFCAD-A69A-F60B-E7A3-E10ADD384B40}"/>
              </a:ext>
            </a:extLst>
          </p:cNvPr>
          <p:cNvSpPr txBox="1"/>
          <p:nvPr/>
        </p:nvSpPr>
        <p:spPr>
          <a:xfrm>
            <a:off x="664493" y="5308108"/>
            <a:ext cx="3499169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Video assignments (alternatives to essays)</a:t>
            </a:r>
          </a:p>
          <a:p>
            <a:pPr algn="ctr"/>
            <a:endParaRPr lang="en-GB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DCA5F7-87C3-B015-E9D2-54A6AB33EF4D}"/>
              </a:ext>
            </a:extLst>
          </p:cNvPr>
          <p:cNvSpPr txBox="1"/>
          <p:nvPr/>
        </p:nvSpPr>
        <p:spPr>
          <a:xfrm>
            <a:off x="664493" y="3149651"/>
            <a:ext cx="347020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Group posters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93DAB4-54A0-ACDC-8C17-26429200A851}"/>
              </a:ext>
            </a:extLst>
          </p:cNvPr>
          <p:cNvSpPr txBox="1"/>
          <p:nvPr/>
        </p:nvSpPr>
        <p:spPr>
          <a:xfrm>
            <a:off x="664493" y="4221939"/>
            <a:ext cx="347020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Podcasts/ videos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9F419D-37D7-484B-3E48-5332CB75E86D}"/>
              </a:ext>
            </a:extLst>
          </p:cNvPr>
          <p:cNvSpPr txBox="1"/>
          <p:nvPr/>
        </p:nvSpPr>
        <p:spPr>
          <a:xfrm>
            <a:off x="7056930" y="2080467"/>
            <a:ext cx="335849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Role plays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197740-E356-462D-5C4D-6970EC5C0C1B}"/>
              </a:ext>
            </a:extLst>
          </p:cNvPr>
          <p:cNvSpPr txBox="1"/>
          <p:nvPr/>
        </p:nvSpPr>
        <p:spPr>
          <a:xfrm>
            <a:off x="7056930" y="3260108"/>
            <a:ext cx="3358494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Forum discussions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3E52AA-AA52-6D08-63CF-235CB0C2780D}"/>
              </a:ext>
            </a:extLst>
          </p:cNvPr>
          <p:cNvSpPr txBox="1"/>
          <p:nvPr/>
        </p:nvSpPr>
        <p:spPr>
          <a:xfrm>
            <a:off x="7056930" y="4809081"/>
            <a:ext cx="3358494" cy="147732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Presenting to employers/service users or peers</a:t>
            </a: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6736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EAD2-B512-9EAF-6002-2CC2AE91A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A59D22-9AF7-E2FB-1F30-B4C49ACCF5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809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he Art of Asking Questions">
            <a:extLst>
              <a:ext uri="{FF2B5EF4-FFF2-40B4-BE49-F238E27FC236}">
                <a16:creationId xmlns:a16="http://schemas.microsoft.com/office/drawing/2014/main" id="{4E232D6F-51C5-8D5C-07DB-480BC4BD85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89" y="1841680"/>
            <a:ext cx="8588222" cy="501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81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CE40DC-5723-449B-A365-A61D8C262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5ADAD-0FF8-9730-4F50-DD0C1A896A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854DBCA-D3C3-4C19-9B2E-DFA0BE647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7853" y="0"/>
            <a:ext cx="10256294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1383CB6-8BE5-4911-970B-A4151A07E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16525" y="0"/>
            <a:ext cx="9958950" cy="6858000"/>
          </a:xfrm>
          <a:custGeom>
            <a:avLst/>
            <a:gdLst>
              <a:gd name="connsiteX0" fmla="*/ 7551973 w 9174595"/>
              <a:gd name="connsiteY0" fmla="*/ 0 h 6858000"/>
              <a:gd name="connsiteX1" fmla="*/ 5634635 w 9174595"/>
              <a:gd name="connsiteY1" fmla="*/ 0 h 6858000"/>
              <a:gd name="connsiteX2" fmla="*/ 5550590 w 9174595"/>
              <a:gd name="connsiteY2" fmla="*/ 0 h 6858000"/>
              <a:gd name="connsiteX3" fmla="*/ 5480986 w 9174595"/>
              <a:gd name="connsiteY3" fmla="*/ 0 h 6858000"/>
              <a:gd name="connsiteX4" fmla="*/ 4886240 w 9174595"/>
              <a:gd name="connsiteY4" fmla="*/ 0 h 6858000"/>
              <a:gd name="connsiteX5" fmla="*/ 4816638 w 9174595"/>
              <a:gd name="connsiteY5" fmla="*/ 0 h 6858000"/>
              <a:gd name="connsiteX6" fmla="*/ 4357958 w 9174595"/>
              <a:gd name="connsiteY6" fmla="*/ 0 h 6858000"/>
              <a:gd name="connsiteX7" fmla="*/ 4288354 w 9174595"/>
              <a:gd name="connsiteY7" fmla="*/ 0 h 6858000"/>
              <a:gd name="connsiteX8" fmla="*/ 3693608 w 9174595"/>
              <a:gd name="connsiteY8" fmla="*/ 0 h 6858000"/>
              <a:gd name="connsiteX9" fmla="*/ 3624006 w 9174595"/>
              <a:gd name="connsiteY9" fmla="*/ 0 h 6858000"/>
              <a:gd name="connsiteX10" fmla="*/ 3276448 w 9174595"/>
              <a:gd name="connsiteY10" fmla="*/ 0 h 6858000"/>
              <a:gd name="connsiteX11" fmla="*/ 1622622 w 9174595"/>
              <a:gd name="connsiteY11" fmla="*/ 0 h 6858000"/>
              <a:gd name="connsiteX12" fmla="*/ 1600504 w 9174595"/>
              <a:gd name="connsiteY12" fmla="*/ 14997 h 6858000"/>
              <a:gd name="connsiteX13" fmla="*/ 0 w 9174595"/>
              <a:gd name="connsiteY13" fmla="*/ 3621656 h 6858000"/>
              <a:gd name="connsiteX14" fmla="*/ 1873886 w 9174595"/>
              <a:gd name="connsiteY14" fmla="*/ 6374814 h 6858000"/>
              <a:gd name="connsiteX15" fmla="*/ 2390406 w 9174595"/>
              <a:gd name="connsiteY15" fmla="*/ 6780599 h 6858000"/>
              <a:gd name="connsiteX16" fmla="*/ 2502136 w 9174595"/>
              <a:gd name="connsiteY16" fmla="*/ 6858000 h 6858000"/>
              <a:gd name="connsiteX17" fmla="*/ 3276448 w 9174595"/>
              <a:gd name="connsiteY17" fmla="*/ 6858000 h 6858000"/>
              <a:gd name="connsiteX18" fmla="*/ 3624006 w 9174595"/>
              <a:gd name="connsiteY18" fmla="*/ 6858000 h 6858000"/>
              <a:gd name="connsiteX19" fmla="*/ 3693608 w 9174595"/>
              <a:gd name="connsiteY19" fmla="*/ 6858000 h 6858000"/>
              <a:gd name="connsiteX20" fmla="*/ 4288354 w 9174595"/>
              <a:gd name="connsiteY20" fmla="*/ 6858000 h 6858000"/>
              <a:gd name="connsiteX21" fmla="*/ 4357958 w 9174595"/>
              <a:gd name="connsiteY21" fmla="*/ 6858000 h 6858000"/>
              <a:gd name="connsiteX22" fmla="*/ 4816638 w 9174595"/>
              <a:gd name="connsiteY22" fmla="*/ 6858000 h 6858000"/>
              <a:gd name="connsiteX23" fmla="*/ 4886240 w 9174595"/>
              <a:gd name="connsiteY23" fmla="*/ 6858000 h 6858000"/>
              <a:gd name="connsiteX24" fmla="*/ 5480986 w 9174595"/>
              <a:gd name="connsiteY24" fmla="*/ 6858000 h 6858000"/>
              <a:gd name="connsiteX25" fmla="*/ 5550590 w 9174595"/>
              <a:gd name="connsiteY25" fmla="*/ 6858000 h 6858000"/>
              <a:gd name="connsiteX26" fmla="*/ 5634635 w 9174595"/>
              <a:gd name="connsiteY26" fmla="*/ 6858000 h 6858000"/>
              <a:gd name="connsiteX27" fmla="*/ 6672460 w 9174595"/>
              <a:gd name="connsiteY27" fmla="*/ 6858000 h 6858000"/>
              <a:gd name="connsiteX28" fmla="*/ 6784188 w 9174595"/>
              <a:gd name="connsiteY28" fmla="*/ 6780599 h 6858000"/>
              <a:gd name="connsiteX29" fmla="*/ 7300708 w 9174595"/>
              <a:gd name="connsiteY29" fmla="*/ 6374814 h 6858000"/>
              <a:gd name="connsiteX30" fmla="*/ 9174595 w 9174595"/>
              <a:gd name="connsiteY30" fmla="*/ 3621656 h 6858000"/>
              <a:gd name="connsiteX31" fmla="*/ 7574092 w 9174595"/>
              <a:gd name="connsiteY3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174595" h="6858000">
                <a:moveTo>
                  <a:pt x="7551973" y="0"/>
                </a:moveTo>
                <a:lnTo>
                  <a:pt x="5634635" y="0"/>
                </a:lnTo>
                <a:lnTo>
                  <a:pt x="5550590" y="0"/>
                </a:lnTo>
                <a:lnTo>
                  <a:pt x="5480986" y="0"/>
                </a:lnTo>
                <a:lnTo>
                  <a:pt x="4886240" y="0"/>
                </a:lnTo>
                <a:lnTo>
                  <a:pt x="4816638" y="0"/>
                </a:lnTo>
                <a:lnTo>
                  <a:pt x="4357958" y="0"/>
                </a:lnTo>
                <a:lnTo>
                  <a:pt x="4288354" y="0"/>
                </a:lnTo>
                <a:lnTo>
                  <a:pt x="3693608" y="0"/>
                </a:lnTo>
                <a:lnTo>
                  <a:pt x="3624006" y="0"/>
                </a:lnTo>
                <a:lnTo>
                  <a:pt x="3276448" y="0"/>
                </a:lnTo>
                <a:lnTo>
                  <a:pt x="1622622" y="0"/>
                </a:lnTo>
                <a:lnTo>
                  <a:pt x="1600504" y="14997"/>
                </a:lnTo>
                <a:cubicBezTo>
                  <a:pt x="573594" y="754641"/>
                  <a:pt x="0" y="2093192"/>
                  <a:pt x="0" y="3621656"/>
                </a:cubicBezTo>
                <a:cubicBezTo>
                  <a:pt x="0" y="4969131"/>
                  <a:pt x="928496" y="5602839"/>
                  <a:pt x="1873886" y="6374814"/>
                </a:cubicBezTo>
                <a:cubicBezTo>
                  <a:pt x="2046046" y="6515397"/>
                  <a:pt x="2216632" y="6653108"/>
                  <a:pt x="2390406" y="6780599"/>
                </a:cubicBezTo>
                <a:lnTo>
                  <a:pt x="2502136" y="6858000"/>
                </a:lnTo>
                <a:lnTo>
                  <a:pt x="3276448" y="6858000"/>
                </a:lnTo>
                <a:lnTo>
                  <a:pt x="3624006" y="6858000"/>
                </a:lnTo>
                <a:lnTo>
                  <a:pt x="3693608" y="6858000"/>
                </a:lnTo>
                <a:lnTo>
                  <a:pt x="4288354" y="6858000"/>
                </a:lnTo>
                <a:lnTo>
                  <a:pt x="4357958" y="6858000"/>
                </a:lnTo>
                <a:lnTo>
                  <a:pt x="4816638" y="6858000"/>
                </a:lnTo>
                <a:lnTo>
                  <a:pt x="4886240" y="6858000"/>
                </a:lnTo>
                <a:lnTo>
                  <a:pt x="5480986" y="6858000"/>
                </a:lnTo>
                <a:lnTo>
                  <a:pt x="5550590" y="6858000"/>
                </a:lnTo>
                <a:lnTo>
                  <a:pt x="5634635" y="6858000"/>
                </a:lnTo>
                <a:lnTo>
                  <a:pt x="6672460" y="6858000"/>
                </a:lnTo>
                <a:lnTo>
                  <a:pt x="6784188" y="6780599"/>
                </a:lnTo>
                <a:cubicBezTo>
                  <a:pt x="6957963" y="6653108"/>
                  <a:pt x="7128548" y="6515397"/>
                  <a:pt x="7300708" y="6374814"/>
                </a:cubicBezTo>
                <a:cubicBezTo>
                  <a:pt x="8246100" y="5602839"/>
                  <a:pt x="9174595" y="4969131"/>
                  <a:pt x="9174595" y="3621656"/>
                </a:cubicBezTo>
                <a:cubicBezTo>
                  <a:pt x="9174595" y="2093192"/>
                  <a:pt x="8601001" y="754641"/>
                  <a:pt x="7574092" y="14997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42D14D1-56B7-40CD-8694-A9A48170C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08673" y="-17801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50A315C-978A-4A52-966E-55B2698F2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5235" y="-17801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F52C1C-C623-427B-DCC6-275D5852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76" y="17801"/>
            <a:ext cx="3060424" cy="108345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b="1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7FDFE-6660-8735-3BCA-6D08ED35A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0777" y="1119046"/>
            <a:ext cx="9092242" cy="4510477"/>
          </a:xfrm>
        </p:spPr>
        <p:txBody>
          <a:bodyPr>
            <a:normAutofit/>
          </a:bodyPr>
          <a:lstStyle/>
          <a:p>
            <a:r>
              <a:rPr lang="en-US" sz="1400" b="1" dirty="0"/>
              <a:t>Bloxham, S. and Boyd, P. (2007).</a:t>
            </a:r>
            <a:r>
              <a:rPr lang="en-US" sz="1400" dirty="0"/>
              <a:t> </a:t>
            </a:r>
            <a:r>
              <a:rPr lang="en-US" sz="1400" i="1" dirty="0"/>
              <a:t>Developing Effective Assessment In Higher Education: A Practical Guide: A Practical Guide</a:t>
            </a:r>
            <a:r>
              <a:rPr lang="en-US" sz="1400" dirty="0"/>
              <a:t>. UK: McGraw-Hill Education.</a:t>
            </a:r>
          </a:p>
          <a:p>
            <a:r>
              <a:rPr lang="en-US" sz="1400" b="1" dirty="0"/>
              <a:t>Burley, M. (2014). </a:t>
            </a:r>
            <a:r>
              <a:rPr lang="en-US" sz="1400" i="1" dirty="0"/>
              <a:t>Eric Mazur Assessment - The Silent Killer of Learning</a:t>
            </a:r>
            <a:r>
              <a:rPr lang="en-US" sz="1400" dirty="0"/>
              <a:t>. [video online] Available at: &lt;https://</a:t>
            </a:r>
            <a:r>
              <a:rPr lang="en-US" sz="1400" dirty="0" err="1"/>
              <a:t>www.youtube.com</a:t>
            </a:r>
            <a:r>
              <a:rPr lang="en-US" sz="1400" dirty="0"/>
              <a:t>/</a:t>
            </a:r>
            <a:r>
              <a:rPr lang="en-US" sz="1400" dirty="0" err="1"/>
              <a:t>watch?v</a:t>
            </a:r>
            <a:r>
              <a:rPr lang="en-US" sz="1400" dirty="0"/>
              <a:t>=8sh6wsUFQT0&gt; [Accessed 17 June  2023].</a:t>
            </a:r>
          </a:p>
          <a:p>
            <a:r>
              <a:rPr lang="en-US" sz="1400" b="1" dirty="0"/>
              <a:t>Cowan, J. (2005). </a:t>
            </a:r>
            <a:r>
              <a:rPr lang="en-US" sz="1400" i="1" dirty="0"/>
              <a:t>Designing assessment to enhance student learning</a:t>
            </a:r>
            <a:r>
              <a:rPr lang="en-US" sz="1400" dirty="0"/>
              <a:t>. Available at: </a:t>
            </a:r>
            <a:r>
              <a:rPr lang="en-US" sz="1400" u="sng" dirty="0">
                <a:hlinkClick r:id="rId3"/>
              </a:rPr>
              <a:t>http://www.enhancementthemes.ac.uk/docs/workshop/designing-assessment-to-enhance-student-learning-paper.pdf</a:t>
            </a:r>
            <a:r>
              <a:rPr lang="en-US" sz="1400" dirty="0"/>
              <a:t> </a:t>
            </a:r>
          </a:p>
          <a:p>
            <a:r>
              <a:rPr lang="en-US" sz="1400" b="1" dirty="0"/>
              <a:t>Gibbs, G. (1999).</a:t>
            </a:r>
            <a:r>
              <a:rPr lang="en-US" sz="1400" dirty="0"/>
              <a:t> Using Assessment Strategically to Change the Way Students. </a:t>
            </a:r>
            <a:r>
              <a:rPr lang="en-US" sz="1400" i="1" dirty="0"/>
              <a:t>Assessment matters in higher education</a:t>
            </a:r>
            <a:r>
              <a:rPr lang="en-US" sz="1400" dirty="0"/>
              <a:t>, pp. 43-47.</a:t>
            </a:r>
          </a:p>
          <a:p>
            <a:r>
              <a:rPr lang="en-US" sz="1400" b="1" dirty="0" err="1"/>
              <a:t>Gulikers</a:t>
            </a:r>
            <a:r>
              <a:rPr lang="en-US" sz="1400" b="1" dirty="0"/>
              <a:t>, J.T., </a:t>
            </a:r>
            <a:r>
              <a:rPr lang="en-US" sz="1400" b="1" dirty="0" err="1"/>
              <a:t>Bastiaens</a:t>
            </a:r>
            <a:r>
              <a:rPr lang="en-US" sz="1400" b="1" dirty="0"/>
              <a:t>, T.J. and Kirschner, P.A. (2004).</a:t>
            </a:r>
            <a:r>
              <a:rPr lang="en-US" sz="1400" dirty="0"/>
              <a:t> A five-dimensional framework for authentic assessment. </a:t>
            </a:r>
            <a:r>
              <a:rPr lang="en-US" sz="1400" i="1" dirty="0"/>
              <a:t>Educational technology research and development</a:t>
            </a:r>
            <a:r>
              <a:rPr lang="en-US" sz="1400" dirty="0"/>
              <a:t>, </a:t>
            </a:r>
            <a:r>
              <a:rPr lang="en-US" sz="1400" i="1" dirty="0"/>
              <a:t>52</a:t>
            </a:r>
            <a:r>
              <a:rPr lang="en-US" sz="1400" dirty="0"/>
              <a:t>(3), pp. 67-86.</a:t>
            </a:r>
          </a:p>
          <a:p>
            <a:r>
              <a:rPr lang="en-US" sz="1400" b="1" dirty="0"/>
              <a:t>Nicol, D. (2007).</a:t>
            </a:r>
            <a:r>
              <a:rPr lang="en-US" sz="1400" dirty="0"/>
              <a:t> ‘Principles of good assessment and feedback: Theory and practice’, </a:t>
            </a:r>
            <a:r>
              <a:rPr lang="en-US" sz="1400" i="1" dirty="0"/>
              <a:t>Assessment design for learner responsibility</a:t>
            </a:r>
            <a:r>
              <a:rPr lang="en-US" sz="1400" dirty="0"/>
              <a:t> 29-31 May 07.</a:t>
            </a:r>
          </a:p>
          <a:p>
            <a:r>
              <a:rPr lang="en-US" sz="1400" b="1" dirty="0" err="1"/>
              <a:t>Pells</a:t>
            </a:r>
            <a:r>
              <a:rPr lang="en-US" sz="1400" b="1" dirty="0"/>
              <a:t>, R. (2017).</a:t>
            </a:r>
            <a:r>
              <a:rPr lang="en-US" sz="1400" dirty="0"/>
              <a:t> Oxford University faces sexism allegations over claim sitting exams at home 'will close gender gap'. [online] </a:t>
            </a:r>
            <a:r>
              <a:rPr lang="en-US" sz="1400" i="1" dirty="0"/>
              <a:t>The Independent</a:t>
            </a:r>
            <a:r>
              <a:rPr lang="en-US" sz="1400" dirty="0"/>
              <a:t>. Available at: https://</a:t>
            </a:r>
            <a:r>
              <a:rPr lang="en-US" sz="1400" dirty="0" err="1"/>
              <a:t>www.independent.co.uk</a:t>
            </a:r>
            <a:r>
              <a:rPr lang="en-US" sz="1400" dirty="0"/>
              <a:t>/news/education/education-news/oxford-university-sexism-row-outcry-exams-home-gender-gap-a7785596.html [Accessed 23 Apr. 2018].</a:t>
            </a:r>
          </a:p>
          <a:p>
            <a:r>
              <a:rPr lang="en-US" sz="1400" b="1" dirty="0"/>
              <a:t>Principles and Methods of Assessment. (2015). </a:t>
            </a:r>
            <a:r>
              <a:rPr lang="en-US" sz="1400" i="1" dirty="0"/>
              <a:t>Principles and Methods of Assessment</a:t>
            </a:r>
            <a:r>
              <a:rPr lang="en-US" sz="1400" dirty="0"/>
              <a:t>. [online] Available at: https://</a:t>
            </a:r>
            <a:r>
              <a:rPr lang="en-US" sz="1400" dirty="0" err="1"/>
              <a:t>abdao.wordpress.com</a:t>
            </a:r>
            <a:r>
              <a:rPr lang="en-US" sz="1400" dirty="0"/>
              <a:t>/ [Accessed 20 Apr. 2018].</a:t>
            </a:r>
          </a:p>
          <a:p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428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0466E-E34E-9BF2-4A72-E4E11D113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335657" cy="1325563"/>
          </a:xfrm>
        </p:spPr>
        <p:txBody>
          <a:bodyPr/>
          <a:lstStyle/>
          <a:p>
            <a:r>
              <a:rPr lang="en-US" dirty="0"/>
              <a:t>Aim: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293D3-42FC-2BE0-1AAC-6CC6E8DE8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To explore how we </a:t>
            </a:r>
            <a:r>
              <a:rPr lang="en-GB" sz="2800" b="1" dirty="0"/>
              <a:t>reconsidered an</a:t>
            </a:r>
            <a:r>
              <a:rPr lang="en-GB" sz="2800" dirty="0"/>
              <a:t> assessment for  Student A (Pseudonym) and to provide some </a:t>
            </a:r>
            <a:r>
              <a:rPr lang="en-GB" sz="2800" b="1" dirty="0"/>
              <a:t>practical strategies </a:t>
            </a:r>
            <a:r>
              <a:rPr lang="en-GB" sz="2800" dirty="0"/>
              <a:t>for incorporating </a:t>
            </a:r>
            <a:r>
              <a:rPr lang="en-GB" sz="2800" b="1" dirty="0"/>
              <a:t>a variety of assessment methods </a:t>
            </a:r>
            <a:r>
              <a:rPr lang="en-GB" sz="2800" dirty="0"/>
              <a:t>into teaching and learning.</a:t>
            </a:r>
          </a:p>
          <a:p>
            <a:endParaRPr lang="en-US" dirty="0"/>
          </a:p>
        </p:txBody>
      </p:sp>
      <p:pic>
        <p:nvPicPr>
          <p:cNvPr id="4" name="Picture 2" descr="Aims and Objectives | Department of Biochemistry">
            <a:extLst>
              <a:ext uri="{FF2B5EF4-FFF2-40B4-BE49-F238E27FC236}">
                <a16:creationId xmlns:a16="http://schemas.microsoft.com/office/drawing/2014/main" id="{B5905E00-21D5-DF01-331D-DE56F1190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7719"/>
            <a:ext cx="9144000" cy="159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45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3FC4-F04E-ACCF-A71D-BBD05F2D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Learning outcomes</a:t>
            </a:r>
            <a:b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B02D-C60F-B7C2-D6BB-8229612CD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80C4EA63-A1AE-1615-64D9-08CCD99D0A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482603"/>
              </p:ext>
            </p:extLst>
          </p:nvPr>
        </p:nvGraphicFramePr>
        <p:xfrm>
          <a:off x="628650" y="1828800"/>
          <a:ext cx="1072515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43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A724DBA-D2D9-471E-8ED7-2015DDD95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1D8DBA-DBAB-48A7-DB05-7D7173220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4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Assessment design</a:t>
            </a:r>
            <a:b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7" descr="Books">
            <a:extLst>
              <a:ext uri="{FF2B5EF4-FFF2-40B4-BE49-F238E27FC236}">
                <a16:creationId xmlns:a16="http://schemas.microsoft.com/office/drawing/2014/main" id="{FBAD4142-CBE8-6B68-F739-B61FE9CC92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8182" y="650494"/>
            <a:ext cx="5324142" cy="532414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0D7A97-4572-7918-1AC9-234F3B3D3074}"/>
              </a:ext>
            </a:extLst>
          </p:cNvPr>
          <p:cNvSpPr txBox="1">
            <a:spLocks/>
          </p:cNvSpPr>
          <p:nvPr/>
        </p:nvSpPr>
        <p:spPr>
          <a:xfrm>
            <a:off x="6805441" y="2031101"/>
            <a:ext cx="5076325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780"/>
              </a:spcBef>
            </a:pPr>
            <a:r>
              <a:rPr lang="en-US" sz="3600" dirty="0"/>
              <a:t>“Assessment is the engine which drives student learning”</a:t>
            </a:r>
            <a:r>
              <a:rPr lang="en-US" sz="1800" dirty="0"/>
              <a:t>(Cowan, 2005)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5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B63B44A-D785-D53A-FC91-6C5003C97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995004"/>
              </p:ext>
            </p:extLst>
          </p:nvPr>
        </p:nvGraphicFramePr>
        <p:xfrm>
          <a:off x="665671" y="617926"/>
          <a:ext cx="10652186" cy="58253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6093">
                  <a:extLst>
                    <a:ext uri="{9D8B030D-6E8A-4147-A177-3AD203B41FA5}">
                      <a16:colId xmlns:a16="http://schemas.microsoft.com/office/drawing/2014/main" val="4169216802"/>
                    </a:ext>
                  </a:extLst>
                </a:gridCol>
                <a:gridCol w="5326093">
                  <a:extLst>
                    <a:ext uri="{9D8B030D-6E8A-4147-A177-3AD203B41FA5}">
                      <a16:colId xmlns:a16="http://schemas.microsoft.com/office/drawing/2014/main" val="2086287981"/>
                    </a:ext>
                  </a:extLst>
                </a:gridCol>
              </a:tblGrid>
              <a:tr h="854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/>
                        <a:t>The ideal student</a:t>
                      </a:r>
                    </a:p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/>
                        <a:t>The reality</a:t>
                      </a:r>
                    </a:p>
                    <a:p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14821"/>
                  </a:ext>
                </a:extLst>
              </a:tr>
              <a:tr h="854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Students who learn throughout the year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They only learn/ revise right before exams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853501"/>
                  </a:ext>
                </a:extLst>
              </a:tr>
              <a:tr h="1220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Students who pay attention to the entire curriculum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They try to find out what will be on the exam and focus on that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430188"/>
                  </a:ext>
                </a:extLst>
              </a:tr>
              <a:tr h="1220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Students who take feedback on board and use it to learn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They often don’t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2110"/>
                  </a:ext>
                </a:extLst>
              </a:tr>
              <a:tr h="1220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Students who understand and engage with the material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This is not always the case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74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2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D3F5B72C-41DB-0780-0863-36A5D29136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44440" y="643467"/>
            <a:ext cx="750312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394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F231F4-23A4-0D98-11CF-6ED8CBCC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Supporting Student A: case study  </a:t>
            </a:r>
            <a:b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How Sensory Overload Affects Me as Someone With Anxiety, ADHD and Bipolar  Disorder">
            <a:extLst>
              <a:ext uri="{FF2B5EF4-FFF2-40B4-BE49-F238E27FC236}">
                <a16:creationId xmlns:a16="http://schemas.microsoft.com/office/drawing/2014/main" id="{83A36D1F-5F1D-5F26-6B45-88BFDC81501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145" y="2633472"/>
            <a:ext cx="10814661" cy="358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42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2" descr="Image result for quality of assessment">
            <a:extLst>
              <a:ext uri="{FF2B5EF4-FFF2-40B4-BE49-F238E27FC236}">
                <a16:creationId xmlns:a16="http://schemas.microsoft.com/office/drawing/2014/main" id="{C92ED568-66F2-A15E-3091-00879EEF58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7" r="-2" b="849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BB3EFD8-2834-1F6E-494E-EFCD8B3D6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01485"/>
            <a:ext cx="8661400" cy="115395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base"/>
            <a:r>
              <a:rPr lang="en-GB" sz="3200" dirty="0"/>
              <a:t>What are the qualities of good assessment?</a:t>
            </a:r>
          </a:p>
        </p:txBody>
      </p:sp>
    </p:spTree>
    <p:extLst>
      <p:ext uri="{BB962C8B-B14F-4D97-AF65-F5344CB8AC3E}">
        <p14:creationId xmlns:p14="http://schemas.microsoft.com/office/powerpoint/2010/main" val="157700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A21D1-9E98-AC58-058F-EE0B33C64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045679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Developing an individualised </a:t>
            </a:r>
            <a:br>
              <a:rPr lang="en-GB" dirty="0"/>
            </a:br>
            <a:r>
              <a:rPr lang="en-GB" dirty="0"/>
              <a:t>authentic assessment</a:t>
            </a:r>
            <a:br>
              <a:rPr lang="en-GB" dirty="0"/>
            </a:br>
            <a:endParaRPr lang="en-US" dirty="0"/>
          </a:p>
        </p:txBody>
      </p:sp>
      <p:pic>
        <p:nvPicPr>
          <p:cNvPr id="4" name="Picture 2" descr="Image result for authentic assessment">
            <a:extLst>
              <a:ext uri="{FF2B5EF4-FFF2-40B4-BE49-F238E27FC236}">
                <a16:creationId xmlns:a16="http://schemas.microsoft.com/office/drawing/2014/main" id="{E4BF7E68-1C09-EE1B-CCA7-AE4C124C57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5884"/>
          <a:stretch/>
        </p:blipFill>
        <p:spPr bwMode="auto">
          <a:xfrm>
            <a:off x="7915436" y="-59506"/>
            <a:ext cx="4276564" cy="40608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B96F645-3652-ECD3-648B-091ECB13CF07}"/>
              </a:ext>
            </a:extLst>
          </p:cNvPr>
          <p:cNvSpPr/>
          <p:nvPr/>
        </p:nvSpPr>
        <p:spPr>
          <a:xfrm rot="20971727">
            <a:off x="282582" y="2172701"/>
            <a:ext cx="4631939" cy="7201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777240">
              <a:spcAft>
                <a:spcPts val="600"/>
              </a:spcAft>
              <a:defRPr/>
            </a:pPr>
            <a:r>
              <a:rPr lang="en-US" altLang="en-US" sz="204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Asked  student A to  present dissertation as a VIVA VOCE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673FFC-33A3-C0D3-67B2-3964928872FC}"/>
              </a:ext>
            </a:extLst>
          </p:cNvPr>
          <p:cNvSpPr/>
          <p:nvPr/>
        </p:nvSpPr>
        <p:spPr>
          <a:xfrm rot="749023">
            <a:off x="2316781" y="3502976"/>
            <a:ext cx="5655261" cy="7201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777240">
              <a:spcAft>
                <a:spcPts val="600"/>
              </a:spcAft>
              <a:defRPr/>
            </a:pPr>
            <a:r>
              <a:rPr lang="en-US" altLang="en-US" sz="204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This represented </a:t>
            </a:r>
            <a:r>
              <a:rPr lang="en-US" altLang="en-US" sz="204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meaningful</a:t>
            </a:r>
            <a:r>
              <a:rPr lang="en-US" altLang="en-US" sz="204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instructional activity that suited her Specific Learning needs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CD1D3B-5F0A-4AE1-9D02-5D07B96C4AAF}"/>
              </a:ext>
            </a:extLst>
          </p:cNvPr>
          <p:cNvSpPr/>
          <p:nvPr/>
        </p:nvSpPr>
        <p:spPr>
          <a:xfrm rot="21437729">
            <a:off x="269869" y="4465787"/>
            <a:ext cx="5078995" cy="7201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777240">
              <a:spcAft>
                <a:spcPts val="600"/>
              </a:spcAft>
              <a:defRPr/>
            </a:pPr>
            <a:r>
              <a:rPr lang="en-US" altLang="en-US" sz="204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Allowed spontaneous </a:t>
            </a:r>
            <a:r>
              <a:rPr lang="en-US" altLang="en-US" sz="204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thinking </a:t>
            </a:r>
            <a:r>
              <a:rPr lang="en-US" altLang="en-US" sz="204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and </a:t>
            </a:r>
            <a:r>
              <a:rPr lang="en-US" altLang="en-US" sz="204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problem-solving</a:t>
            </a:r>
            <a:r>
              <a:rPr lang="en-US" altLang="en-US" sz="204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skills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982193-0DF4-E06D-A2A2-19E50682B6EB}"/>
              </a:ext>
            </a:extLst>
          </p:cNvPr>
          <p:cNvSpPr/>
          <p:nvPr/>
        </p:nvSpPr>
        <p:spPr>
          <a:xfrm>
            <a:off x="4307554" y="5536390"/>
            <a:ext cx="3500691" cy="406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777240">
              <a:spcAft>
                <a:spcPts val="600"/>
              </a:spcAft>
              <a:defRPr/>
            </a:pPr>
            <a:r>
              <a:rPr lang="en-US" altLang="en-US" sz="2040" b="1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Real-world </a:t>
            </a:r>
            <a:r>
              <a:rPr lang="en-US" altLang="en-US" sz="2040" kern="1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applications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48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A1F6C22127A4682506295422DEB6F" ma:contentTypeVersion="23" ma:contentTypeDescription="Create a new document." ma:contentTypeScope="" ma:versionID="db016d647782b578a2500c6de9d19d3a">
  <xsd:schema xmlns:xsd="http://www.w3.org/2001/XMLSchema" xmlns:xs="http://www.w3.org/2001/XMLSchema" xmlns:p="http://schemas.microsoft.com/office/2006/metadata/properties" xmlns:ns1="http://schemas.microsoft.com/sharepoint/v3" xmlns:ns2="9978e5c5-1e6e-4fbe-92fd-bd71b315fefc" xmlns:ns3="c3872151-5905-4c97-9ff5-e4f7204cd876" targetNamespace="http://schemas.microsoft.com/office/2006/metadata/properties" ma:root="true" ma:fieldsID="16d5c8b97f7e83d1a195a3059bc26be7" ns1:_="" ns2:_="" ns3:_="">
    <xsd:import namespace="http://schemas.microsoft.com/sharepoint/v3"/>
    <xsd:import namespace="9978e5c5-1e6e-4fbe-92fd-bd71b315fefc"/>
    <xsd:import namespace="c3872151-5905-4c97-9ff5-e4f7204cd87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Recordings_x002f_Video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8e5c5-1e6e-4fbe-92fd-bd71b315fe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Recordings_x002f_Videos" ma:index="23" nillable="true" ma:displayName="Recordings/Videos" ma:description="These are videos that will be shown during the presentations." ma:format="Hyperlink" ma:internalName="Recordings_x002f_Video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c4aacd68-9722-4061-b47c-b33f46bdd8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72151-5905-4c97-9ff5-e4f7204cd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aa9eb30-2542-413b-9672-15e9b0e0b797}" ma:internalName="TaxCatchAll" ma:showField="CatchAllData" ma:web="c3872151-5905-4c97-9ff5-e4f7204cd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903247-296E-4BEC-A464-E59FEF91C64B}"/>
</file>

<file path=customXml/itemProps2.xml><?xml version="1.0" encoding="utf-8"?>
<ds:datastoreItem xmlns:ds="http://schemas.openxmlformats.org/officeDocument/2006/customXml" ds:itemID="{E4FC2A5E-E6C4-4F8B-944C-33C70E9EC574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932</Words>
  <Application>Microsoft Macintosh PowerPoint</Application>
  <PresentationFormat>Widescreen</PresentationFormat>
  <Paragraphs>87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Meiryo</vt:lpstr>
      <vt:lpstr>Arial</vt:lpstr>
      <vt:lpstr>Calibri</vt:lpstr>
      <vt:lpstr>Calibri Light</vt:lpstr>
      <vt:lpstr>Office Theme</vt:lpstr>
      <vt:lpstr>Unpicking the Assessment!</vt:lpstr>
      <vt:lpstr>Aim:</vt:lpstr>
      <vt:lpstr>Learning outcomes </vt:lpstr>
      <vt:lpstr>Assessment design </vt:lpstr>
      <vt:lpstr>PowerPoint Presentation</vt:lpstr>
      <vt:lpstr>PowerPoint Presentation</vt:lpstr>
      <vt:lpstr>Supporting Student A: case study   </vt:lpstr>
      <vt:lpstr>What are the qualities of good assessment?</vt:lpstr>
      <vt:lpstr>Developing an individualised  authentic assessment </vt:lpstr>
      <vt:lpstr>PowerPoint Presentation</vt:lpstr>
      <vt:lpstr>Conclusion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Unpicking the Assessment!</dc:title>
  <dc:creator>Chiedza Kudita</dc:creator>
  <cp:lastModifiedBy>Chiedza Kudita</cp:lastModifiedBy>
  <cp:revision>1</cp:revision>
  <dcterms:created xsi:type="dcterms:W3CDTF">2023-06-21T22:19:48Z</dcterms:created>
  <dcterms:modified xsi:type="dcterms:W3CDTF">2023-06-21T22:43:17Z</dcterms:modified>
</cp:coreProperties>
</file>