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notesMasterIdLst>
    <p:notesMasterId r:id="rId11"/>
  </p:notesMasterIdLst>
  <p:sldIdLst>
    <p:sldId id="256" r:id="rId2"/>
    <p:sldId id="257" r:id="rId3"/>
    <p:sldId id="262" r:id="rId4"/>
    <p:sldId id="259" r:id="rId5"/>
    <p:sldId id="260" r:id="rId6"/>
    <p:sldId id="261" r:id="rId7"/>
    <p:sldId id="263" r:id="rId8"/>
    <p:sldId id="264" r:id="rId9"/>
    <p:sldId id="25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C0C0C0"/>
    <a:srgbClr val="B2B2B2"/>
    <a:srgbClr val="CCCCFF"/>
    <a:srgbClr val="FFCC99"/>
    <a:srgbClr val="FFFFCC"/>
    <a:srgbClr val="CCFFFF"/>
    <a:srgbClr val="FFCC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D0AC32-DA8E-4FAC-A6C7-B49F1205C003}" v="34" dt="2023-06-23T15:56:59.9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3" d="100"/>
          <a:sy n="63" d="100"/>
        </p:scale>
        <p:origin x="76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1.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BC8814-E41F-46B7-8994-6309CE070AA8}" type="datetimeFigureOut">
              <a:rPr lang="en-GB" smtClean="0"/>
              <a:t>26/06/2023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DC815F-2BC1-43EB-816D-A7DD8DEB87C6}" type="slidenum">
              <a:rPr lang="en-GB" smtClean="0"/>
              <a:t>‹#›</a:t>
            </a:fld>
            <a:endParaRPr lang="en-GB"/>
          </a:p>
        </p:txBody>
      </p:sp>
    </p:spTree>
    <p:extLst>
      <p:ext uri="{BB962C8B-B14F-4D97-AF65-F5344CB8AC3E}">
        <p14:creationId xmlns:p14="http://schemas.microsoft.com/office/powerpoint/2010/main" val="901631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D8E5E-745C-407D-B425-C78EBF08DF96}"/>
              </a:ext>
            </a:extLst>
          </p:cNvPr>
          <p:cNvSpPr>
            <a:spLocks noGrp="1"/>
          </p:cNvSpPr>
          <p:nvPr>
            <p:ph type="ctrTitle"/>
          </p:nvPr>
        </p:nvSpPr>
        <p:spPr>
          <a:xfrm>
            <a:off x="571501" y="822960"/>
            <a:ext cx="6057899" cy="5015169"/>
          </a:xfrm>
        </p:spPr>
        <p:txBody>
          <a:bodyPr anchor="t">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D07A4D5-56F4-4287-B174-56C55B18FD68}"/>
              </a:ext>
            </a:extLst>
          </p:cNvPr>
          <p:cNvSpPr>
            <a:spLocks noGrp="1"/>
          </p:cNvSpPr>
          <p:nvPr>
            <p:ph type="subTitle" idx="1"/>
          </p:nvPr>
        </p:nvSpPr>
        <p:spPr>
          <a:xfrm>
            <a:off x="8109113" y="3003642"/>
            <a:ext cx="3522199" cy="2900274"/>
          </a:xfrm>
        </p:spPr>
        <p:txBody>
          <a:bodyPr anchor="b">
            <a:normAutofit/>
          </a:bodyPr>
          <a:lstStyle>
            <a:lvl1pPr marL="0" indent="0" algn="l">
              <a:lnSpc>
                <a:spcPct val="130000"/>
              </a:lnSpc>
              <a:buNone/>
              <a:defRPr sz="14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AEB9C19-FEE0-4852-B181-14A0DD77F40D}"/>
              </a:ext>
            </a:extLst>
          </p:cNvPr>
          <p:cNvSpPr>
            <a:spLocks noGrp="1"/>
          </p:cNvSpPr>
          <p:nvPr>
            <p:ph type="dt" sz="half" idx="10"/>
          </p:nvPr>
        </p:nvSpPr>
        <p:spPr/>
        <p:txBody>
          <a:bodyPr/>
          <a:lstStyle/>
          <a:p>
            <a:fld id="{860D1F8D-883F-41C8-9FF7-91CE2D68FBAE}" type="datetime1">
              <a:rPr lang="en-US" smtClean="0"/>
              <a:t>6/26/2023</a:t>
            </a:fld>
            <a:endParaRPr lang="en-US"/>
          </a:p>
        </p:txBody>
      </p:sp>
      <p:sp>
        <p:nvSpPr>
          <p:cNvPr id="5" name="Footer Placeholder 4">
            <a:extLst>
              <a:ext uri="{FF2B5EF4-FFF2-40B4-BE49-F238E27FC236}">
                <a16:creationId xmlns:a16="http://schemas.microsoft.com/office/drawing/2014/main" id="{11127DDF-01B7-463C-82BC-BBF4296182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B2056A-C3EE-4809-B1F3-1CEEEA266F7B}"/>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9" name="Straight Connector 8">
            <a:extLst>
              <a:ext uri="{FF2B5EF4-FFF2-40B4-BE49-F238E27FC236}">
                <a16:creationId xmlns:a16="http://schemas.microsoft.com/office/drawing/2014/main" id="{A240FCEE-B6E2-46D0-9BB0-F45F79545E9D}"/>
              </a:ext>
            </a:extLst>
          </p:cNvPr>
          <p:cNvCxnSpPr>
            <a:cxnSpLocks/>
          </p:cNvCxnSpPr>
          <p:nvPr/>
        </p:nvCxnSpPr>
        <p:spPr>
          <a:xfrm flipH="1">
            <a:off x="571501"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BD2FB83-3783-4477-80B5-DA5BF10BAF57}"/>
              </a:ext>
            </a:extLst>
          </p:cNvPr>
          <p:cNvCxnSpPr>
            <a:cxnSpLocks/>
          </p:cNvCxnSpPr>
          <p:nvPr/>
        </p:nvCxnSpPr>
        <p:spPr>
          <a:xfrm>
            <a:off x="7742482"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83EA203-71D5-49C0-9626-FFA8E46787B0}"/>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2344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99A0A-70FC-426A-8B3B-60FAF9806EB0}"/>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EF47EC6-9753-4ABC-BB66-64CCC8BA0808}"/>
              </a:ext>
            </a:extLst>
          </p:cNvPr>
          <p:cNvSpPr>
            <a:spLocks noGrp="1"/>
          </p:cNvSpPr>
          <p:nvPr>
            <p:ph type="body" orient="vert" idx="1"/>
          </p:nvPr>
        </p:nvSpPr>
        <p:spPr>
          <a:xfrm>
            <a:off x="571499" y="2036363"/>
            <a:ext cx="11059811" cy="38707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8884D9F-DC99-4B4C-98CF-178BBBB76646}"/>
              </a:ext>
            </a:extLst>
          </p:cNvPr>
          <p:cNvSpPr>
            <a:spLocks noGrp="1"/>
          </p:cNvSpPr>
          <p:nvPr>
            <p:ph type="dt" sz="half" idx="10"/>
          </p:nvPr>
        </p:nvSpPr>
        <p:spPr/>
        <p:txBody>
          <a:bodyPr/>
          <a:lstStyle/>
          <a:p>
            <a:fld id="{9948EAA0-525D-449A-9E30-08370F7BDE81}" type="datetime1">
              <a:rPr lang="en-US" smtClean="0"/>
              <a:t>6/26/2023</a:t>
            </a:fld>
            <a:endParaRPr lang="en-US"/>
          </a:p>
        </p:txBody>
      </p:sp>
      <p:sp>
        <p:nvSpPr>
          <p:cNvPr id="5" name="Footer Placeholder 4">
            <a:extLst>
              <a:ext uri="{FF2B5EF4-FFF2-40B4-BE49-F238E27FC236}">
                <a16:creationId xmlns:a16="http://schemas.microsoft.com/office/drawing/2014/main" id="{1A7A6840-AC0B-4260-8368-08E0A22D22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A5DAB8-EC07-4CCF-96EA-5D8ACDAE6E48}"/>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0438F1AC-9961-4786-A189-20863DD97F68}"/>
              </a:ext>
            </a:extLst>
          </p:cNvPr>
          <p:cNvCxnSpPr>
            <a:cxnSpLocks/>
          </p:cNvCxnSpPr>
          <p:nvPr/>
        </p:nvCxnSpPr>
        <p:spPr>
          <a:xfrm flipH="1">
            <a:off x="571500" y="1780979"/>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9204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75F678-EC03-4845-A51B-C90FA6A15491}"/>
              </a:ext>
            </a:extLst>
          </p:cNvPr>
          <p:cNvSpPr>
            <a:spLocks noGrp="1"/>
          </p:cNvSpPr>
          <p:nvPr>
            <p:ph type="title" orient="vert"/>
          </p:nvPr>
        </p:nvSpPr>
        <p:spPr>
          <a:xfrm>
            <a:off x="9177953" y="797251"/>
            <a:ext cx="2483929" cy="528378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4A8B4D-A39F-4528-975A-9C84BEE778DF}"/>
              </a:ext>
            </a:extLst>
          </p:cNvPr>
          <p:cNvSpPr>
            <a:spLocks noGrp="1"/>
          </p:cNvSpPr>
          <p:nvPr>
            <p:ph type="body" orient="vert" idx="1"/>
          </p:nvPr>
        </p:nvSpPr>
        <p:spPr>
          <a:xfrm>
            <a:off x="566094" y="797251"/>
            <a:ext cx="8101072" cy="528378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5E4A23-6984-4AD1-A51D-600EDC263543}"/>
              </a:ext>
            </a:extLst>
          </p:cNvPr>
          <p:cNvSpPr>
            <a:spLocks noGrp="1"/>
          </p:cNvSpPr>
          <p:nvPr>
            <p:ph type="dt" sz="half" idx="10"/>
          </p:nvPr>
        </p:nvSpPr>
        <p:spPr/>
        <p:txBody>
          <a:bodyPr/>
          <a:lstStyle/>
          <a:p>
            <a:fld id="{11AC268A-463D-44FA-A3B0-F3967E2AEE23}" type="datetime1">
              <a:rPr lang="en-US" smtClean="0"/>
              <a:t>6/26/2023</a:t>
            </a:fld>
            <a:endParaRPr lang="en-US"/>
          </a:p>
        </p:txBody>
      </p:sp>
      <p:sp>
        <p:nvSpPr>
          <p:cNvPr id="5" name="Footer Placeholder 4">
            <a:extLst>
              <a:ext uri="{FF2B5EF4-FFF2-40B4-BE49-F238E27FC236}">
                <a16:creationId xmlns:a16="http://schemas.microsoft.com/office/drawing/2014/main" id="{A9273E28-C341-49CC-BAAB-0C0D198212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26D54A-8E86-4026-8DD0-5B0979BB8C78}"/>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1CB05DA4-DF32-4D7A-9E4D-36309C90C5BB}"/>
              </a:ext>
            </a:extLst>
          </p:cNvPr>
          <p:cNvCxnSpPr>
            <a:cxnSpLocks/>
          </p:cNvCxnSpPr>
          <p:nvPr/>
        </p:nvCxnSpPr>
        <p:spPr>
          <a:xfrm flipH="1">
            <a:off x="566094" y="57711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7CC7262-4997-41E4-976D-BA82E148280F}"/>
              </a:ext>
            </a:extLst>
          </p:cNvPr>
          <p:cNvCxnSpPr>
            <a:cxnSpLocks/>
          </p:cNvCxnSpPr>
          <p:nvPr/>
        </p:nvCxnSpPr>
        <p:spPr>
          <a:xfrm flipV="1">
            <a:off x="8875226" y="571500"/>
            <a:ext cx="0" cy="57114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F5063B5-E478-4C41-AD40-49A39AE07429}"/>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7264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2ED8-7F53-4C03-A740-493E5079849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5611087-99A9-4100-B5F7-520880DE322E}"/>
              </a:ext>
            </a:extLst>
          </p:cNvPr>
          <p:cNvSpPr>
            <a:spLocks noGrp="1"/>
          </p:cNvSpPr>
          <p:nvPr>
            <p:ph idx="1"/>
          </p:nvPr>
        </p:nvSpPr>
        <p:spPr>
          <a:xfrm>
            <a:off x="571499" y="2075688"/>
            <a:ext cx="11059811" cy="3910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7B4B20-1A65-4A26-B11E-6095083A1645}"/>
              </a:ext>
            </a:extLst>
          </p:cNvPr>
          <p:cNvSpPr>
            <a:spLocks noGrp="1"/>
          </p:cNvSpPr>
          <p:nvPr>
            <p:ph type="dt" sz="half" idx="10"/>
          </p:nvPr>
        </p:nvSpPr>
        <p:spPr/>
        <p:txBody>
          <a:bodyPr/>
          <a:lstStyle/>
          <a:p>
            <a:fld id="{3D2DF34D-55A0-4714-A5F7-7C849EDE7BFF}" type="datetime1">
              <a:rPr lang="en-US" smtClean="0"/>
              <a:t>6/26/2023</a:t>
            </a:fld>
            <a:endParaRPr lang="en-US"/>
          </a:p>
        </p:txBody>
      </p:sp>
      <p:sp>
        <p:nvSpPr>
          <p:cNvPr id="5" name="Footer Placeholder 4">
            <a:extLst>
              <a:ext uri="{FF2B5EF4-FFF2-40B4-BE49-F238E27FC236}">
                <a16:creationId xmlns:a16="http://schemas.microsoft.com/office/drawing/2014/main" id="{FB0D52D3-E985-4FEB-89B9-57C754711C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EA751A-C72D-47C1-A7A6-E8510A40CE9A}"/>
              </a:ext>
            </a:extLst>
          </p:cNvPr>
          <p:cNvSpPr>
            <a:spLocks noGrp="1"/>
          </p:cNvSpPr>
          <p:nvPr>
            <p:ph type="sldNum" sz="quarter" idx="12"/>
          </p:nvPr>
        </p:nvSpPr>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1356971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81F78-07BF-45A9-92D4-E4E0A1E88D7A}"/>
              </a:ext>
            </a:extLst>
          </p:cNvPr>
          <p:cNvSpPr>
            <a:spLocks noGrp="1"/>
          </p:cNvSpPr>
          <p:nvPr>
            <p:ph type="title"/>
          </p:nvPr>
        </p:nvSpPr>
        <p:spPr>
          <a:xfrm>
            <a:off x="571500" y="914255"/>
            <a:ext cx="6867115" cy="5009471"/>
          </a:xfrm>
        </p:spPr>
        <p:txBody>
          <a:bodyPr anchor="b">
            <a:normAutofit/>
          </a:bodyPr>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ECC2A83-A380-4828-BC68-C065C8BC5AD5}"/>
              </a:ext>
            </a:extLst>
          </p:cNvPr>
          <p:cNvSpPr>
            <a:spLocks noGrp="1"/>
          </p:cNvSpPr>
          <p:nvPr>
            <p:ph type="body" idx="1"/>
          </p:nvPr>
        </p:nvSpPr>
        <p:spPr>
          <a:xfrm>
            <a:off x="9239817" y="914399"/>
            <a:ext cx="2370268" cy="2670273"/>
          </a:xfrm>
        </p:spPr>
        <p:txBody>
          <a:bodyPr anchor="t">
            <a:normAutofit/>
          </a:bodyPr>
          <a:lstStyle>
            <a:lvl1pPr marL="0" indent="0">
              <a:lnSpc>
                <a:spcPct val="130000"/>
              </a:lnSpc>
              <a:buNone/>
              <a:defRPr sz="1400" cap="all" spc="3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F92B2F-8804-4195-A779-F5C67C25CBBE}"/>
              </a:ext>
            </a:extLst>
          </p:cNvPr>
          <p:cNvSpPr>
            <a:spLocks noGrp="1"/>
          </p:cNvSpPr>
          <p:nvPr>
            <p:ph type="dt" sz="half" idx="10"/>
          </p:nvPr>
        </p:nvSpPr>
        <p:spPr/>
        <p:txBody>
          <a:bodyPr/>
          <a:lstStyle/>
          <a:p>
            <a:fld id="{91326693-7A81-4739-B917-FB2AFC0380FD}" type="datetime1">
              <a:rPr lang="en-US" smtClean="0"/>
              <a:t>6/26/2023</a:t>
            </a:fld>
            <a:endParaRPr lang="en-US"/>
          </a:p>
        </p:txBody>
      </p:sp>
      <p:sp>
        <p:nvSpPr>
          <p:cNvPr id="5" name="Footer Placeholder 4">
            <a:extLst>
              <a:ext uri="{FF2B5EF4-FFF2-40B4-BE49-F238E27FC236}">
                <a16:creationId xmlns:a16="http://schemas.microsoft.com/office/drawing/2014/main" id="{25099C26-4411-4833-A917-A45E62D56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68C7C7-F862-434D-A87A-DECE9FD2E1E9}"/>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A40BAA4B-C4C0-40C1-8DC8-B4E2F8A68E12}"/>
              </a:ext>
            </a:extLst>
          </p:cNvPr>
          <p:cNvCxnSpPr>
            <a:cxnSpLocks/>
          </p:cNvCxnSpPr>
          <p:nvPr/>
        </p:nvCxnSpPr>
        <p:spPr>
          <a:xfrm>
            <a:off x="8872625"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C0A2259-2540-4B32-A999-2B46A6790E3D}"/>
              </a:ext>
            </a:extLst>
          </p:cNvPr>
          <p:cNvCxnSpPr>
            <a:cxnSpLocks/>
          </p:cNvCxnSpPr>
          <p:nvPr/>
        </p:nvCxnSpPr>
        <p:spPr>
          <a:xfrm flipH="1">
            <a:off x="566094"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CEFB0ED-3F76-4403-AD0B-E738DD9D8CB6}"/>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0763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6BD5F-CF53-4DD5-B8C5-27BBA2BB8860}"/>
              </a:ext>
            </a:extLst>
          </p:cNvPr>
          <p:cNvSpPr>
            <a:spLocks noGrp="1"/>
          </p:cNvSpPr>
          <p:nvPr>
            <p:ph type="title"/>
          </p:nvPr>
        </p:nvSpPr>
        <p:spPr>
          <a:xfrm>
            <a:off x="571500" y="709684"/>
            <a:ext cx="11049000" cy="1057160"/>
          </a:xfrm>
        </p:spPr>
        <p:txBody>
          <a:bodyPr anchor="ct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76C2E1-5D5E-409F-BEE8-F48CE86F55C9}"/>
              </a:ext>
            </a:extLst>
          </p:cNvPr>
          <p:cNvSpPr>
            <a:spLocks noGrp="1"/>
          </p:cNvSpPr>
          <p:nvPr>
            <p:ph sz="half" idx="1"/>
          </p:nvPr>
        </p:nvSpPr>
        <p:spPr>
          <a:xfrm>
            <a:off x="579447" y="2074990"/>
            <a:ext cx="5181600" cy="4101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FBBF823-1BFB-4CF0-BAF4-D660C8F1AFC0}"/>
              </a:ext>
            </a:extLst>
          </p:cNvPr>
          <p:cNvSpPr>
            <a:spLocks noGrp="1"/>
          </p:cNvSpPr>
          <p:nvPr>
            <p:ph sz="half" idx="2"/>
          </p:nvPr>
        </p:nvSpPr>
        <p:spPr>
          <a:xfrm>
            <a:off x="6447082" y="2074990"/>
            <a:ext cx="5181600" cy="4101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6FF816E-EE02-44A4-8B81-B324ECFD74DF}"/>
              </a:ext>
            </a:extLst>
          </p:cNvPr>
          <p:cNvSpPr>
            <a:spLocks noGrp="1"/>
          </p:cNvSpPr>
          <p:nvPr>
            <p:ph type="dt" sz="half" idx="10"/>
          </p:nvPr>
        </p:nvSpPr>
        <p:spPr/>
        <p:txBody>
          <a:bodyPr/>
          <a:lstStyle/>
          <a:p>
            <a:fld id="{6BF9327C-1E38-4F97-8E38-E6F446799B6C}" type="datetime1">
              <a:rPr lang="en-US" smtClean="0"/>
              <a:t>6/26/2023</a:t>
            </a:fld>
            <a:endParaRPr lang="en-US"/>
          </a:p>
        </p:txBody>
      </p:sp>
      <p:sp>
        <p:nvSpPr>
          <p:cNvPr id="6" name="Footer Placeholder 5">
            <a:extLst>
              <a:ext uri="{FF2B5EF4-FFF2-40B4-BE49-F238E27FC236}">
                <a16:creationId xmlns:a16="http://schemas.microsoft.com/office/drawing/2014/main" id="{F134D9E4-A693-44D2-A3E8-E3AABC9052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4F669F-4B8E-415D-A9BF-AD451F452C6B}"/>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11" name="Straight Connector 10">
            <a:extLst>
              <a:ext uri="{FF2B5EF4-FFF2-40B4-BE49-F238E27FC236}">
                <a16:creationId xmlns:a16="http://schemas.microsoft.com/office/drawing/2014/main" id="{720AF959-FCDC-4B92-9324-06A06C0D56F2}"/>
              </a:ext>
            </a:extLst>
          </p:cNvPr>
          <p:cNvCxnSpPr>
            <a:cxnSpLocks/>
          </p:cNvCxnSpPr>
          <p:nvPr/>
        </p:nvCxnSpPr>
        <p:spPr>
          <a:xfrm flipV="1">
            <a:off x="6101405" y="1883336"/>
            <a:ext cx="0" cy="4399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1937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F85E5-82C4-4BAE-B2B0-A078ABD6C69C}"/>
              </a:ext>
            </a:extLst>
          </p:cNvPr>
          <p:cNvSpPr>
            <a:spLocks noGrp="1"/>
          </p:cNvSpPr>
          <p:nvPr>
            <p:ph type="title"/>
          </p:nvPr>
        </p:nvSpPr>
        <p:spPr>
          <a:xfrm>
            <a:off x="583469" y="699118"/>
            <a:ext cx="11025062" cy="1063601"/>
          </a:xfrm>
        </p:spPr>
        <p:txBody>
          <a:bodyPr anchor="ct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12D15C7-F445-40F7-88F6-FD6526269CD7}"/>
              </a:ext>
            </a:extLst>
          </p:cNvPr>
          <p:cNvSpPr>
            <a:spLocks noGrp="1"/>
          </p:cNvSpPr>
          <p:nvPr>
            <p:ph type="body" idx="1"/>
          </p:nvPr>
        </p:nvSpPr>
        <p:spPr>
          <a:xfrm>
            <a:off x="583468" y="2022883"/>
            <a:ext cx="5230469" cy="564079"/>
          </a:xfrm>
        </p:spPr>
        <p:txBody>
          <a:bodyPr anchor="ctr">
            <a:norm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652C35-AA8E-4154-8A78-7DE9590E1F38}"/>
              </a:ext>
            </a:extLst>
          </p:cNvPr>
          <p:cNvSpPr>
            <a:spLocks noGrp="1"/>
          </p:cNvSpPr>
          <p:nvPr>
            <p:ph sz="half" idx="2"/>
          </p:nvPr>
        </p:nvSpPr>
        <p:spPr>
          <a:xfrm>
            <a:off x="583469" y="2866031"/>
            <a:ext cx="5157787" cy="32276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557EAC6-567C-4A4A-BB10-57EC14B97DDF}"/>
              </a:ext>
            </a:extLst>
          </p:cNvPr>
          <p:cNvSpPr>
            <a:spLocks noGrp="1"/>
          </p:cNvSpPr>
          <p:nvPr>
            <p:ph type="body" sz="quarter" idx="3"/>
          </p:nvPr>
        </p:nvSpPr>
        <p:spPr>
          <a:xfrm>
            <a:off x="6441470" y="2022883"/>
            <a:ext cx="5183188" cy="564080"/>
          </a:xfrm>
        </p:spPr>
        <p:txBody>
          <a:bodyPr anchor="ctr">
            <a:norm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9A083F-AD60-4437-B32A-44035D78AF63}"/>
              </a:ext>
            </a:extLst>
          </p:cNvPr>
          <p:cNvSpPr>
            <a:spLocks noGrp="1"/>
          </p:cNvSpPr>
          <p:nvPr>
            <p:ph sz="quarter" idx="4"/>
          </p:nvPr>
        </p:nvSpPr>
        <p:spPr>
          <a:xfrm>
            <a:off x="6441470" y="2866031"/>
            <a:ext cx="5183188" cy="32276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DBF86F-3266-4551-B680-06F401FFE665}"/>
              </a:ext>
            </a:extLst>
          </p:cNvPr>
          <p:cNvSpPr>
            <a:spLocks noGrp="1"/>
          </p:cNvSpPr>
          <p:nvPr>
            <p:ph type="dt" sz="half" idx="10"/>
          </p:nvPr>
        </p:nvSpPr>
        <p:spPr/>
        <p:txBody>
          <a:bodyPr/>
          <a:lstStyle/>
          <a:p>
            <a:fld id="{CE44D8FF-9683-40D2-94F6-E5B25B5B227D}" type="datetime1">
              <a:rPr lang="en-US" smtClean="0"/>
              <a:t>6/26/2023</a:t>
            </a:fld>
            <a:endParaRPr lang="en-US"/>
          </a:p>
        </p:txBody>
      </p:sp>
      <p:sp>
        <p:nvSpPr>
          <p:cNvPr id="8" name="Footer Placeholder 7">
            <a:extLst>
              <a:ext uri="{FF2B5EF4-FFF2-40B4-BE49-F238E27FC236}">
                <a16:creationId xmlns:a16="http://schemas.microsoft.com/office/drawing/2014/main" id="{755B38FE-80F9-4582-B2E1-B067C288DE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7BEF32-F637-47A1-9ED3-AFC4F79F3739}"/>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11" name="Straight Connector 10">
            <a:extLst>
              <a:ext uri="{FF2B5EF4-FFF2-40B4-BE49-F238E27FC236}">
                <a16:creationId xmlns:a16="http://schemas.microsoft.com/office/drawing/2014/main" id="{E0C508D4-7C99-4B8D-BCDE-F0001BD345D9}"/>
              </a:ext>
            </a:extLst>
          </p:cNvPr>
          <p:cNvCxnSpPr>
            <a:cxnSpLocks/>
          </p:cNvCxnSpPr>
          <p:nvPr/>
        </p:nvCxnSpPr>
        <p:spPr>
          <a:xfrm flipV="1">
            <a:off x="6101405" y="1883336"/>
            <a:ext cx="0" cy="43996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9BF61B-7951-48F4-982B-9401A483FFBF}"/>
              </a:ext>
            </a:extLst>
          </p:cNvPr>
          <p:cNvCxnSpPr>
            <a:cxnSpLocks/>
          </p:cNvCxnSpPr>
          <p:nvPr/>
        </p:nvCxnSpPr>
        <p:spPr>
          <a:xfrm flipH="1">
            <a:off x="577485" y="273859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8953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A94CB-6BE5-4B9E-B0A6-54F83B201A64}"/>
              </a:ext>
            </a:extLst>
          </p:cNvPr>
          <p:cNvSpPr>
            <a:spLocks noGrp="1"/>
          </p:cNvSpPr>
          <p:nvPr>
            <p:ph type="title"/>
          </p:nvPr>
        </p:nvSpPr>
        <p:spPr>
          <a:xfrm>
            <a:off x="571500" y="717452"/>
            <a:ext cx="11049000" cy="1161836"/>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75E8643C-1A5D-4F23-B0D7-5B46F5E456B4}"/>
              </a:ext>
            </a:extLst>
          </p:cNvPr>
          <p:cNvSpPr>
            <a:spLocks noGrp="1"/>
          </p:cNvSpPr>
          <p:nvPr>
            <p:ph type="dt" sz="half" idx="10"/>
          </p:nvPr>
        </p:nvSpPr>
        <p:spPr/>
        <p:txBody>
          <a:bodyPr/>
          <a:lstStyle/>
          <a:p>
            <a:fld id="{9677C4F0-E088-4E1D-9BE7-C2F9F04033DF}" type="datetime1">
              <a:rPr lang="en-US" smtClean="0"/>
              <a:t>6/26/2023</a:t>
            </a:fld>
            <a:endParaRPr lang="en-US"/>
          </a:p>
        </p:txBody>
      </p:sp>
      <p:sp>
        <p:nvSpPr>
          <p:cNvPr id="4" name="Footer Placeholder 3">
            <a:extLst>
              <a:ext uri="{FF2B5EF4-FFF2-40B4-BE49-F238E27FC236}">
                <a16:creationId xmlns:a16="http://schemas.microsoft.com/office/drawing/2014/main" id="{0C1A3394-78CC-43B0-9762-5E826F8BBF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347F0A-1980-4E13-AB22-AE3B8AA44058}"/>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4E9D858B-8A9C-4235-B151-81C99A3D20D2}"/>
              </a:ext>
            </a:extLst>
          </p:cNvPr>
          <p:cNvCxnSpPr>
            <a:cxnSpLocks/>
          </p:cNvCxnSpPr>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C7798B-3ECB-4076-8955-A82116BB0D25}"/>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1368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C61D85-3E72-406F-AB26-B4ED94918442}"/>
              </a:ext>
            </a:extLst>
          </p:cNvPr>
          <p:cNvSpPr>
            <a:spLocks noGrp="1"/>
          </p:cNvSpPr>
          <p:nvPr>
            <p:ph type="dt" sz="half" idx="10"/>
          </p:nvPr>
        </p:nvSpPr>
        <p:spPr/>
        <p:txBody>
          <a:bodyPr/>
          <a:lstStyle/>
          <a:p>
            <a:fld id="{8867157A-7482-4C5B-AB9F-3A2DC47B4728}" type="datetime1">
              <a:rPr lang="en-US" smtClean="0"/>
              <a:t>6/26/2023</a:t>
            </a:fld>
            <a:endParaRPr lang="en-US"/>
          </a:p>
        </p:txBody>
      </p:sp>
      <p:sp>
        <p:nvSpPr>
          <p:cNvPr id="3" name="Footer Placeholder 2">
            <a:extLst>
              <a:ext uri="{FF2B5EF4-FFF2-40B4-BE49-F238E27FC236}">
                <a16:creationId xmlns:a16="http://schemas.microsoft.com/office/drawing/2014/main" id="{499C831E-4321-467E-9090-C89C48CF2F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8A9556-B3D8-4403-835F-11AE2D4098E9}"/>
              </a:ext>
            </a:extLst>
          </p:cNvPr>
          <p:cNvSpPr>
            <a:spLocks noGrp="1"/>
          </p:cNvSpPr>
          <p:nvPr>
            <p:ph type="sldNum" sz="quarter" idx="12"/>
          </p:nvPr>
        </p:nvSpPr>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448603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0AA48-D521-423D-B185-6490EF57B935}"/>
              </a:ext>
            </a:extLst>
          </p:cNvPr>
          <p:cNvSpPr>
            <a:spLocks noGrp="1"/>
          </p:cNvSpPr>
          <p:nvPr>
            <p:ph type="title"/>
          </p:nvPr>
        </p:nvSpPr>
        <p:spPr>
          <a:xfrm>
            <a:off x="572201" y="810344"/>
            <a:ext cx="3478084" cy="1408062"/>
          </a:xfrm>
        </p:spPr>
        <p:txBody>
          <a:bodyPr anchor="t"/>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B64E6DD-DDD2-4ED6-B8A9-A8B6D7656549}"/>
              </a:ext>
            </a:extLst>
          </p:cNvPr>
          <p:cNvSpPr>
            <a:spLocks noGrp="1"/>
          </p:cNvSpPr>
          <p:nvPr>
            <p:ph idx="1"/>
          </p:nvPr>
        </p:nvSpPr>
        <p:spPr>
          <a:xfrm>
            <a:off x="4919809" y="931232"/>
            <a:ext cx="6700679" cy="507936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A3F08F5E-AD33-4ACF-84C9-78B0FF6BE3AC}"/>
              </a:ext>
            </a:extLst>
          </p:cNvPr>
          <p:cNvSpPr>
            <a:spLocks noGrp="1"/>
          </p:cNvSpPr>
          <p:nvPr>
            <p:ph type="body" sz="half" idx="2"/>
          </p:nvPr>
        </p:nvSpPr>
        <p:spPr>
          <a:xfrm>
            <a:off x="571500" y="2578608"/>
            <a:ext cx="3478783" cy="34172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D7604E-7DD4-4497-B325-74F899E8ACC6}"/>
              </a:ext>
            </a:extLst>
          </p:cNvPr>
          <p:cNvSpPr>
            <a:spLocks noGrp="1"/>
          </p:cNvSpPr>
          <p:nvPr>
            <p:ph type="dt" sz="half" idx="10"/>
          </p:nvPr>
        </p:nvSpPr>
        <p:spPr/>
        <p:txBody>
          <a:bodyPr/>
          <a:lstStyle/>
          <a:p>
            <a:fld id="{195EB908-13E1-40B5-A5DD-FE3A98B5E29B}" type="datetime1">
              <a:rPr lang="en-US" smtClean="0"/>
              <a:t>6/26/2023</a:t>
            </a:fld>
            <a:endParaRPr lang="en-US"/>
          </a:p>
        </p:txBody>
      </p:sp>
      <p:sp>
        <p:nvSpPr>
          <p:cNvPr id="6" name="Footer Placeholder 5">
            <a:extLst>
              <a:ext uri="{FF2B5EF4-FFF2-40B4-BE49-F238E27FC236}">
                <a16:creationId xmlns:a16="http://schemas.microsoft.com/office/drawing/2014/main" id="{3F02BEED-A8F6-4256-9539-4434694AA1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EA1AA6-EE0B-48FD-A7DE-6CEE6A8C7DEB}"/>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8" name="Straight Connector 7">
            <a:extLst>
              <a:ext uri="{FF2B5EF4-FFF2-40B4-BE49-F238E27FC236}">
                <a16:creationId xmlns:a16="http://schemas.microsoft.com/office/drawing/2014/main" id="{B3F35B32-9A23-4805-94A6-96826D202139}"/>
              </a:ext>
            </a:extLst>
          </p:cNvPr>
          <p:cNvCxnSpPr>
            <a:cxnSpLocks/>
          </p:cNvCxnSpPr>
          <p:nvPr/>
        </p:nvCxnSpPr>
        <p:spPr>
          <a:xfrm flipH="1">
            <a:off x="571500"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62BA7DA-3944-40D4-91CD-40CA24DBB79B}"/>
              </a:ext>
            </a:extLst>
          </p:cNvPr>
          <p:cNvCxnSpPr>
            <a:cxnSpLocks/>
          </p:cNvCxnSpPr>
          <p:nvPr/>
        </p:nvCxnSpPr>
        <p:spPr>
          <a:xfrm flipV="1">
            <a:off x="4419601"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BEA0B78-39E7-4039-B8BE-4F425688C6DF}"/>
              </a:ext>
            </a:extLst>
          </p:cNvPr>
          <p:cNvCxnSpPr>
            <a:cxnSpLocks/>
          </p:cNvCxnSpPr>
          <p:nvPr/>
        </p:nvCxnSpPr>
        <p:spPr>
          <a:xfrm flipH="1">
            <a:off x="571501" y="2406845"/>
            <a:ext cx="3848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D68B99C-0744-42EE-9713-AB0CEC3F5D85}"/>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8787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12732-5D39-4B30-A499-D51BABC882EF}"/>
              </a:ext>
            </a:extLst>
          </p:cNvPr>
          <p:cNvSpPr>
            <a:spLocks noGrp="1"/>
          </p:cNvSpPr>
          <p:nvPr>
            <p:ph type="title"/>
          </p:nvPr>
        </p:nvSpPr>
        <p:spPr>
          <a:xfrm>
            <a:off x="571499" y="802204"/>
            <a:ext cx="3478787" cy="1408062"/>
          </a:xfrm>
        </p:spPr>
        <p:txBody>
          <a:bodyPr anchor="t"/>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23AF5AEC-77BC-4A52-8A56-C6479CA6A29D}"/>
              </a:ext>
            </a:extLst>
          </p:cNvPr>
          <p:cNvSpPr>
            <a:spLocks noGrp="1"/>
          </p:cNvSpPr>
          <p:nvPr>
            <p:ph type="pic" idx="1"/>
          </p:nvPr>
        </p:nvSpPr>
        <p:spPr>
          <a:xfrm>
            <a:off x="4723467" y="847384"/>
            <a:ext cx="6907844" cy="52168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60A9240-8762-4C7D-AF22-A844CB2EC871}"/>
              </a:ext>
            </a:extLst>
          </p:cNvPr>
          <p:cNvSpPr>
            <a:spLocks noGrp="1"/>
          </p:cNvSpPr>
          <p:nvPr>
            <p:ph type="body" sz="half" idx="2"/>
          </p:nvPr>
        </p:nvSpPr>
        <p:spPr>
          <a:xfrm>
            <a:off x="571498" y="2574906"/>
            <a:ext cx="3478787" cy="343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995685-E45D-4E74-8B78-D3B8E85C434D}"/>
              </a:ext>
            </a:extLst>
          </p:cNvPr>
          <p:cNvSpPr>
            <a:spLocks noGrp="1"/>
          </p:cNvSpPr>
          <p:nvPr>
            <p:ph type="dt" sz="half" idx="10"/>
          </p:nvPr>
        </p:nvSpPr>
        <p:spPr/>
        <p:txBody>
          <a:bodyPr/>
          <a:lstStyle/>
          <a:p>
            <a:fld id="{55530B6B-EDB0-4391-8992-90015925341B}" type="datetime1">
              <a:rPr lang="en-US" smtClean="0"/>
              <a:t>6/26/2023</a:t>
            </a:fld>
            <a:endParaRPr lang="en-US"/>
          </a:p>
        </p:txBody>
      </p:sp>
      <p:sp>
        <p:nvSpPr>
          <p:cNvPr id="6" name="Footer Placeholder 5">
            <a:extLst>
              <a:ext uri="{FF2B5EF4-FFF2-40B4-BE49-F238E27FC236}">
                <a16:creationId xmlns:a16="http://schemas.microsoft.com/office/drawing/2014/main" id="{321FCBA3-0FF5-47C2-901A-645F6185D2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030381-5320-46AD-A0B9-7C04B3E5A202}"/>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8" name="Straight Connector 7">
            <a:extLst>
              <a:ext uri="{FF2B5EF4-FFF2-40B4-BE49-F238E27FC236}">
                <a16:creationId xmlns:a16="http://schemas.microsoft.com/office/drawing/2014/main" id="{5357A432-D933-402A-8657-216EE20450EE}"/>
              </a:ext>
            </a:extLst>
          </p:cNvPr>
          <p:cNvCxnSpPr>
            <a:cxnSpLocks/>
          </p:cNvCxnSpPr>
          <p:nvPr/>
        </p:nvCxnSpPr>
        <p:spPr>
          <a:xfrm flipH="1">
            <a:off x="571500"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1B1E0F3-D71B-436F-A10B-B6EA7125F684}"/>
              </a:ext>
            </a:extLst>
          </p:cNvPr>
          <p:cNvCxnSpPr>
            <a:cxnSpLocks/>
          </p:cNvCxnSpPr>
          <p:nvPr/>
        </p:nvCxnSpPr>
        <p:spPr>
          <a:xfrm flipV="1">
            <a:off x="4419601"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DEE64F5-2B48-4A2E-BA5E-1D37F1A7C9A3}"/>
              </a:ext>
            </a:extLst>
          </p:cNvPr>
          <p:cNvCxnSpPr>
            <a:cxnSpLocks/>
          </p:cNvCxnSpPr>
          <p:nvPr/>
        </p:nvCxnSpPr>
        <p:spPr>
          <a:xfrm flipH="1">
            <a:off x="571501" y="2406845"/>
            <a:ext cx="3848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99BF9AA-A2C8-4233-B597-EB11C6D6A0E0}"/>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205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E1467D-9ED1-4211-A71E-41C91C755C9D}"/>
              </a:ext>
            </a:extLst>
          </p:cNvPr>
          <p:cNvSpPr>
            <a:spLocks noGrp="1"/>
          </p:cNvSpPr>
          <p:nvPr>
            <p:ph type="title"/>
          </p:nvPr>
        </p:nvSpPr>
        <p:spPr>
          <a:xfrm>
            <a:off x="571500" y="689289"/>
            <a:ext cx="11049000" cy="10841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1F8A6A1-C9C7-4FDF-B4DA-1E86B6A355F8}"/>
              </a:ext>
            </a:extLst>
          </p:cNvPr>
          <p:cNvSpPr>
            <a:spLocks noGrp="1"/>
          </p:cNvSpPr>
          <p:nvPr>
            <p:ph type="body" idx="1"/>
          </p:nvPr>
        </p:nvSpPr>
        <p:spPr>
          <a:xfrm>
            <a:off x="571499" y="2075688"/>
            <a:ext cx="11059811" cy="38180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AACC44A-C635-4CD0-90E9-D9503AF4CCF2}"/>
              </a:ext>
            </a:extLst>
          </p:cNvPr>
          <p:cNvSpPr>
            <a:spLocks noGrp="1"/>
          </p:cNvSpPr>
          <p:nvPr>
            <p:ph type="dt" sz="half" idx="2"/>
          </p:nvPr>
        </p:nvSpPr>
        <p:spPr>
          <a:xfrm>
            <a:off x="8036732" y="6397103"/>
            <a:ext cx="3091928" cy="365125"/>
          </a:xfrm>
          <a:prstGeom prst="rect">
            <a:avLst/>
          </a:prstGeom>
        </p:spPr>
        <p:txBody>
          <a:bodyPr vert="horz" lIns="91440" tIns="45720" rIns="91440" bIns="45720" rtlCol="0" anchor="ctr"/>
          <a:lstStyle>
            <a:lvl1pPr algn="r">
              <a:defRPr sz="800" cap="all" spc="200" baseline="0">
                <a:solidFill>
                  <a:schemeClr val="tx1"/>
                </a:solidFill>
              </a:defRPr>
            </a:lvl1pPr>
          </a:lstStyle>
          <a:p>
            <a:fld id="{5D2FE493-97BC-4B3E-8AB6-BD5D08357C2E}" type="datetime1">
              <a:rPr lang="en-US" smtClean="0"/>
              <a:t>6/26/2023</a:t>
            </a:fld>
            <a:endParaRPr lang="en-US"/>
          </a:p>
        </p:txBody>
      </p:sp>
      <p:sp>
        <p:nvSpPr>
          <p:cNvPr id="5" name="Footer Placeholder 4">
            <a:extLst>
              <a:ext uri="{FF2B5EF4-FFF2-40B4-BE49-F238E27FC236}">
                <a16:creationId xmlns:a16="http://schemas.microsoft.com/office/drawing/2014/main" id="{58ABF682-1A47-492C-81E3-9DB0A50ECB1F}"/>
              </a:ext>
            </a:extLst>
          </p:cNvPr>
          <p:cNvSpPr>
            <a:spLocks noGrp="1"/>
          </p:cNvSpPr>
          <p:nvPr>
            <p:ph type="ftr" sz="quarter" idx="3"/>
          </p:nvPr>
        </p:nvSpPr>
        <p:spPr>
          <a:xfrm>
            <a:off x="475782" y="6397103"/>
            <a:ext cx="4114800" cy="365125"/>
          </a:xfrm>
          <a:prstGeom prst="rect">
            <a:avLst/>
          </a:prstGeom>
        </p:spPr>
        <p:txBody>
          <a:bodyPr vert="horz" lIns="91440" tIns="45720" rIns="91440" bIns="45720" rtlCol="0" anchor="ctr"/>
          <a:lstStyle>
            <a:lvl1pPr algn="l">
              <a:defRPr sz="800" cap="all" spc="2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6CCC814B-9105-44ED-98A9-D326B2E2605C}"/>
              </a:ext>
            </a:extLst>
          </p:cNvPr>
          <p:cNvSpPr>
            <a:spLocks noGrp="1"/>
          </p:cNvSpPr>
          <p:nvPr>
            <p:ph type="sldNum" sz="quarter" idx="4"/>
          </p:nvPr>
        </p:nvSpPr>
        <p:spPr>
          <a:xfrm>
            <a:off x="11024553" y="6397103"/>
            <a:ext cx="700775" cy="365125"/>
          </a:xfrm>
          <a:prstGeom prst="rect">
            <a:avLst/>
          </a:prstGeom>
        </p:spPr>
        <p:txBody>
          <a:bodyPr vert="horz" lIns="91440" tIns="45720" rIns="91440" bIns="45720" rtlCol="0" anchor="ctr"/>
          <a:lstStyle>
            <a:lvl1pPr algn="r">
              <a:defRPr sz="800">
                <a:solidFill>
                  <a:schemeClr val="tx1"/>
                </a:solidFill>
              </a:defRPr>
            </a:lvl1pPr>
          </a:lstStyle>
          <a:p>
            <a:fld id="{5EEB83C2-341F-4C28-A243-1C56DDDA54D3}" type="slidenum">
              <a:rPr lang="en-US" smtClean="0"/>
              <a:t>‹#›</a:t>
            </a:fld>
            <a:endParaRPr lang="en-US"/>
          </a:p>
        </p:txBody>
      </p:sp>
      <p:cxnSp>
        <p:nvCxnSpPr>
          <p:cNvPr id="20" name="Straight Connector 19">
            <a:extLst>
              <a:ext uri="{FF2B5EF4-FFF2-40B4-BE49-F238E27FC236}">
                <a16:creationId xmlns:a16="http://schemas.microsoft.com/office/drawing/2014/main" id="{A6814345-41DE-42C5-8657-66C1417DF81A}"/>
              </a:ext>
            </a:extLst>
          </p:cNvPr>
          <p:cNvCxnSpPr>
            <a:cxnSpLocks/>
          </p:cNvCxnSpPr>
          <p:nvPr/>
        </p:nvCxnSpPr>
        <p:spPr>
          <a:xfrm flipH="1">
            <a:off x="566094" y="6286347"/>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E68E419-3727-4F5E-8840-AF149B33B0B7}"/>
              </a:ext>
            </a:extLst>
          </p:cNvPr>
          <p:cNvCxnSpPr>
            <a:cxnSpLocks/>
          </p:cNvCxnSpPr>
          <p:nvPr/>
        </p:nvCxnSpPr>
        <p:spPr>
          <a:xfrm flipH="1">
            <a:off x="577485" y="1883336"/>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519B6EC-D7AE-452F-8D0C-D11BD3377F3E}"/>
              </a:ext>
            </a:extLst>
          </p:cNvPr>
          <p:cNvCxnSpPr>
            <a:cxnSpLocks/>
          </p:cNvCxnSpPr>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12095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66" r:id="rId6"/>
    <p:sldLayoutId id="2147483762" r:id="rId7"/>
    <p:sldLayoutId id="2147483763" r:id="rId8"/>
    <p:sldLayoutId id="2147483764" r:id="rId9"/>
    <p:sldLayoutId id="2147483765" r:id="rId10"/>
    <p:sldLayoutId id="2147483767" r:id="rId11"/>
  </p:sldLayoutIdLst>
  <p:hf hdr="0" ftr="0" dt="0"/>
  <p:txStyles>
    <p:titleStyle>
      <a:lvl1pPr algn="l" defTabSz="914400" rtl="0" eaLnBrk="1" latinLnBrk="0" hangingPunct="1">
        <a:lnSpc>
          <a:spcPct val="90000"/>
        </a:lnSpc>
        <a:spcBef>
          <a:spcPct val="0"/>
        </a:spcBef>
        <a:buNone/>
        <a:defRPr sz="4000" kern="1200" spc="-100" baseline="0">
          <a:solidFill>
            <a:schemeClr val="tx1"/>
          </a:solidFill>
          <a:latin typeface="Batang" panose="02030600000101010101" pitchFamily="18" charset="-127"/>
          <a:ea typeface="Batang" panose="02030600000101010101" pitchFamily="18" charset="-127"/>
          <a:cs typeface="+mj-cs"/>
        </a:defRPr>
      </a:lvl1pPr>
    </p:titleStyle>
    <p:bodyStyle>
      <a:lvl1pPr marL="228600" indent="-228600" algn="l" defTabSz="914400" rtl="0" eaLnBrk="1" latinLnBrk="0" hangingPunct="1">
        <a:lnSpc>
          <a:spcPct val="120000"/>
        </a:lnSpc>
        <a:spcBef>
          <a:spcPts val="1000"/>
        </a:spcBef>
        <a:buSzPct val="80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SzPct val="80000"/>
        <a:buFont typeface="Avenir Next LT Pro Light" panose="020B03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0000"/>
        <a:buFont typeface="Arial" panose="020B06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20000"/>
        </a:lnSpc>
        <a:spcBef>
          <a:spcPts val="500"/>
        </a:spcBef>
        <a:buSzPct val="80000"/>
        <a:buFont typeface="Avenir Next LT Pro Light" panose="020B03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20000"/>
        </a:lnSpc>
        <a:spcBef>
          <a:spcPts val="500"/>
        </a:spcBef>
        <a:buSzPct val="8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sycnet.apa.org/doi/10.1037/pas0000731" TargetMode="External"/><Relationship Id="rId2" Type="http://schemas.openxmlformats.org/officeDocument/2006/relationships/hyperlink" Target="https://doi.org/10.1080/07294360.2019.1680956" TargetMode="External"/><Relationship Id="rId1" Type="http://schemas.openxmlformats.org/officeDocument/2006/relationships/slideLayout" Target="../slideLayouts/slideLayout2.xml"/><Relationship Id="rId6" Type="http://schemas.openxmlformats.org/officeDocument/2006/relationships/hyperlink" Target="https://doi.org/10.1080/13603116.2021.2011441" TargetMode="External"/><Relationship Id="rId5" Type="http://schemas.openxmlformats.org/officeDocument/2006/relationships/hyperlink" Target="https://doi.org/10.1080/13562517.2021.2021395" TargetMode="External"/><Relationship Id="rId4" Type="http://schemas.openxmlformats.org/officeDocument/2006/relationships/hyperlink" Target="https://doi.org/10.1080/02602938.2022.208237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41" name="Straight Connector 26">
            <a:extLst>
              <a:ext uri="{FF2B5EF4-FFF2-40B4-BE49-F238E27FC236}">
                <a16:creationId xmlns:a16="http://schemas.microsoft.com/office/drawing/2014/main" id="{A6814345-41DE-42C5-8657-66C1417DF8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6094" y="6286347"/>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28">
            <a:extLst>
              <a:ext uri="{FF2B5EF4-FFF2-40B4-BE49-F238E27FC236}">
                <a16:creationId xmlns:a16="http://schemas.microsoft.com/office/drawing/2014/main" id="{7E68E419-3727-4F5E-8840-AF149B33B0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1883336"/>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30">
            <a:extLst>
              <a:ext uri="{FF2B5EF4-FFF2-40B4-BE49-F238E27FC236}">
                <a16:creationId xmlns:a16="http://schemas.microsoft.com/office/drawing/2014/main" id="{0519B6EC-D7AE-452F-8D0C-D11BD3377F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44" name="Rectangle 32">
            <a:extLst>
              <a:ext uri="{FF2B5EF4-FFF2-40B4-BE49-F238E27FC236}">
                <a16:creationId xmlns:a16="http://schemas.microsoft.com/office/drawing/2014/main" id="{EBAF395E-7D52-496C-ACDD-468AEC1AD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7B9BAD-8F01-47E8-B1BA-F1EBDFFA1EA6}"/>
              </a:ext>
            </a:extLst>
          </p:cNvPr>
          <p:cNvSpPr>
            <a:spLocks noGrp="1"/>
          </p:cNvSpPr>
          <p:nvPr>
            <p:ph type="ctrTitle"/>
          </p:nvPr>
        </p:nvSpPr>
        <p:spPr>
          <a:xfrm>
            <a:off x="521208" y="786384"/>
            <a:ext cx="3509192" cy="2008193"/>
          </a:xfrm>
        </p:spPr>
        <p:txBody>
          <a:bodyPr vert="horz" lIns="91440" tIns="45720" rIns="91440" bIns="45720" rtlCol="0" anchor="t">
            <a:normAutofit fontScale="90000"/>
          </a:bodyPr>
          <a:lstStyle/>
          <a:p>
            <a:r>
              <a:rPr lang="en-US" sz="4000" dirty="0"/>
              <a:t>Rainbow Assessment Tool</a:t>
            </a:r>
            <a:br>
              <a:rPr lang="en-US" sz="4000" dirty="0"/>
            </a:br>
            <a:br>
              <a:rPr lang="en-US" sz="2200" dirty="0"/>
            </a:br>
            <a:endParaRPr lang="en-US" sz="2200" dirty="0"/>
          </a:p>
        </p:txBody>
      </p:sp>
      <p:cxnSp>
        <p:nvCxnSpPr>
          <p:cNvPr id="45" name="Straight Connector 34">
            <a:extLst>
              <a:ext uri="{FF2B5EF4-FFF2-40B4-BE49-F238E27FC236}">
                <a16:creationId xmlns:a16="http://schemas.microsoft.com/office/drawing/2014/main" id="{56BAADB1-054E-4A82-8D07-643BD1F433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8602" y="576201"/>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85CAF968-E2E5-4AA9-8590-1E1C7AC22BAE}"/>
              </a:ext>
            </a:extLst>
          </p:cNvPr>
          <p:cNvSpPr>
            <a:spLocks noGrp="1"/>
          </p:cNvSpPr>
          <p:nvPr>
            <p:ph type="subTitle" idx="1"/>
          </p:nvPr>
        </p:nvSpPr>
        <p:spPr>
          <a:xfrm>
            <a:off x="571502" y="3066892"/>
            <a:ext cx="3276598" cy="2856476"/>
          </a:xfrm>
        </p:spPr>
        <p:txBody>
          <a:bodyPr vert="horz" lIns="91440" tIns="45720" rIns="91440" bIns="45720" rtlCol="0" anchor="b">
            <a:normAutofit/>
          </a:bodyPr>
          <a:lstStyle/>
          <a:p>
            <a:pPr indent="-228600">
              <a:lnSpc>
                <a:spcPct val="110000"/>
              </a:lnSpc>
            </a:pPr>
            <a:endParaRPr lang="en-US" sz="1800" dirty="0"/>
          </a:p>
          <a:p>
            <a:pPr indent="-228600">
              <a:lnSpc>
                <a:spcPct val="110000"/>
              </a:lnSpc>
            </a:pPr>
            <a:r>
              <a:rPr lang="en-US" sz="1800" dirty="0"/>
              <a:t>Janet Goddard</a:t>
            </a:r>
          </a:p>
          <a:p>
            <a:pPr indent="-228600">
              <a:lnSpc>
                <a:spcPct val="110000"/>
              </a:lnSpc>
            </a:pPr>
            <a:r>
              <a:rPr lang="en-US" sz="1800" dirty="0"/>
              <a:t>Deborah Taylor</a:t>
            </a:r>
          </a:p>
          <a:p>
            <a:pPr indent="-228600">
              <a:lnSpc>
                <a:spcPct val="110000"/>
              </a:lnSpc>
            </a:pPr>
            <a:endParaRPr lang="en-US" sz="1800" dirty="0"/>
          </a:p>
          <a:p>
            <a:pPr indent="-228600">
              <a:lnSpc>
                <a:spcPct val="110000"/>
              </a:lnSpc>
            </a:pPr>
            <a:r>
              <a:rPr lang="en-US" sz="1800" dirty="0"/>
              <a:t>Teaching and Learning Conference 2023</a:t>
            </a:r>
          </a:p>
        </p:txBody>
      </p:sp>
      <p:cxnSp>
        <p:nvCxnSpPr>
          <p:cNvPr id="46" name="Straight Connector 36">
            <a:extLst>
              <a:ext uri="{FF2B5EF4-FFF2-40B4-BE49-F238E27FC236}">
                <a16:creationId xmlns:a16="http://schemas.microsoft.com/office/drawing/2014/main" id="{B3121654-FB13-441C-AB60-76710D917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19600" y="588336"/>
            <a:ext cx="0" cy="56981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3" descr="Rainbow curves of paper">
            <a:extLst>
              <a:ext uri="{FF2B5EF4-FFF2-40B4-BE49-F238E27FC236}">
                <a16:creationId xmlns:a16="http://schemas.microsoft.com/office/drawing/2014/main" id="{BA61446A-511A-9282-82DA-272BC2E5ED0C}"/>
              </a:ext>
            </a:extLst>
          </p:cNvPr>
          <p:cNvPicPr>
            <a:picLocks noChangeAspect="1"/>
          </p:cNvPicPr>
          <p:nvPr/>
        </p:nvPicPr>
        <p:blipFill rotWithShape="1">
          <a:blip r:embed="rId2"/>
          <a:srcRect l="5216" r="5213" b="-3"/>
          <a:stretch/>
        </p:blipFill>
        <p:spPr>
          <a:xfrm>
            <a:off x="4699208" y="849338"/>
            <a:ext cx="6921292" cy="5158038"/>
          </a:xfrm>
          <a:prstGeom prst="rect">
            <a:avLst/>
          </a:prstGeom>
        </p:spPr>
      </p:pic>
      <p:cxnSp>
        <p:nvCxnSpPr>
          <p:cNvPr id="47" name="Straight Connector 38">
            <a:extLst>
              <a:ext uri="{FF2B5EF4-FFF2-40B4-BE49-F238E27FC236}">
                <a16:creationId xmlns:a16="http://schemas.microsoft.com/office/drawing/2014/main" id="{C58D2D3E-B980-4D6F-BBFB-DF7A3A9472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A773B798-F762-414D-8636-41E0CAAC8B96}"/>
              </a:ext>
            </a:extLst>
          </p:cNvPr>
          <p:cNvSpPr>
            <a:spLocks noGrp="1"/>
          </p:cNvSpPr>
          <p:nvPr>
            <p:ph type="sldNum" sz="quarter" idx="12"/>
          </p:nvPr>
        </p:nvSpPr>
        <p:spPr/>
        <p:txBody>
          <a:bodyPr/>
          <a:lstStyle/>
          <a:p>
            <a:fld id="{5EEB83C2-341F-4C28-A243-1C56DDDA54D3}" type="slidenum">
              <a:rPr lang="en-US" smtClean="0"/>
              <a:t>1</a:t>
            </a:fld>
            <a:endParaRPr lang="en-US"/>
          </a:p>
        </p:txBody>
      </p:sp>
    </p:spTree>
    <p:extLst>
      <p:ext uri="{BB962C8B-B14F-4D97-AF65-F5344CB8AC3E}">
        <p14:creationId xmlns:p14="http://schemas.microsoft.com/office/powerpoint/2010/main" val="1024560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EBAF395E-7D52-496C-ACDD-468AEC1AD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87FFF3-9D46-4B50-B4A1-143E2A294B96}"/>
              </a:ext>
            </a:extLst>
          </p:cNvPr>
          <p:cNvSpPr>
            <a:spLocks noGrp="1"/>
          </p:cNvSpPr>
          <p:nvPr>
            <p:ph type="title"/>
          </p:nvPr>
        </p:nvSpPr>
        <p:spPr>
          <a:xfrm>
            <a:off x="7961365" y="715831"/>
            <a:ext cx="3434972" cy="651678"/>
          </a:xfrm>
        </p:spPr>
        <p:txBody>
          <a:bodyPr anchor="t">
            <a:normAutofit/>
          </a:bodyPr>
          <a:lstStyle/>
          <a:p>
            <a:r>
              <a:rPr lang="en-GB" sz="3200" dirty="0"/>
              <a:t>Assessment Diet</a:t>
            </a:r>
          </a:p>
        </p:txBody>
      </p:sp>
      <p:cxnSp>
        <p:nvCxnSpPr>
          <p:cNvPr id="4105" name="Straight Connector 4104">
            <a:extLst>
              <a:ext uri="{FF2B5EF4-FFF2-40B4-BE49-F238E27FC236}">
                <a16:creationId xmlns:a16="http://schemas.microsoft.com/office/drawing/2014/main" id="{56BAADB1-054E-4A82-8D07-643BD1F433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8602" y="576201"/>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CBD0235-5B6C-497C-9F14-AA54C594F5D9}"/>
              </a:ext>
            </a:extLst>
          </p:cNvPr>
          <p:cNvSpPr>
            <a:spLocks noGrp="1"/>
          </p:cNvSpPr>
          <p:nvPr>
            <p:ph idx="1"/>
          </p:nvPr>
        </p:nvSpPr>
        <p:spPr>
          <a:xfrm>
            <a:off x="571502" y="822122"/>
            <a:ext cx="7010126" cy="5459675"/>
          </a:xfrm>
        </p:spPr>
        <p:txBody>
          <a:bodyPr anchor="b">
            <a:normAutofit fontScale="25000" lnSpcReduction="20000"/>
          </a:bodyPr>
          <a:lstStyle/>
          <a:p>
            <a:pPr marL="457200" algn="just">
              <a:lnSpc>
                <a:spcPct val="110000"/>
              </a:lnSpc>
              <a:spcAft>
                <a:spcPts val="800"/>
              </a:spcAft>
            </a:pPr>
            <a:endParaRPr lang="en-GB" dirty="0">
              <a:effectLst/>
              <a:latin typeface="Calibri" panose="020F0502020204030204" pitchFamily="34" charset="0"/>
              <a:ea typeface="Times New Roman" panose="02020603050405020304" pitchFamily="18" charset="0"/>
              <a:cs typeface="Calibri" panose="020F0502020204030204" pitchFamily="34" charset="0"/>
            </a:endParaRPr>
          </a:p>
          <a:p>
            <a:pPr marL="457200" algn="just">
              <a:lnSpc>
                <a:spcPct val="110000"/>
              </a:lnSpc>
              <a:spcAft>
                <a:spcPts val="800"/>
              </a:spcAft>
            </a:pPr>
            <a:endParaRPr lang="en-GB" dirty="0">
              <a:effectLst/>
              <a:latin typeface="Calibri" panose="020F0502020204030204" pitchFamily="34" charset="0"/>
              <a:ea typeface="Times New Roman" panose="02020603050405020304" pitchFamily="18" charset="0"/>
              <a:cs typeface="Calibri" panose="020F0502020204030204" pitchFamily="34" charset="0"/>
            </a:endParaRPr>
          </a:p>
          <a:p>
            <a:pPr marL="457200" algn="just">
              <a:lnSpc>
                <a:spcPct val="110000"/>
              </a:lnSpc>
              <a:spcAft>
                <a:spcPts val="800"/>
              </a:spcAft>
            </a:pPr>
            <a:endParaRPr lang="en-GB" dirty="0">
              <a:effectLst/>
              <a:latin typeface="Calibri" panose="020F0502020204030204" pitchFamily="34" charset="0"/>
              <a:ea typeface="Times New Roman" panose="02020603050405020304" pitchFamily="18" charset="0"/>
              <a:cs typeface="Calibri" panose="020F0502020204030204" pitchFamily="34" charset="0"/>
            </a:endParaRPr>
          </a:p>
          <a:p>
            <a:pPr marL="457200" algn="just">
              <a:lnSpc>
                <a:spcPct val="110000"/>
              </a:lnSpc>
              <a:spcAft>
                <a:spcPts val="800"/>
              </a:spcAft>
            </a:pPr>
            <a:endParaRPr lang="en-GB" dirty="0">
              <a:effectLst/>
              <a:latin typeface="Calibri" panose="020F0502020204030204" pitchFamily="34" charset="0"/>
              <a:ea typeface="Times New Roman" panose="02020603050405020304" pitchFamily="18" charset="0"/>
              <a:cs typeface="Calibri" panose="020F0502020204030204" pitchFamily="34" charset="0"/>
            </a:endParaRPr>
          </a:p>
          <a:p>
            <a:pPr marL="457200" algn="just">
              <a:lnSpc>
                <a:spcPct val="110000"/>
              </a:lnSpc>
              <a:spcAft>
                <a:spcPts val="800"/>
              </a:spcAft>
            </a:pPr>
            <a:endParaRPr lang="en-GB" dirty="0">
              <a:effectLst/>
              <a:latin typeface="Calibri" panose="020F0502020204030204" pitchFamily="34" charset="0"/>
              <a:ea typeface="Times New Roman" panose="02020603050405020304" pitchFamily="18" charset="0"/>
              <a:cs typeface="Calibri" panose="020F0502020204030204" pitchFamily="34" charset="0"/>
            </a:endParaRPr>
          </a:p>
          <a:p>
            <a:pPr marL="457200" algn="just">
              <a:lnSpc>
                <a:spcPct val="110000"/>
              </a:lnSpc>
              <a:spcAft>
                <a:spcPts val="800"/>
              </a:spcAft>
            </a:pPr>
            <a:r>
              <a:rPr lang="en-GB" sz="6400" dirty="0">
                <a:effectLst/>
                <a:latin typeface="Calibri" panose="020F0502020204030204" pitchFamily="34" charset="0"/>
                <a:ea typeface="Times New Roman" panose="02020603050405020304" pitchFamily="18" charset="0"/>
                <a:cs typeface="Calibri" panose="020F0502020204030204" pitchFamily="34" charset="0"/>
              </a:rPr>
              <a:t>When we are designing and reviewing our courses, one of the key issues is the diet of assessments we offer.</a:t>
            </a:r>
          </a:p>
          <a:p>
            <a:pPr marL="457200" algn="just">
              <a:lnSpc>
                <a:spcPct val="110000"/>
              </a:lnSpc>
              <a:spcAft>
                <a:spcPts val="800"/>
              </a:spcAft>
            </a:pPr>
            <a:r>
              <a:rPr lang="en-GB" sz="6400" dirty="0">
                <a:latin typeface="Calibri" panose="020F0502020204030204" pitchFamily="34" charset="0"/>
                <a:ea typeface="Times New Roman" panose="02020603050405020304" pitchFamily="18" charset="0"/>
                <a:cs typeface="Calibri" panose="020F0502020204030204" pitchFamily="34" charset="0"/>
              </a:rPr>
              <a:t>Often, we will find that the courses are relying on written assessments and, whilst we do not have anything against this, it is not always an effective way of assessing students, especially now, with the implication of AI being used (Bryan &amp; Clegg, 2019).</a:t>
            </a:r>
          </a:p>
          <a:p>
            <a:pPr marL="457200" algn="just">
              <a:lnSpc>
                <a:spcPct val="110000"/>
              </a:lnSpc>
              <a:spcAft>
                <a:spcPts val="800"/>
              </a:spcAft>
            </a:pPr>
            <a:r>
              <a:rPr lang="en-GB" sz="6400" dirty="0">
                <a:effectLst/>
                <a:latin typeface="Calibri" panose="020F0502020204030204" pitchFamily="34" charset="0"/>
                <a:ea typeface="Times New Roman" panose="02020603050405020304" pitchFamily="18" charset="0"/>
                <a:cs typeface="Calibri" panose="020F0502020204030204" pitchFamily="34" charset="0"/>
              </a:rPr>
              <a:t>Written assessments do not accommodate the diverse backgrounds of our students, and do always consider the different ways students understand and explain what they know (Nortvedt, 2020; </a:t>
            </a:r>
            <a:r>
              <a:rPr lang="en-GB" sz="64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Tai, Ajjawi, &amp; Umarova</a:t>
            </a:r>
            <a:r>
              <a:rPr lang="en-GB" sz="6400" dirty="0">
                <a:effectLst/>
                <a:latin typeface="Calibri" panose="020F0502020204030204" pitchFamily="34" charset="0"/>
                <a:ea typeface="Calibri" panose="020F0502020204030204" pitchFamily="34" charset="0"/>
                <a:cs typeface="Calibri" panose="020F0502020204030204" pitchFamily="34" charset="0"/>
              </a:rPr>
              <a:t>, 2021)</a:t>
            </a:r>
            <a:r>
              <a:rPr lang="en-GB" sz="6400" dirty="0">
                <a:effectLst/>
                <a:latin typeface="Calibri" panose="020F0502020204030204" pitchFamily="34" charset="0"/>
                <a:ea typeface="Times New Roman" panose="02020603050405020304" pitchFamily="18" charset="0"/>
                <a:cs typeface="Calibri" panose="020F0502020204030204" pitchFamily="34" charset="0"/>
              </a:rPr>
              <a:t>.</a:t>
            </a:r>
          </a:p>
          <a:p>
            <a:pPr marL="457200" algn="just">
              <a:lnSpc>
                <a:spcPct val="110000"/>
              </a:lnSpc>
              <a:spcAft>
                <a:spcPts val="800"/>
              </a:spcAft>
            </a:pPr>
            <a:r>
              <a:rPr lang="en-GB" sz="6400" dirty="0">
                <a:effectLst/>
                <a:latin typeface="Calibri" panose="020F0502020204030204" pitchFamily="34" charset="0"/>
                <a:ea typeface="Times New Roman" panose="02020603050405020304" pitchFamily="18" charset="0"/>
                <a:cs typeface="Calibri" panose="020F0502020204030204" pitchFamily="34" charset="0"/>
              </a:rPr>
              <a:t>We have a wider and more effective assessment pool to dip into, which offers other means of assessing students which are more diverse and effective and these other means allow us to accommodate specific competences which some courses need to evidence (</a:t>
            </a:r>
            <a:r>
              <a:rPr lang="en-GB" sz="6400" dirty="0">
                <a:effectLst/>
                <a:latin typeface="Calibri" panose="020F0502020204030204" pitchFamily="34" charset="0"/>
                <a:ea typeface="Calibri" panose="020F0502020204030204" pitchFamily="34" charset="0"/>
                <a:cs typeface="Calibri" panose="020F0502020204030204" pitchFamily="34" charset="0"/>
              </a:rPr>
              <a:t>Han, Colarelli, &amp; Weed, 2019).</a:t>
            </a:r>
            <a:endParaRPr lang="en-GB" sz="6400" dirty="0">
              <a:effectLst/>
              <a:latin typeface="Calibri" panose="020F0502020204030204" pitchFamily="34" charset="0"/>
              <a:ea typeface="Times New Roman" panose="02020603050405020304" pitchFamily="18" charset="0"/>
              <a:cs typeface="Calibri" panose="020F0502020204030204" pitchFamily="34" charset="0"/>
            </a:endParaRPr>
          </a:p>
          <a:p>
            <a:pPr marL="457200">
              <a:lnSpc>
                <a:spcPct val="110000"/>
              </a:lnSpc>
              <a:spcAft>
                <a:spcPts val="800"/>
              </a:spcAft>
            </a:pPr>
            <a:endParaRPr lang="en-GB" sz="1100" dirty="0">
              <a:latin typeface="Calibri" panose="020F0502020204030204" pitchFamily="34" charset="0"/>
              <a:ea typeface="Times New Roman" panose="02020603050405020304" pitchFamily="18" charset="0"/>
              <a:cs typeface="Calibri" panose="020F0502020204030204" pitchFamily="34" charset="0"/>
            </a:endParaRPr>
          </a:p>
          <a:p>
            <a:pPr marL="457200">
              <a:lnSpc>
                <a:spcPct val="110000"/>
              </a:lnSpc>
              <a:spcAft>
                <a:spcPts val="800"/>
              </a:spcAft>
            </a:pPr>
            <a:endParaRPr lang="en-GB" sz="11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10000"/>
              </a:lnSpc>
            </a:pPr>
            <a:endParaRPr lang="en-GB" sz="1100" dirty="0"/>
          </a:p>
        </p:txBody>
      </p:sp>
      <p:cxnSp>
        <p:nvCxnSpPr>
          <p:cNvPr id="4107" name="Straight Connector 4106">
            <a:extLst>
              <a:ext uri="{FF2B5EF4-FFF2-40B4-BE49-F238E27FC236}">
                <a16:creationId xmlns:a16="http://schemas.microsoft.com/office/drawing/2014/main" id="{B3121654-FB13-441C-AB60-76710D917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4300" y="576201"/>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098" name="Picture 2" descr="Fork Knife Stock Illustrations - Royalty Free - GoGraph">
            <a:extLst>
              <a:ext uri="{FF2B5EF4-FFF2-40B4-BE49-F238E27FC236}">
                <a16:creationId xmlns:a16="http://schemas.microsoft.com/office/drawing/2014/main" id="{5980D434-A09C-418B-B1E2-ED30E9DC69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498" r="13123" b="8604"/>
          <a:stretch/>
        </p:blipFill>
        <p:spPr bwMode="auto">
          <a:xfrm>
            <a:off x="7886967" y="1438062"/>
            <a:ext cx="3583768" cy="4707332"/>
          </a:xfrm>
          <a:prstGeom prst="rect">
            <a:avLst/>
          </a:prstGeom>
          <a:noFill/>
          <a:extLst>
            <a:ext uri="{909E8E84-426E-40DD-AFC4-6F175D3DCCD1}">
              <a14:hiddenFill xmlns:a14="http://schemas.microsoft.com/office/drawing/2010/main">
                <a:solidFill>
                  <a:srgbClr val="FFFFFF"/>
                </a:solidFill>
              </a14:hiddenFill>
            </a:ext>
          </a:extLst>
        </p:spPr>
      </p:pic>
      <p:cxnSp>
        <p:nvCxnSpPr>
          <p:cNvPr id="4109" name="Straight Connector 4108">
            <a:extLst>
              <a:ext uri="{FF2B5EF4-FFF2-40B4-BE49-F238E27FC236}">
                <a16:creationId xmlns:a16="http://schemas.microsoft.com/office/drawing/2014/main" id="{C58D2D3E-B980-4D6F-BBFB-DF7A3A9472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43AD80B7-2D1C-426C-B511-0BA754D1D57E}"/>
              </a:ext>
            </a:extLst>
          </p:cNvPr>
          <p:cNvSpPr>
            <a:spLocks noGrp="1"/>
          </p:cNvSpPr>
          <p:nvPr>
            <p:ph type="sldNum" sz="quarter" idx="12"/>
          </p:nvPr>
        </p:nvSpPr>
        <p:spPr/>
        <p:txBody>
          <a:bodyPr/>
          <a:lstStyle/>
          <a:p>
            <a:fld id="{5EEB83C2-341F-4C28-A243-1C56DDDA54D3}" type="slidenum">
              <a:rPr lang="en-US" smtClean="0"/>
              <a:t>2</a:t>
            </a:fld>
            <a:endParaRPr lang="en-US"/>
          </a:p>
        </p:txBody>
      </p:sp>
    </p:spTree>
    <p:extLst>
      <p:ext uri="{BB962C8B-B14F-4D97-AF65-F5344CB8AC3E}">
        <p14:creationId xmlns:p14="http://schemas.microsoft.com/office/powerpoint/2010/main" val="2425962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EBAF395E-7D52-496C-ACDD-468AEC1AD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B37E70-EA36-4637-B80B-4CDD6541E1D5}"/>
              </a:ext>
            </a:extLst>
          </p:cNvPr>
          <p:cNvSpPr>
            <a:spLocks noGrp="1"/>
          </p:cNvSpPr>
          <p:nvPr>
            <p:ph type="title"/>
          </p:nvPr>
        </p:nvSpPr>
        <p:spPr>
          <a:xfrm>
            <a:off x="8033660" y="680110"/>
            <a:ext cx="3847318" cy="930448"/>
          </a:xfrm>
        </p:spPr>
        <p:txBody>
          <a:bodyPr anchor="t">
            <a:normAutofit/>
          </a:bodyPr>
          <a:lstStyle/>
          <a:p>
            <a:r>
              <a:rPr lang="en-GB" sz="2000" dirty="0">
                <a:effectLst/>
                <a:latin typeface="Calibri" panose="020F0502020204030204" pitchFamily="34" charset="0"/>
                <a:ea typeface="Times New Roman" panose="02020603050405020304" pitchFamily="18" charset="0"/>
                <a:cs typeface="Calibri" panose="020F0502020204030204" pitchFamily="34" charset="0"/>
              </a:rPr>
              <a:t>Effective assessment requires more creativity in assessment design and planning</a:t>
            </a:r>
            <a:endParaRPr lang="en-GB" sz="2000" dirty="0"/>
          </a:p>
        </p:txBody>
      </p:sp>
      <p:cxnSp>
        <p:nvCxnSpPr>
          <p:cNvPr id="5129" name="Straight Connector 5128">
            <a:extLst>
              <a:ext uri="{FF2B5EF4-FFF2-40B4-BE49-F238E27FC236}">
                <a16:creationId xmlns:a16="http://schemas.microsoft.com/office/drawing/2014/main" id="{56BAADB1-054E-4A82-8D07-643BD1F433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8602" y="576201"/>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A3FDF7F-5648-4DC2-95B7-824E0D1FD09F}"/>
              </a:ext>
            </a:extLst>
          </p:cNvPr>
          <p:cNvSpPr>
            <a:spLocks noGrp="1"/>
          </p:cNvSpPr>
          <p:nvPr>
            <p:ph idx="1"/>
          </p:nvPr>
        </p:nvSpPr>
        <p:spPr>
          <a:xfrm>
            <a:off x="571501" y="765114"/>
            <a:ext cx="6995626" cy="5516684"/>
          </a:xfrm>
        </p:spPr>
        <p:txBody>
          <a:bodyPr anchor="b">
            <a:noAutofit/>
          </a:bodyPr>
          <a:lstStyle/>
          <a:p>
            <a:pPr>
              <a:lnSpc>
                <a:spcPct val="110000"/>
              </a:lnSpc>
            </a:pPr>
            <a:r>
              <a:rPr lang="en-GB" sz="1600" dirty="0">
                <a:latin typeface="Calibri" panose="020F0502020204030204" pitchFamily="34" charset="0"/>
                <a:ea typeface="Times New Roman" panose="02020603050405020304" pitchFamily="18" charset="0"/>
                <a:cs typeface="Calibri" panose="020F0502020204030204" pitchFamily="34" charset="0"/>
              </a:rPr>
              <a:t>Feedback in the NSS identifies that students find </a:t>
            </a:r>
            <a:r>
              <a:rPr lang="en-GB" sz="1600" dirty="0">
                <a:effectLst/>
                <a:latin typeface="Calibri" panose="020F0502020204030204" pitchFamily="34" charset="0"/>
                <a:ea typeface="Times New Roman" panose="02020603050405020304" pitchFamily="18" charset="0"/>
                <a:cs typeface="Calibri" panose="020F0502020204030204" pitchFamily="34" charset="0"/>
              </a:rPr>
              <a:t>repetition uninspiring (Ellis et al, 2020; </a:t>
            </a:r>
            <a:r>
              <a:rPr lang="en-GB" sz="1600" b="0" i="0" dirty="0">
                <a:solidFill>
                  <a:srgbClr val="333333"/>
                </a:solidFill>
                <a:effectLst/>
                <a:latin typeface="Calibri" panose="020F0502020204030204" pitchFamily="34" charset="0"/>
                <a:cs typeface="Calibri" panose="020F0502020204030204" pitchFamily="34" charset="0"/>
              </a:rPr>
              <a:t>Nieminen, 2022</a:t>
            </a:r>
            <a:r>
              <a:rPr lang="en-GB" sz="1600" dirty="0">
                <a:effectLst/>
                <a:latin typeface="Calibri" panose="020F0502020204030204" pitchFamily="34" charset="0"/>
                <a:ea typeface="Times New Roman" panose="02020603050405020304" pitchFamily="18" charset="0"/>
                <a:cs typeface="Calibri" panose="020F0502020204030204" pitchFamily="34" charset="0"/>
              </a:rPr>
              <a:t>), this includes methods of assessment.</a:t>
            </a:r>
          </a:p>
          <a:p>
            <a:pPr>
              <a:lnSpc>
                <a:spcPct val="110000"/>
              </a:lnSpc>
            </a:pPr>
            <a:r>
              <a:rPr lang="en-GB" sz="1600" dirty="0">
                <a:effectLst/>
                <a:latin typeface="Calibri" panose="020F0502020204030204" pitchFamily="34" charset="0"/>
                <a:ea typeface="Times New Roman" panose="02020603050405020304" pitchFamily="18" charset="0"/>
                <a:cs typeface="Calibri" panose="020F0502020204030204" pitchFamily="34" charset="0"/>
              </a:rPr>
              <a:t>So, to help us when we design and review our </a:t>
            </a:r>
            <a:r>
              <a:rPr lang="en-GB" sz="1600" dirty="0">
                <a:latin typeface="Calibri" panose="020F0502020204030204" pitchFamily="34" charset="0"/>
                <a:ea typeface="Times New Roman" panose="02020603050405020304" pitchFamily="18" charset="0"/>
                <a:cs typeface="Calibri" panose="020F0502020204030204" pitchFamily="34" charset="0"/>
              </a:rPr>
              <a:t>courses, the rainbow assessment tool is intended to </a:t>
            </a:r>
            <a:r>
              <a:rPr lang="en-GB" sz="1600" dirty="0">
                <a:effectLst/>
                <a:latin typeface="Calibri" panose="020F0502020204030204" pitchFamily="34" charset="0"/>
                <a:ea typeface="Times New Roman" panose="02020603050405020304" pitchFamily="18" charset="0"/>
                <a:cs typeface="Calibri" panose="020F0502020204030204" pitchFamily="34" charset="0"/>
              </a:rPr>
              <a:t>assist and simplify this process. </a:t>
            </a:r>
          </a:p>
          <a:p>
            <a:pPr>
              <a:lnSpc>
                <a:spcPct val="110000"/>
              </a:lnSpc>
            </a:pPr>
            <a:r>
              <a:rPr lang="en-GB" sz="1600" dirty="0">
                <a:effectLst/>
                <a:latin typeface="Calibri" panose="020F0502020204030204" pitchFamily="34" charset="0"/>
                <a:ea typeface="Times New Roman" panose="02020603050405020304" pitchFamily="18" charset="0"/>
                <a:cs typeface="Calibri" panose="020F0502020204030204" pitchFamily="34" charset="0"/>
              </a:rPr>
              <a:t>You need to think honestly about your assessments, and add a colour to each type of assessment which will create your own assessment rainbow. </a:t>
            </a:r>
          </a:p>
          <a:p>
            <a:pPr>
              <a:lnSpc>
                <a:spcPct val="110000"/>
              </a:lnSpc>
            </a:pPr>
            <a:r>
              <a:rPr lang="en-GB" sz="1600" dirty="0">
                <a:effectLst/>
                <a:latin typeface="Calibri" panose="020F0502020204030204" pitchFamily="34" charset="0"/>
                <a:ea typeface="Times New Roman" panose="02020603050405020304" pitchFamily="18" charset="0"/>
                <a:cs typeface="Calibri" panose="020F0502020204030204" pitchFamily="34" charset="0"/>
              </a:rPr>
              <a:t>This will allow you to see an overarching visual guide of how diverse and varied your diet of assessments is. </a:t>
            </a:r>
          </a:p>
          <a:p>
            <a:pPr>
              <a:lnSpc>
                <a:spcPct val="110000"/>
              </a:lnSpc>
            </a:pPr>
            <a:r>
              <a:rPr lang="en-GB" sz="1600" dirty="0">
                <a:effectLst/>
                <a:latin typeface="Calibri" panose="020F0502020204030204" pitchFamily="34" charset="0"/>
                <a:ea typeface="Times New Roman" panose="02020603050405020304" pitchFamily="18" charset="0"/>
                <a:cs typeface="Calibri" panose="020F0502020204030204" pitchFamily="34" charset="0"/>
              </a:rPr>
              <a:t>If your rainbow is limited in colour, then you can easily see where your range of assessments is weighted. </a:t>
            </a:r>
          </a:p>
          <a:p>
            <a:pPr>
              <a:lnSpc>
                <a:spcPct val="110000"/>
              </a:lnSpc>
            </a:pPr>
            <a:r>
              <a:rPr lang="en-GB" sz="1600" dirty="0">
                <a:effectLst/>
                <a:latin typeface="Calibri" panose="020F0502020204030204" pitchFamily="34" charset="0"/>
                <a:ea typeface="Times New Roman" panose="02020603050405020304" pitchFamily="18" charset="0"/>
                <a:cs typeface="Calibri" panose="020F0502020204030204" pitchFamily="34" charset="0"/>
              </a:rPr>
              <a:t>You can then think about what adjustments yo</a:t>
            </a:r>
            <a:r>
              <a:rPr lang="en-GB" sz="1600" dirty="0">
                <a:latin typeface="Calibri" panose="020F0502020204030204" pitchFamily="34" charset="0"/>
                <a:ea typeface="Times New Roman" panose="02020603050405020304" pitchFamily="18" charset="0"/>
                <a:cs typeface="Calibri" panose="020F0502020204030204" pitchFamily="34" charset="0"/>
              </a:rPr>
              <a:t>u can make</a:t>
            </a:r>
            <a:r>
              <a:rPr lang="en-GB" sz="1600" dirty="0">
                <a:effectLst/>
                <a:latin typeface="Calibri" panose="020F0502020204030204" pitchFamily="34" charset="0"/>
                <a:ea typeface="Times New Roman" panose="02020603050405020304" pitchFamily="18" charset="0"/>
                <a:cs typeface="Calibri" panose="020F0502020204030204" pitchFamily="34" charset="0"/>
              </a:rPr>
              <a:t> to create a more balanced diet of assessments. </a:t>
            </a:r>
          </a:p>
          <a:p>
            <a:pPr>
              <a:lnSpc>
                <a:spcPct val="110000"/>
              </a:lnSpc>
            </a:pPr>
            <a:r>
              <a:rPr lang="en-GB" sz="1600" dirty="0">
                <a:effectLst/>
                <a:latin typeface="Calibri" panose="020F0502020204030204" pitchFamily="34" charset="0"/>
                <a:ea typeface="Times New Roman" panose="02020603050405020304" pitchFamily="18" charset="0"/>
                <a:cs typeface="Calibri" panose="020F0502020204030204" pitchFamily="34" charset="0"/>
              </a:rPr>
              <a:t>You can manipulate your assessment rainbow tool to make it course specific, e.g., required practical components such as placements or performances, but you must ensure  accuracy when applying the associated colour in order to make the exercise </a:t>
            </a:r>
            <a:r>
              <a:rPr lang="en-GB" sz="1600" dirty="0">
                <a:latin typeface="Calibri" panose="020F0502020204030204" pitchFamily="34" charset="0"/>
                <a:ea typeface="Times New Roman" panose="02020603050405020304" pitchFamily="18" charset="0"/>
                <a:cs typeface="Calibri" panose="020F0502020204030204" pitchFamily="34" charset="0"/>
              </a:rPr>
              <a:t>worthwhile and the resultant assessment rainbow truly representative of your course. </a:t>
            </a:r>
            <a:r>
              <a:rPr lang="en-GB" sz="16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600" dirty="0"/>
          </a:p>
        </p:txBody>
      </p:sp>
      <p:cxnSp>
        <p:nvCxnSpPr>
          <p:cNvPr id="5131" name="Straight Connector 5130">
            <a:extLst>
              <a:ext uri="{FF2B5EF4-FFF2-40B4-BE49-F238E27FC236}">
                <a16:creationId xmlns:a16="http://schemas.microsoft.com/office/drawing/2014/main" id="{B3121654-FB13-441C-AB60-76710D917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4300" y="576201"/>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122" name="Picture 2" descr="Choose Creativity">
            <a:extLst>
              <a:ext uri="{FF2B5EF4-FFF2-40B4-BE49-F238E27FC236}">
                <a16:creationId xmlns:a16="http://schemas.microsoft.com/office/drawing/2014/main" id="{02B3F13A-9B62-4601-BA77-EBA096558B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728" r="20173" b="1"/>
          <a:stretch/>
        </p:blipFill>
        <p:spPr bwMode="auto">
          <a:xfrm>
            <a:off x="8305800" y="1716833"/>
            <a:ext cx="3126211" cy="4564964"/>
          </a:xfrm>
          <a:prstGeom prst="rect">
            <a:avLst/>
          </a:prstGeom>
          <a:noFill/>
          <a:extLst>
            <a:ext uri="{909E8E84-426E-40DD-AFC4-6F175D3DCCD1}">
              <a14:hiddenFill xmlns:a14="http://schemas.microsoft.com/office/drawing/2010/main">
                <a:solidFill>
                  <a:srgbClr val="FFFFFF"/>
                </a:solidFill>
              </a14:hiddenFill>
            </a:ext>
          </a:extLst>
        </p:spPr>
      </p:pic>
      <p:cxnSp>
        <p:nvCxnSpPr>
          <p:cNvPr id="5133" name="Straight Connector 5132">
            <a:extLst>
              <a:ext uri="{FF2B5EF4-FFF2-40B4-BE49-F238E27FC236}">
                <a16:creationId xmlns:a16="http://schemas.microsoft.com/office/drawing/2014/main" id="{C58D2D3E-B980-4D6F-BBFB-DF7A3A9472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1C98B14A-FEB7-4EBE-83EB-1C4D571CAB59}"/>
              </a:ext>
            </a:extLst>
          </p:cNvPr>
          <p:cNvSpPr>
            <a:spLocks noGrp="1"/>
          </p:cNvSpPr>
          <p:nvPr>
            <p:ph type="sldNum" sz="quarter" idx="12"/>
          </p:nvPr>
        </p:nvSpPr>
        <p:spPr/>
        <p:txBody>
          <a:bodyPr/>
          <a:lstStyle/>
          <a:p>
            <a:fld id="{5EEB83C2-341F-4C28-A243-1C56DDDA54D3}" type="slidenum">
              <a:rPr lang="en-US" smtClean="0"/>
              <a:t>3</a:t>
            </a:fld>
            <a:endParaRPr lang="en-US"/>
          </a:p>
        </p:txBody>
      </p:sp>
    </p:spTree>
    <p:extLst>
      <p:ext uri="{BB962C8B-B14F-4D97-AF65-F5344CB8AC3E}">
        <p14:creationId xmlns:p14="http://schemas.microsoft.com/office/powerpoint/2010/main" val="1590542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240FCEE-B6E2-46D0-9BB0-F45F79545E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1"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BD2FB83-3783-4477-80B5-DA5BF10BAF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42482"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83EA203-71D5-49C0-9626-FFA8E46787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C63AB9E1-499E-41EB-A74E-905920CCDF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 y="0"/>
            <a:ext cx="121987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4031AB-652C-489F-9A57-A5AA37618CD1}"/>
              </a:ext>
            </a:extLst>
          </p:cNvPr>
          <p:cNvSpPr>
            <a:spLocks noGrp="1"/>
          </p:cNvSpPr>
          <p:nvPr>
            <p:ph type="title"/>
          </p:nvPr>
        </p:nvSpPr>
        <p:spPr>
          <a:xfrm>
            <a:off x="520601" y="4840264"/>
            <a:ext cx="8044280" cy="1215547"/>
          </a:xfrm>
        </p:spPr>
        <p:txBody>
          <a:bodyPr vert="horz" lIns="91440" tIns="45720" rIns="91440" bIns="45720" rtlCol="0" anchor="ctr">
            <a:normAutofit/>
          </a:bodyPr>
          <a:lstStyle/>
          <a:p>
            <a:r>
              <a:rPr lang="en-US" sz="4800"/>
              <a:t>What does this look like?</a:t>
            </a:r>
          </a:p>
        </p:txBody>
      </p:sp>
      <p:pic>
        <p:nvPicPr>
          <p:cNvPr id="7" name="Content Placeholder 6" descr="A screenshot of a computer&#10;&#10;Description automatically generated with medium confidence">
            <a:extLst>
              <a:ext uri="{FF2B5EF4-FFF2-40B4-BE49-F238E27FC236}">
                <a16:creationId xmlns:a16="http://schemas.microsoft.com/office/drawing/2014/main" id="{DA0FDD8D-3D69-4CF4-9EF5-B87AF1C66A6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3934"/>
          <a:stretch/>
        </p:blipFill>
        <p:spPr>
          <a:xfrm>
            <a:off x="-6781" y="1"/>
            <a:ext cx="12198782" cy="4042122"/>
          </a:xfrm>
          <a:prstGeom prst="rect">
            <a:avLst/>
          </a:prstGeom>
        </p:spPr>
      </p:pic>
      <p:cxnSp>
        <p:nvCxnSpPr>
          <p:cNvPr id="20" name="Straight Connector 19">
            <a:extLst>
              <a:ext uri="{FF2B5EF4-FFF2-40B4-BE49-F238E27FC236}">
                <a16:creationId xmlns:a16="http://schemas.microsoft.com/office/drawing/2014/main" id="{CEEA40C4-6B9E-4B9E-8CDF-A0C572462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5869" y="4610607"/>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A54810C-5CC0-45D3-BD8F-C4407F92F5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7300" y="4610607"/>
            <a:ext cx="0" cy="16748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E458AAC-F667-498F-A263-A8C7AB4FC9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1819" y="6289514"/>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6E39DB8C-53A8-4960-963F-3D8B94D03CAA}"/>
              </a:ext>
            </a:extLst>
          </p:cNvPr>
          <p:cNvSpPr>
            <a:spLocks noGrp="1"/>
          </p:cNvSpPr>
          <p:nvPr>
            <p:ph type="sldNum" sz="quarter" idx="12"/>
          </p:nvPr>
        </p:nvSpPr>
        <p:spPr/>
        <p:txBody>
          <a:bodyPr/>
          <a:lstStyle/>
          <a:p>
            <a:fld id="{5EEB83C2-341F-4C28-A243-1C56DDDA54D3}" type="slidenum">
              <a:rPr lang="en-US" smtClean="0"/>
              <a:t>4</a:t>
            </a:fld>
            <a:endParaRPr lang="en-US"/>
          </a:p>
        </p:txBody>
      </p:sp>
    </p:spTree>
    <p:extLst>
      <p:ext uri="{BB962C8B-B14F-4D97-AF65-F5344CB8AC3E}">
        <p14:creationId xmlns:p14="http://schemas.microsoft.com/office/powerpoint/2010/main" val="2427447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EBAF395E-7D52-496C-ACDD-468AEC1AD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644AF5-5100-409C-A86A-76D228EB6F8A}"/>
              </a:ext>
            </a:extLst>
          </p:cNvPr>
          <p:cNvSpPr>
            <a:spLocks noGrp="1"/>
          </p:cNvSpPr>
          <p:nvPr>
            <p:ph type="title"/>
          </p:nvPr>
        </p:nvSpPr>
        <p:spPr>
          <a:xfrm>
            <a:off x="521207" y="786384"/>
            <a:ext cx="6233755" cy="1707775"/>
          </a:xfrm>
        </p:spPr>
        <p:txBody>
          <a:bodyPr anchor="t">
            <a:normAutofit/>
          </a:bodyPr>
          <a:lstStyle/>
          <a:p>
            <a:r>
              <a:rPr lang="en-GB" dirty="0"/>
              <a:t>Non-Prescriptive</a:t>
            </a:r>
          </a:p>
        </p:txBody>
      </p:sp>
      <p:cxnSp>
        <p:nvCxnSpPr>
          <p:cNvPr id="2057" name="Straight Connector 2056">
            <a:extLst>
              <a:ext uri="{FF2B5EF4-FFF2-40B4-BE49-F238E27FC236}">
                <a16:creationId xmlns:a16="http://schemas.microsoft.com/office/drawing/2014/main" id="{56BAADB1-054E-4A82-8D07-643BD1F433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8602" y="576201"/>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E986506-81AA-43CE-87F5-1791B8574F18}"/>
              </a:ext>
            </a:extLst>
          </p:cNvPr>
          <p:cNvSpPr>
            <a:spLocks noGrp="1"/>
          </p:cNvSpPr>
          <p:nvPr>
            <p:ph idx="1"/>
          </p:nvPr>
        </p:nvSpPr>
        <p:spPr>
          <a:xfrm>
            <a:off x="571501" y="2494159"/>
            <a:ext cx="6131953" cy="3510129"/>
          </a:xfrm>
        </p:spPr>
        <p:txBody>
          <a:bodyPr anchor="b">
            <a:normAutofit/>
          </a:bodyPr>
          <a:lstStyle/>
          <a:p>
            <a:r>
              <a:rPr lang="en-GB" sz="1800"/>
              <a:t>You will need to consider the type of assessments your course needs, for example, you may have to include placements, OSCEs, performances, alongside the more traditional, coursework assessments…</a:t>
            </a:r>
          </a:p>
          <a:p>
            <a:endParaRPr lang="en-GB" sz="1800"/>
          </a:p>
          <a:p>
            <a:r>
              <a:rPr lang="en-GB" sz="1800"/>
              <a:t>but what is important, is how you ‘colour’ them…  </a:t>
            </a:r>
          </a:p>
          <a:p>
            <a:endParaRPr lang="en-GB" sz="1800"/>
          </a:p>
          <a:p>
            <a:pPr marL="0" indent="0">
              <a:buNone/>
            </a:pPr>
            <a:endParaRPr lang="en-GB" sz="1800"/>
          </a:p>
        </p:txBody>
      </p:sp>
      <p:cxnSp>
        <p:nvCxnSpPr>
          <p:cNvPr id="2059" name="Straight Connector 2058">
            <a:extLst>
              <a:ext uri="{FF2B5EF4-FFF2-40B4-BE49-F238E27FC236}">
                <a16:creationId xmlns:a16="http://schemas.microsoft.com/office/drawing/2014/main" id="{B3121654-FB13-441C-AB60-76710D917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4300" y="576201"/>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050" name="Picture 2" descr="The Librarian’s Ultimate Guide to Coloring Programs">
            <a:extLst>
              <a:ext uri="{FF2B5EF4-FFF2-40B4-BE49-F238E27FC236}">
                <a16:creationId xmlns:a16="http://schemas.microsoft.com/office/drawing/2014/main" id="{C1D82221-884B-415A-9A15-44A623EA18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535" r="19668"/>
          <a:stretch/>
        </p:blipFill>
        <p:spPr bwMode="auto">
          <a:xfrm>
            <a:off x="8036732" y="853712"/>
            <a:ext cx="3583768" cy="5150567"/>
          </a:xfrm>
          <a:prstGeom prst="rect">
            <a:avLst/>
          </a:prstGeom>
          <a:noFill/>
          <a:extLst>
            <a:ext uri="{909E8E84-426E-40DD-AFC4-6F175D3DCCD1}">
              <a14:hiddenFill xmlns:a14="http://schemas.microsoft.com/office/drawing/2010/main">
                <a:solidFill>
                  <a:srgbClr val="FFFFFF"/>
                </a:solidFill>
              </a14:hiddenFill>
            </a:ext>
          </a:extLst>
        </p:spPr>
      </p:pic>
      <p:cxnSp>
        <p:nvCxnSpPr>
          <p:cNvPr id="2061" name="Straight Connector 2060">
            <a:extLst>
              <a:ext uri="{FF2B5EF4-FFF2-40B4-BE49-F238E27FC236}">
                <a16:creationId xmlns:a16="http://schemas.microsoft.com/office/drawing/2014/main" id="{C58D2D3E-B980-4D6F-BBFB-DF7A3A9472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C96D6A69-530D-4D39-BA25-A1E90021DF64}"/>
              </a:ext>
            </a:extLst>
          </p:cNvPr>
          <p:cNvSpPr>
            <a:spLocks noGrp="1"/>
          </p:cNvSpPr>
          <p:nvPr>
            <p:ph type="sldNum" sz="quarter" idx="12"/>
          </p:nvPr>
        </p:nvSpPr>
        <p:spPr/>
        <p:txBody>
          <a:bodyPr/>
          <a:lstStyle/>
          <a:p>
            <a:fld id="{5EEB83C2-341F-4C28-A243-1C56DDDA54D3}" type="slidenum">
              <a:rPr lang="en-US" smtClean="0"/>
              <a:t>5</a:t>
            </a:fld>
            <a:endParaRPr lang="en-US"/>
          </a:p>
        </p:txBody>
      </p:sp>
    </p:spTree>
    <p:extLst>
      <p:ext uri="{BB962C8B-B14F-4D97-AF65-F5344CB8AC3E}">
        <p14:creationId xmlns:p14="http://schemas.microsoft.com/office/powerpoint/2010/main" val="732627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B4314D2-D2A1-4CD8-AC61-D3A862409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14DA56-BA92-4E4D-ACBD-325C606823B0}"/>
              </a:ext>
            </a:extLst>
          </p:cNvPr>
          <p:cNvSpPr>
            <a:spLocks noGrp="1"/>
          </p:cNvSpPr>
          <p:nvPr>
            <p:ph type="title"/>
          </p:nvPr>
        </p:nvSpPr>
        <p:spPr>
          <a:xfrm>
            <a:off x="521207" y="789567"/>
            <a:ext cx="11110405" cy="1054864"/>
          </a:xfrm>
        </p:spPr>
        <p:txBody>
          <a:bodyPr anchor="t">
            <a:normAutofit/>
          </a:bodyPr>
          <a:lstStyle/>
          <a:p>
            <a:r>
              <a:rPr lang="en-GB" dirty="0"/>
              <a:t>Examples…</a:t>
            </a:r>
          </a:p>
        </p:txBody>
      </p:sp>
      <p:cxnSp>
        <p:nvCxnSpPr>
          <p:cNvPr id="11" name="Straight Connector 10">
            <a:extLst>
              <a:ext uri="{FF2B5EF4-FFF2-40B4-BE49-F238E27FC236}">
                <a16:creationId xmlns:a16="http://schemas.microsoft.com/office/drawing/2014/main" id="{989C9033-50A6-4C0D-A434-1DA417B55C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567751"/>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E77119D-632B-44FE-918A-65D2788D00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id="{2CBA8BB6-A6E3-4D80-9FB3-F566AA17CE7F}"/>
              </a:ext>
            </a:extLst>
          </p:cNvPr>
          <p:cNvGraphicFramePr>
            <a:graphicFrameLocks noGrp="1"/>
          </p:cNvGraphicFramePr>
          <p:nvPr>
            <p:ph idx="1"/>
            <p:extLst>
              <p:ext uri="{D42A27DB-BD31-4B8C-83A1-F6EECF244321}">
                <p14:modId xmlns:p14="http://schemas.microsoft.com/office/powerpoint/2010/main" val="3638993328"/>
              </p:ext>
            </p:extLst>
          </p:nvPr>
        </p:nvGraphicFramePr>
        <p:xfrm>
          <a:off x="571500" y="2289662"/>
          <a:ext cx="11060113" cy="3227730"/>
        </p:xfrm>
        <a:graphic>
          <a:graphicData uri="http://schemas.openxmlformats.org/drawingml/2006/table">
            <a:tbl>
              <a:tblPr firstRow="1" firstCol="1" lastRow="1" lastCol="1" bandRow="1" bandCol="1"/>
              <a:tblGrid>
                <a:gridCol w="11060113">
                  <a:extLst>
                    <a:ext uri="{9D8B030D-6E8A-4147-A177-3AD203B41FA5}">
                      <a16:colId xmlns:a16="http://schemas.microsoft.com/office/drawing/2014/main" val="230796033"/>
                    </a:ext>
                  </a:extLst>
                </a:gridCol>
              </a:tblGrid>
              <a:tr h="338496">
                <a:tc>
                  <a:txBody>
                    <a:bodyPr/>
                    <a:lstStyle/>
                    <a:p>
                      <a:pPr marL="18288" algn="l" fontAlgn="t">
                        <a:spcBef>
                          <a:spcPts val="210"/>
                        </a:spcBef>
                        <a:spcAft>
                          <a:spcPts val="0"/>
                        </a:spcAft>
                      </a:pPr>
                      <a:r>
                        <a:rPr lang="en-US" sz="1700" b="1" i="0" u="none" strike="noStrike" dirty="0">
                          <a:effectLst/>
                          <a:latin typeface="Arial" panose="020B0604020202020204" pitchFamily="34" charset="0"/>
                          <a:ea typeface="Arial MT"/>
                          <a:cs typeface="Arial MT"/>
                        </a:rPr>
                        <a:t>Assignment</a:t>
                      </a:r>
                      <a:r>
                        <a:rPr lang="en-US" sz="1700" b="1" i="0" u="none" strike="noStrike" spc="-35" dirty="0">
                          <a:effectLst/>
                          <a:latin typeface="Arial" panose="020B0604020202020204" pitchFamily="34" charset="0"/>
                          <a:ea typeface="Arial MT"/>
                          <a:cs typeface="Arial MT"/>
                        </a:rPr>
                        <a:t> </a:t>
                      </a:r>
                      <a:r>
                        <a:rPr lang="en-US" sz="1700" b="1" i="0" u="none" strike="noStrike" dirty="0">
                          <a:effectLst/>
                          <a:latin typeface="Arial" panose="020B0604020202020204" pitchFamily="34" charset="0"/>
                          <a:ea typeface="Arial MT"/>
                          <a:cs typeface="Arial MT"/>
                        </a:rPr>
                        <a:t>type</a:t>
                      </a:r>
                      <a:endParaRPr lang="en-US" sz="3100" b="0" i="0" u="none" strike="noStrike" dirty="0">
                        <a:effectLst/>
                        <a:latin typeface="Arial" panose="020B0604020202020204" pitchFamily="34" charset="0"/>
                      </a:endParaRPr>
                    </a:p>
                  </a:txBody>
                  <a:tcPr marL="16243" marR="16243" marT="16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3696909"/>
                  </a:ext>
                </a:extLst>
              </a:tr>
              <a:tr h="338496">
                <a:tc>
                  <a:txBody>
                    <a:bodyPr/>
                    <a:lstStyle/>
                    <a:p>
                      <a:pPr marL="18288" algn="l" fontAlgn="t">
                        <a:spcBef>
                          <a:spcPts val="185"/>
                        </a:spcBef>
                        <a:spcAft>
                          <a:spcPts val="0"/>
                        </a:spcAft>
                      </a:pPr>
                      <a:r>
                        <a:rPr lang="en-US" sz="1700" b="0" i="0" u="none" strike="noStrike" dirty="0">
                          <a:effectLst/>
                          <a:latin typeface="Arial MT"/>
                          <a:ea typeface="Arial MT"/>
                          <a:cs typeface="Arial MT"/>
                        </a:rPr>
                        <a:t>Written</a:t>
                      </a:r>
                      <a:r>
                        <a:rPr lang="en-US" sz="1700" b="0" i="0" u="none" strike="noStrike" spc="-25" dirty="0">
                          <a:effectLst/>
                          <a:latin typeface="Arial MT"/>
                          <a:ea typeface="Arial MT"/>
                          <a:cs typeface="Arial MT"/>
                        </a:rPr>
                        <a:t> </a:t>
                      </a:r>
                      <a:r>
                        <a:rPr lang="en-US" sz="1700" b="0" i="0" u="none" strike="noStrike" dirty="0">
                          <a:effectLst/>
                          <a:latin typeface="Arial MT"/>
                          <a:ea typeface="Arial MT"/>
                          <a:cs typeface="Arial MT"/>
                        </a:rPr>
                        <a:t>Examination:</a:t>
                      </a:r>
                      <a:r>
                        <a:rPr lang="en-US" sz="1700" b="0" i="0" u="none" strike="noStrike" spc="-25" dirty="0">
                          <a:effectLst/>
                          <a:latin typeface="Arial MT"/>
                          <a:ea typeface="Arial MT"/>
                          <a:cs typeface="Arial MT"/>
                        </a:rPr>
                        <a:t> </a:t>
                      </a:r>
                      <a:r>
                        <a:rPr lang="en-US" sz="1700" b="0" i="0" u="none" strike="noStrike" dirty="0">
                          <a:effectLst/>
                          <a:latin typeface="Arial MT"/>
                          <a:ea typeface="Arial MT"/>
                          <a:cs typeface="Arial MT"/>
                        </a:rPr>
                        <a:t>a</a:t>
                      </a:r>
                      <a:r>
                        <a:rPr lang="en-US" sz="1700" b="0" i="0" u="none" strike="noStrike" spc="-25" dirty="0">
                          <a:effectLst/>
                          <a:latin typeface="Arial MT"/>
                          <a:ea typeface="Arial MT"/>
                          <a:cs typeface="Arial MT"/>
                        </a:rPr>
                        <a:t> </a:t>
                      </a:r>
                      <a:r>
                        <a:rPr lang="en-US" sz="1700" b="0" i="0" u="none" strike="noStrike" dirty="0">
                          <a:effectLst/>
                          <a:latin typeface="Arial MT"/>
                          <a:ea typeface="Arial MT"/>
                          <a:cs typeface="Arial MT"/>
                        </a:rPr>
                        <a:t>seen or</a:t>
                      </a:r>
                      <a:r>
                        <a:rPr lang="en-US" sz="1700" b="0" i="0" u="none" strike="noStrike" spc="-25" dirty="0">
                          <a:effectLst/>
                          <a:latin typeface="Arial MT"/>
                          <a:ea typeface="Arial MT"/>
                          <a:cs typeface="Arial MT"/>
                        </a:rPr>
                        <a:t> </a:t>
                      </a:r>
                      <a:r>
                        <a:rPr lang="en-US" sz="1700" b="0" i="0" u="none" strike="noStrike" dirty="0">
                          <a:effectLst/>
                          <a:latin typeface="Arial MT"/>
                          <a:ea typeface="Arial MT"/>
                          <a:cs typeface="Arial MT"/>
                        </a:rPr>
                        <a:t>unseen examination</a:t>
                      </a:r>
                      <a:endParaRPr lang="en-US" sz="3100" b="0" i="0" u="none" strike="noStrike" dirty="0">
                        <a:effectLst/>
                        <a:latin typeface="Arial" panose="020B0604020202020204" pitchFamily="34" charset="0"/>
                      </a:endParaRPr>
                    </a:p>
                  </a:txBody>
                  <a:tcPr marL="16243" marR="16243" marT="16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978741396"/>
                  </a:ext>
                </a:extLst>
              </a:tr>
              <a:tr h="338496">
                <a:tc>
                  <a:txBody>
                    <a:bodyPr/>
                    <a:lstStyle/>
                    <a:p>
                      <a:pPr marL="18288" algn="l" fontAlgn="t">
                        <a:spcBef>
                          <a:spcPts val="210"/>
                        </a:spcBef>
                        <a:spcAft>
                          <a:spcPts val="0"/>
                        </a:spcAft>
                      </a:pPr>
                      <a:r>
                        <a:rPr lang="en-US" sz="1700" b="0" i="0" u="none" strike="noStrike" dirty="0">
                          <a:effectLst/>
                          <a:latin typeface="Arial MT"/>
                          <a:ea typeface="Arial MT"/>
                          <a:cs typeface="Arial MT"/>
                        </a:rPr>
                        <a:t>Oral</a:t>
                      </a:r>
                      <a:r>
                        <a:rPr lang="en-US" sz="1700" b="0" i="0" u="none" strike="noStrike" spc="-15" dirty="0">
                          <a:effectLst/>
                          <a:latin typeface="Arial MT"/>
                          <a:ea typeface="Arial MT"/>
                          <a:cs typeface="Arial MT"/>
                        </a:rPr>
                        <a:t> </a:t>
                      </a:r>
                      <a:r>
                        <a:rPr lang="en-US" sz="1700" b="0" i="0" u="none" strike="noStrike" dirty="0">
                          <a:effectLst/>
                          <a:latin typeface="Arial MT"/>
                          <a:ea typeface="Arial MT"/>
                          <a:cs typeface="Arial MT"/>
                        </a:rPr>
                        <a:t>Examination:</a:t>
                      </a:r>
                      <a:r>
                        <a:rPr lang="en-US" sz="1700" b="0" i="0" u="none" strike="noStrike" spc="-25" dirty="0">
                          <a:effectLst/>
                          <a:latin typeface="Arial MT"/>
                          <a:ea typeface="Arial MT"/>
                          <a:cs typeface="Arial MT"/>
                        </a:rPr>
                        <a:t> </a:t>
                      </a:r>
                      <a:r>
                        <a:rPr lang="en-US" sz="1700" b="0" i="0" u="none" strike="noStrike" dirty="0">
                          <a:effectLst/>
                          <a:latin typeface="Arial MT"/>
                          <a:ea typeface="Arial MT"/>
                          <a:cs typeface="Arial MT"/>
                        </a:rPr>
                        <a:t>a</a:t>
                      </a:r>
                      <a:r>
                        <a:rPr lang="en-US" sz="1700" b="0" i="0" u="none" strike="noStrike" spc="-25" dirty="0">
                          <a:effectLst/>
                          <a:latin typeface="Arial MT"/>
                          <a:ea typeface="Arial MT"/>
                          <a:cs typeface="Arial MT"/>
                        </a:rPr>
                        <a:t> </a:t>
                      </a:r>
                      <a:r>
                        <a:rPr lang="en-US" sz="1700" b="0" i="0" u="none" strike="noStrike" dirty="0">
                          <a:effectLst/>
                          <a:latin typeface="Arial MT"/>
                          <a:ea typeface="Arial MT"/>
                          <a:cs typeface="Arial MT"/>
                        </a:rPr>
                        <a:t>face-to-face</a:t>
                      </a:r>
                      <a:r>
                        <a:rPr lang="en-US" sz="1700" b="0" i="0" u="none" strike="noStrike" spc="-20" dirty="0">
                          <a:effectLst/>
                          <a:latin typeface="Arial MT"/>
                          <a:ea typeface="Arial MT"/>
                          <a:cs typeface="Arial MT"/>
                        </a:rPr>
                        <a:t> </a:t>
                      </a:r>
                      <a:r>
                        <a:rPr lang="en-US" sz="1700" b="0" i="0" u="none" strike="noStrike" dirty="0">
                          <a:effectLst/>
                          <a:latin typeface="Arial MT"/>
                          <a:ea typeface="Arial MT"/>
                          <a:cs typeface="Arial MT"/>
                        </a:rPr>
                        <a:t>discussion with</a:t>
                      </a:r>
                      <a:r>
                        <a:rPr lang="en-US" sz="1700" b="0" i="0" u="none" strike="noStrike" spc="-25" dirty="0">
                          <a:effectLst/>
                          <a:latin typeface="Arial MT"/>
                          <a:ea typeface="Arial MT"/>
                          <a:cs typeface="Arial MT"/>
                        </a:rPr>
                        <a:t> </a:t>
                      </a:r>
                      <a:r>
                        <a:rPr lang="en-US" sz="1700" b="0" i="0" u="none" strike="noStrike" dirty="0">
                          <a:effectLst/>
                          <a:latin typeface="Arial MT"/>
                          <a:ea typeface="Arial MT"/>
                          <a:cs typeface="Arial MT"/>
                        </a:rPr>
                        <a:t>a</a:t>
                      </a:r>
                      <a:r>
                        <a:rPr lang="en-US" sz="1700" b="0" i="0" u="none" strike="noStrike" spc="-20" dirty="0">
                          <a:effectLst/>
                          <a:latin typeface="Arial MT"/>
                          <a:ea typeface="Arial MT"/>
                          <a:cs typeface="Arial MT"/>
                        </a:rPr>
                        <a:t> </a:t>
                      </a:r>
                      <a:r>
                        <a:rPr lang="en-US" sz="1700" b="0" i="0" u="none" strike="noStrike" dirty="0">
                          <a:effectLst/>
                          <a:latin typeface="Arial MT"/>
                          <a:ea typeface="Arial MT"/>
                          <a:cs typeface="Arial MT"/>
                        </a:rPr>
                        <a:t>panel</a:t>
                      </a:r>
                      <a:r>
                        <a:rPr lang="en-US" sz="1700" b="0" i="0" u="none" strike="noStrike" spc="5" dirty="0">
                          <a:effectLst/>
                          <a:latin typeface="Arial MT"/>
                          <a:ea typeface="Arial MT"/>
                          <a:cs typeface="Arial MT"/>
                        </a:rPr>
                        <a:t> </a:t>
                      </a:r>
                      <a:r>
                        <a:rPr lang="en-US" sz="1700" b="0" i="0" u="none" strike="noStrike" dirty="0">
                          <a:effectLst/>
                          <a:latin typeface="Arial MT"/>
                          <a:ea typeface="Arial MT"/>
                          <a:cs typeface="Arial MT"/>
                        </a:rPr>
                        <a:t>of</a:t>
                      </a:r>
                      <a:r>
                        <a:rPr lang="en-US" sz="1700" b="0" i="0" u="none" strike="noStrike" spc="-25" dirty="0">
                          <a:effectLst/>
                          <a:latin typeface="Arial MT"/>
                          <a:ea typeface="Arial MT"/>
                          <a:cs typeface="Arial MT"/>
                        </a:rPr>
                        <a:t> </a:t>
                      </a:r>
                      <a:r>
                        <a:rPr lang="en-US" sz="1700" b="0" i="0" u="none" strike="noStrike" dirty="0">
                          <a:effectLst/>
                          <a:latin typeface="Arial MT"/>
                          <a:ea typeface="Arial MT"/>
                          <a:cs typeface="Arial MT"/>
                        </a:rPr>
                        <a:t>examiners</a:t>
                      </a:r>
                      <a:endParaRPr lang="en-US" sz="3100" b="0" i="0" u="none" strike="noStrike" dirty="0">
                        <a:effectLst/>
                        <a:latin typeface="Arial" panose="020B0604020202020204" pitchFamily="34" charset="0"/>
                      </a:endParaRPr>
                    </a:p>
                  </a:txBody>
                  <a:tcPr marL="16243" marR="16243" marT="16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218365409"/>
                  </a:ext>
                </a:extLst>
              </a:tr>
              <a:tr h="858258">
                <a:tc>
                  <a:txBody>
                    <a:bodyPr/>
                    <a:lstStyle/>
                    <a:p>
                      <a:pPr marL="18288" algn="l" fontAlgn="t">
                        <a:spcBef>
                          <a:spcPts val="160"/>
                        </a:spcBef>
                        <a:spcAft>
                          <a:spcPts val="0"/>
                        </a:spcAft>
                      </a:pPr>
                      <a:r>
                        <a:rPr lang="en-US" sz="1700" b="0" i="0" u="none" strike="noStrike" dirty="0">
                          <a:effectLst/>
                          <a:latin typeface="Arial MT"/>
                          <a:ea typeface="Arial MT"/>
                          <a:cs typeface="Arial MT"/>
                        </a:rPr>
                        <a:t>Written</a:t>
                      </a:r>
                      <a:r>
                        <a:rPr lang="en-US" sz="1700" b="0" i="0" u="none" strike="noStrike" spc="-30" dirty="0">
                          <a:effectLst/>
                          <a:latin typeface="Arial MT"/>
                          <a:ea typeface="Arial MT"/>
                          <a:cs typeface="Arial MT"/>
                        </a:rPr>
                        <a:t> </a:t>
                      </a:r>
                      <a:r>
                        <a:rPr lang="en-US" sz="1700" b="0" i="0" u="none" strike="noStrike" dirty="0">
                          <a:effectLst/>
                          <a:latin typeface="Arial MT"/>
                          <a:ea typeface="Arial MT"/>
                          <a:cs typeface="Arial MT"/>
                        </a:rPr>
                        <a:t>Assignment:</a:t>
                      </a:r>
                      <a:r>
                        <a:rPr lang="en-US" sz="1700" b="0" i="0" u="none" strike="noStrike" spc="-25" dirty="0">
                          <a:effectLst/>
                          <a:latin typeface="Arial MT"/>
                          <a:ea typeface="Arial MT"/>
                          <a:cs typeface="Arial MT"/>
                        </a:rPr>
                        <a:t> </a:t>
                      </a:r>
                      <a:r>
                        <a:rPr lang="en-US" sz="1700" b="0" i="0" u="none" strike="noStrike" dirty="0">
                          <a:effectLst/>
                          <a:latin typeface="Arial MT"/>
                          <a:ea typeface="Arial MT"/>
                          <a:cs typeface="Arial MT"/>
                        </a:rPr>
                        <a:t>e.g.,</a:t>
                      </a:r>
                      <a:r>
                        <a:rPr lang="en-US" sz="1700" b="0" i="0" u="none" strike="noStrike" spc="5" dirty="0">
                          <a:effectLst/>
                          <a:latin typeface="Arial MT"/>
                          <a:ea typeface="Arial MT"/>
                          <a:cs typeface="Arial MT"/>
                        </a:rPr>
                        <a:t> </a:t>
                      </a:r>
                      <a:r>
                        <a:rPr lang="en-US" sz="1700" b="0" i="0" u="none" strike="noStrike" dirty="0">
                          <a:effectLst/>
                          <a:latin typeface="Arial MT"/>
                          <a:ea typeface="Arial MT"/>
                          <a:cs typeface="Arial MT"/>
                        </a:rPr>
                        <a:t>report, essay,</a:t>
                      </a:r>
                      <a:r>
                        <a:rPr lang="en-US" sz="1700" b="0" i="0" u="none" strike="noStrike" spc="-25" dirty="0">
                          <a:effectLst/>
                          <a:latin typeface="Arial MT"/>
                          <a:ea typeface="Arial MT"/>
                          <a:cs typeface="Arial MT"/>
                        </a:rPr>
                        <a:t> </a:t>
                      </a:r>
                      <a:r>
                        <a:rPr lang="en-US" sz="1700" b="0" i="0" u="none" strike="noStrike" dirty="0">
                          <a:effectLst/>
                          <a:latin typeface="Arial MT"/>
                          <a:ea typeface="Arial MT"/>
                          <a:cs typeface="Arial MT"/>
                        </a:rPr>
                        <a:t>short</a:t>
                      </a:r>
                      <a:r>
                        <a:rPr lang="en-US" sz="1700" b="0" i="0" u="none" strike="noStrike" spc="-25" dirty="0">
                          <a:effectLst/>
                          <a:latin typeface="Arial MT"/>
                          <a:ea typeface="Arial MT"/>
                          <a:cs typeface="Arial MT"/>
                        </a:rPr>
                        <a:t> </a:t>
                      </a:r>
                      <a:r>
                        <a:rPr lang="en-US" sz="1700" b="0" i="0" u="none" strike="noStrike" dirty="0">
                          <a:effectLst/>
                          <a:latin typeface="Arial MT"/>
                          <a:ea typeface="Arial MT"/>
                          <a:cs typeface="Arial MT"/>
                        </a:rPr>
                        <a:t>essay,</a:t>
                      </a:r>
                      <a:r>
                        <a:rPr lang="en-US" sz="1700" b="0" i="0" u="none" strike="noStrike" spc="-20" dirty="0">
                          <a:effectLst/>
                          <a:latin typeface="Arial MT"/>
                          <a:ea typeface="Arial MT"/>
                          <a:cs typeface="Arial MT"/>
                        </a:rPr>
                        <a:t> </a:t>
                      </a:r>
                      <a:r>
                        <a:rPr lang="en-US" sz="1700" b="0" i="0" u="none" strike="noStrike" dirty="0">
                          <a:effectLst/>
                          <a:latin typeface="Arial MT"/>
                          <a:ea typeface="Arial MT"/>
                          <a:cs typeface="Arial MT"/>
                        </a:rPr>
                        <a:t>review,</a:t>
                      </a:r>
                      <a:r>
                        <a:rPr lang="en-US" sz="1700" b="0" i="0" u="none" strike="noStrike" spc="-25" dirty="0">
                          <a:effectLst/>
                          <a:latin typeface="Arial MT"/>
                          <a:ea typeface="Arial MT"/>
                          <a:cs typeface="Arial MT"/>
                        </a:rPr>
                        <a:t> </a:t>
                      </a:r>
                      <a:r>
                        <a:rPr lang="en-US" sz="1700" b="0" i="0" u="none" strike="noStrike" dirty="0">
                          <a:effectLst/>
                          <a:latin typeface="Arial MT"/>
                          <a:ea typeface="Arial MT"/>
                          <a:cs typeface="Arial MT"/>
                        </a:rPr>
                        <a:t>analysis,</a:t>
                      </a:r>
                      <a:r>
                        <a:rPr lang="en-US" sz="1700" b="0" i="0" u="none" strike="noStrike" spc="-25" dirty="0">
                          <a:effectLst/>
                          <a:latin typeface="Arial MT"/>
                          <a:ea typeface="Arial MT"/>
                          <a:cs typeface="Arial MT"/>
                        </a:rPr>
                        <a:t> </a:t>
                      </a:r>
                      <a:r>
                        <a:rPr lang="en-US" sz="1700" b="0" i="0" u="none" strike="noStrike" dirty="0">
                          <a:effectLst/>
                          <a:latin typeface="Arial MT"/>
                          <a:ea typeface="Arial MT"/>
                          <a:cs typeface="Arial MT"/>
                        </a:rPr>
                        <a:t>case study,</a:t>
                      </a:r>
                      <a:r>
                        <a:rPr lang="en-US" sz="1700" b="0" i="0" u="none" strike="noStrike" spc="-25" dirty="0">
                          <a:effectLst/>
                          <a:latin typeface="Arial MT"/>
                          <a:ea typeface="Arial MT"/>
                          <a:cs typeface="Arial MT"/>
                        </a:rPr>
                        <a:t> </a:t>
                      </a:r>
                      <a:r>
                        <a:rPr lang="en-US" sz="1700" b="0" i="0" u="none" strike="noStrike" dirty="0">
                          <a:effectLst/>
                          <a:latin typeface="Arial MT"/>
                          <a:ea typeface="Arial MT"/>
                          <a:cs typeface="Arial MT"/>
                        </a:rPr>
                        <a:t>creative and/or</a:t>
                      </a:r>
                      <a:r>
                        <a:rPr lang="en-US" sz="1700" b="0" i="0" u="none" strike="noStrike" spc="-25" dirty="0">
                          <a:effectLst/>
                          <a:latin typeface="Arial MT"/>
                          <a:ea typeface="Arial MT"/>
                          <a:cs typeface="Arial MT"/>
                        </a:rPr>
                        <a:t> </a:t>
                      </a:r>
                      <a:r>
                        <a:rPr lang="en-US" sz="1700" b="0" i="0" u="none" strike="noStrike" dirty="0">
                          <a:effectLst/>
                          <a:latin typeface="Arial MT"/>
                          <a:ea typeface="Arial MT"/>
                          <a:cs typeface="Arial MT"/>
                        </a:rPr>
                        <a:t>professional</a:t>
                      </a:r>
                      <a:r>
                        <a:rPr lang="en-US" sz="1700" b="0" i="0" u="none" strike="noStrike" spc="-20" dirty="0">
                          <a:effectLst/>
                          <a:latin typeface="Arial MT"/>
                          <a:ea typeface="Arial MT"/>
                          <a:cs typeface="Arial MT"/>
                        </a:rPr>
                        <a:t> </a:t>
                      </a:r>
                      <a:r>
                        <a:rPr lang="en-US" sz="1700" b="0" i="0" u="none" strike="noStrike" dirty="0">
                          <a:effectLst/>
                          <a:latin typeface="Arial MT"/>
                          <a:ea typeface="Arial MT"/>
                          <a:cs typeface="Arial MT"/>
                        </a:rPr>
                        <a:t>brief,</a:t>
                      </a:r>
                      <a:r>
                        <a:rPr lang="en-US" sz="1700" b="0" i="0" u="none" strike="noStrike" spc="-260" dirty="0">
                          <a:effectLst/>
                          <a:latin typeface="Arial MT"/>
                          <a:ea typeface="Arial MT"/>
                          <a:cs typeface="Arial MT"/>
                        </a:rPr>
                        <a:t> </a:t>
                      </a:r>
                      <a:r>
                        <a:rPr lang="en-US" sz="1700" b="0" i="0" u="none" strike="noStrike" dirty="0">
                          <a:effectLst/>
                          <a:latin typeface="Arial MT"/>
                          <a:ea typeface="Arial MT"/>
                          <a:cs typeface="Arial MT"/>
                        </a:rPr>
                        <a:t>dissertation, thesis, literature review, research method essay, research proposal, multiple choice questionnaire</a:t>
                      </a:r>
                      <a:r>
                        <a:rPr lang="en-US" sz="1700" b="0" i="0" u="none" strike="noStrike" spc="5" dirty="0">
                          <a:effectLst/>
                          <a:latin typeface="Arial MT"/>
                          <a:ea typeface="Arial MT"/>
                          <a:cs typeface="Arial MT"/>
                        </a:rPr>
                        <a:t> </a:t>
                      </a:r>
                      <a:r>
                        <a:rPr lang="en-US" sz="1700" b="0" i="0" u="none" strike="noStrike" dirty="0">
                          <a:effectLst/>
                          <a:latin typeface="Arial MT"/>
                          <a:ea typeface="Arial MT"/>
                          <a:cs typeface="Arial MT"/>
                        </a:rPr>
                        <a:t>(MCQ),</a:t>
                      </a:r>
                      <a:r>
                        <a:rPr lang="en-US" sz="1700" b="0" i="0" u="none" strike="noStrike" spc="5" dirty="0">
                          <a:effectLst/>
                          <a:latin typeface="Arial MT"/>
                          <a:ea typeface="Arial MT"/>
                          <a:cs typeface="Arial MT"/>
                        </a:rPr>
                        <a:t> </a:t>
                      </a:r>
                      <a:r>
                        <a:rPr lang="en-US" sz="1700" b="0" i="0" u="none" strike="noStrike" dirty="0">
                          <a:effectLst/>
                          <a:latin typeface="Arial MT"/>
                          <a:ea typeface="Arial MT"/>
                          <a:cs typeface="Arial MT"/>
                        </a:rPr>
                        <a:t>mathematical/statistical problem,</a:t>
                      </a:r>
                      <a:r>
                        <a:rPr lang="en-US" sz="1700" b="0" i="0" u="none" strike="noStrike" spc="10" dirty="0">
                          <a:effectLst/>
                          <a:latin typeface="Arial MT"/>
                          <a:ea typeface="Arial MT"/>
                          <a:cs typeface="Arial MT"/>
                        </a:rPr>
                        <a:t> </a:t>
                      </a:r>
                      <a:r>
                        <a:rPr lang="en-US" sz="1700" b="0" i="0" u="none" strike="noStrike" dirty="0">
                          <a:effectLst/>
                          <a:latin typeface="Arial MT"/>
                          <a:ea typeface="Arial MT"/>
                          <a:cs typeface="Arial MT"/>
                        </a:rPr>
                        <a:t>online</a:t>
                      </a:r>
                      <a:r>
                        <a:rPr lang="en-US" sz="1700" b="0" i="0" u="none" strike="noStrike" spc="25" dirty="0">
                          <a:effectLst/>
                          <a:latin typeface="Arial MT"/>
                          <a:ea typeface="Arial MT"/>
                          <a:cs typeface="Arial MT"/>
                        </a:rPr>
                        <a:t> </a:t>
                      </a:r>
                      <a:r>
                        <a:rPr lang="en-US" sz="1700" b="0" i="0" u="none" strike="noStrike" dirty="0">
                          <a:effectLst/>
                          <a:latin typeface="Arial MT"/>
                          <a:ea typeface="Arial MT"/>
                          <a:cs typeface="Arial MT"/>
                        </a:rPr>
                        <a:t>task,</a:t>
                      </a:r>
                      <a:r>
                        <a:rPr lang="en-US" sz="1700" b="0" i="0" u="none" strike="noStrike" spc="-10" dirty="0">
                          <a:effectLst/>
                          <a:latin typeface="Arial MT"/>
                          <a:ea typeface="Arial MT"/>
                          <a:cs typeface="Arial MT"/>
                        </a:rPr>
                        <a:t> </a:t>
                      </a:r>
                      <a:r>
                        <a:rPr lang="en-US" sz="1700" b="0" i="0" u="none" strike="noStrike" dirty="0">
                          <a:effectLst/>
                          <a:latin typeface="Arial MT"/>
                          <a:ea typeface="Arial MT"/>
                          <a:cs typeface="Arial MT"/>
                        </a:rPr>
                        <a:t>web-based</a:t>
                      </a:r>
                      <a:r>
                        <a:rPr lang="en-US" sz="1700" b="0" i="0" u="none" strike="noStrike" spc="10" dirty="0">
                          <a:effectLst/>
                          <a:latin typeface="Arial MT"/>
                          <a:ea typeface="Arial MT"/>
                          <a:cs typeface="Arial MT"/>
                        </a:rPr>
                        <a:t> </a:t>
                      </a:r>
                      <a:r>
                        <a:rPr lang="en-US" sz="1700" b="0" i="0" u="none" strike="noStrike" dirty="0">
                          <a:effectLst/>
                          <a:latin typeface="Arial MT"/>
                          <a:ea typeface="Arial MT"/>
                          <a:cs typeface="Arial MT"/>
                        </a:rPr>
                        <a:t>exercise,</a:t>
                      </a:r>
                      <a:r>
                        <a:rPr lang="en-US" sz="1700" b="0" i="0" u="none" strike="noStrike" spc="15" dirty="0">
                          <a:effectLst/>
                          <a:latin typeface="Arial MT"/>
                          <a:ea typeface="Arial MT"/>
                          <a:cs typeface="Arial MT"/>
                        </a:rPr>
                        <a:t> </a:t>
                      </a:r>
                      <a:r>
                        <a:rPr lang="en-US" sz="1700" b="0" i="0" u="none" strike="noStrike" dirty="0">
                          <a:effectLst/>
                          <a:latin typeface="Arial MT"/>
                          <a:ea typeface="Arial MT"/>
                          <a:cs typeface="Arial MT"/>
                        </a:rPr>
                        <a:t>translation</a:t>
                      </a:r>
                      <a:endParaRPr lang="en-US" sz="3100" b="0" i="0" u="none" strike="noStrike" dirty="0">
                        <a:effectLst/>
                        <a:latin typeface="Arial" panose="020B0604020202020204" pitchFamily="34" charset="0"/>
                      </a:endParaRPr>
                    </a:p>
                  </a:txBody>
                  <a:tcPr marL="16243" marR="16243" marT="16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237263328"/>
                  </a:ext>
                </a:extLst>
              </a:tr>
              <a:tr h="338496">
                <a:tc>
                  <a:txBody>
                    <a:bodyPr/>
                    <a:lstStyle/>
                    <a:p>
                      <a:pPr marL="18288" algn="l" fontAlgn="t">
                        <a:spcBef>
                          <a:spcPts val="160"/>
                        </a:spcBef>
                        <a:spcAft>
                          <a:spcPts val="0"/>
                        </a:spcAft>
                      </a:pPr>
                      <a:r>
                        <a:rPr lang="en-US" sz="1700" b="0" i="0" u="none" strike="noStrike" dirty="0">
                          <a:effectLst/>
                          <a:latin typeface="Arial MT"/>
                          <a:ea typeface="Arial MT"/>
                          <a:cs typeface="Arial MT"/>
                        </a:rPr>
                        <a:t>Oral</a:t>
                      </a:r>
                      <a:r>
                        <a:rPr lang="en-US" sz="1700" b="0" i="0" u="none" strike="noStrike" spc="-20" dirty="0">
                          <a:effectLst/>
                          <a:latin typeface="Arial MT"/>
                          <a:ea typeface="Arial MT"/>
                          <a:cs typeface="Arial MT"/>
                        </a:rPr>
                        <a:t> </a:t>
                      </a:r>
                      <a:r>
                        <a:rPr lang="en-US" sz="1700" b="0" i="0" u="none" strike="noStrike" dirty="0">
                          <a:effectLst/>
                          <a:latin typeface="Arial MT"/>
                          <a:ea typeface="Arial MT"/>
                          <a:cs typeface="Arial MT"/>
                        </a:rPr>
                        <a:t>Assignment:</a:t>
                      </a:r>
                      <a:r>
                        <a:rPr lang="en-US" sz="1700" b="0" i="0" u="none" strike="noStrike" spc="-30" dirty="0">
                          <a:effectLst/>
                          <a:latin typeface="Arial MT"/>
                          <a:ea typeface="Arial MT"/>
                          <a:cs typeface="Arial MT"/>
                        </a:rPr>
                        <a:t> </a:t>
                      </a:r>
                      <a:r>
                        <a:rPr lang="en-US" sz="1700" b="0" i="0" u="none" strike="noStrike" dirty="0">
                          <a:effectLst/>
                          <a:latin typeface="Arial MT"/>
                          <a:ea typeface="Arial MT"/>
                          <a:cs typeface="Arial MT"/>
                        </a:rPr>
                        <a:t>individual</a:t>
                      </a:r>
                      <a:r>
                        <a:rPr lang="en-US" sz="1700" b="0" i="0" u="none" strike="noStrike" spc="-20" dirty="0">
                          <a:effectLst/>
                          <a:latin typeface="Arial MT"/>
                          <a:ea typeface="Arial MT"/>
                          <a:cs typeface="Arial MT"/>
                        </a:rPr>
                        <a:t> </a:t>
                      </a:r>
                      <a:r>
                        <a:rPr lang="en-US" sz="1700" b="0" i="0" u="none" strike="noStrike" dirty="0">
                          <a:effectLst/>
                          <a:latin typeface="Arial MT"/>
                          <a:ea typeface="Arial MT"/>
                          <a:cs typeface="Arial MT"/>
                        </a:rPr>
                        <a:t>or</a:t>
                      </a:r>
                      <a:r>
                        <a:rPr lang="en-US" sz="1700" b="0" i="0" u="none" strike="noStrike" spc="-5" dirty="0">
                          <a:effectLst/>
                          <a:latin typeface="Arial MT"/>
                          <a:ea typeface="Arial MT"/>
                          <a:cs typeface="Arial MT"/>
                        </a:rPr>
                        <a:t> </a:t>
                      </a:r>
                      <a:r>
                        <a:rPr lang="en-US" sz="1700" b="0" i="0" u="none" strike="noStrike" dirty="0">
                          <a:effectLst/>
                          <a:latin typeface="Arial MT"/>
                          <a:ea typeface="Arial MT"/>
                          <a:cs typeface="Arial MT"/>
                        </a:rPr>
                        <a:t>group</a:t>
                      </a:r>
                      <a:r>
                        <a:rPr lang="en-US" sz="1700" b="0" i="0" u="none" strike="noStrike" spc="-30" dirty="0">
                          <a:effectLst/>
                          <a:latin typeface="Arial MT"/>
                          <a:ea typeface="Arial MT"/>
                          <a:cs typeface="Arial MT"/>
                        </a:rPr>
                        <a:t> </a:t>
                      </a:r>
                      <a:r>
                        <a:rPr lang="en-US" sz="1700" b="0" i="0" u="none" strike="noStrike" dirty="0">
                          <a:effectLst/>
                          <a:latin typeface="Arial MT"/>
                          <a:ea typeface="Arial MT"/>
                          <a:cs typeface="Arial MT"/>
                        </a:rPr>
                        <a:t>presentation,</a:t>
                      </a:r>
                      <a:r>
                        <a:rPr lang="en-US" sz="1700" b="0" i="0" u="none" strike="noStrike" spc="-5" dirty="0">
                          <a:effectLst/>
                          <a:latin typeface="Arial MT"/>
                          <a:ea typeface="Arial MT"/>
                          <a:cs typeface="Arial MT"/>
                        </a:rPr>
                        <a:t> </a:t>
                      </a:r>
                      <a:r>
                        <a:rPr lang="en-US" sz="1700" b="0" i="0" u="none" strike="noStrike" dirty="0">
                          <a:effectLst/>
                          <a:latin typeface="Arial MT"/>
                          <a:ea typeface="Arial MT"/>
                          <a:cs typeface="Arial MT"/>
                        </a:rPr>
                        <a:t>discussion,</a:t>
                      </a:r>
                      <a:r>
                        <a:rPr lang="en-US" sz="1700" b="0" i="0" u="none" strike="noStrike" spc="-25" dirty="0">
                          <a:effectLst/>
                          <a:latin typeface="Arial MT"/>
                          <a:ea typeface="Arial MT"/>
                          <a:cs typeface="Arial MT"/>
                        </a:rPr>
                        <a:t> </a:t>
                      </a:r>
                      <a:r>
                        <a:rPr lang="en-US" sz="1700" b="0" i="0" u="none" strike="noStrike" dirty="0">
                          <a:effectLst/>
                          <a:latin typeface="Arial MT"/>
                          <a:ea typeface="Arial MT"/>
                          <a:cs typeface="Arial MT"/>
                        </a:rPr>
                        <a:t>defence,</a:t>
                      </a:r>
                      <a:r>
                        <a:rPr lang="en-US" sz="1700" b="0" i="0" u="none" strike="noStrike" spc="-30" dirty="0">
                          <a:effectLst/>
                          <a:latin typeface="Arial MT"/>
                          <a:ea typeface="Arial MT"/>
                          <a:cs typeface="Arial MT"/>
                        </a:rPr>
                        <a:t> </a:t>
                      </a:r>
                      <a:r>
                        <a:rPr lang="en-US" sz="1700" b="0" i="0" u="none" strike="noStrike" dirty="0">
                          <a:effectLst/>
                          <a:latin typeface="Arial MT"/>
                          <a:ea typeface="Arial MT"/>
                          <a:cs typeface="Arial MT"/>
                        </a:rPr>
                        <a:t>pitch,</a:t>
                      </a:r>
                      <a:r>
                        <a:rPr lang="en-US" sz="1700" b="0" i="0" u="none" strike="noStrike" spc="-30" dirty="0">
                          <a:effectLst/>
                          <a:latin typeface="Arial MT"/>
                          <a:ea typeface="Arial MT"/>
                          <a:cs typeface="Arial MT"/>
                        </a:rPr>
                        <a:t> </a:t>
                      </a:r>
                      <a:r>
                        <a:rPr lang="en-US" sz="1700" b="0" i="0" u="none" strike="noStrike" dirty="0">
                          <a:effectLst/>
                          <a:latin typeface="Arial MT"/>
                          <a:ea typeface="Arial MT"/>
                          <a:cs typeface="Arial MT"/>
                        </a:rPr>
                        <a:t>performance,</a:t>
                      </a:r>
                      <a:r>
                        <a:rPr lang="en-US" sz="1700" b="0" i="0" u="none" strike="noStrike" spc="-25" dirty="0">
                          <a:effectLst/>
                          <a:latin typeface="Arial MT"/>
                          <a:ea typeface="Arial MT"/>
                          <a:cs typeface="Arial MT"/>
                        </a:rPr>
                        <a:t> </a:t>
                      </a:r>
                      <a:r>
                        <a:rPr lang="en-US" sz="1700" b="0" i="0" u="none" strike="noStrike" dirty="0">
                          <a:effectLst/>
                          <a:latin typeface="Arial MT"/>
                          <a:ea typeface="Arial MT"/>
                          <a:cs typeface="Arial MT"/>
                        </a:rPr>
                        <a:t>teaching</a:t>
                      </a:r>
                      <a:endParaRPr lang="en-US" sz="3100" b="0" i="0" u="none" strike="noStrike" dirty="0">
                        <a:effectLst/>
                        <a:latin typeface="Arial" panose="020B0604020202020204" pitchFamily="34" charset="0"/>
                      </a:endParaRPr>
                    </a:p>
                  </a:txBody>
                  <a:tcPr marL="16243" marR="16243" marT="16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456036036"/>
                  </a:ext>
                </a:extLst>
              </a:tr>
              <a:tr h="338496">
                <a:tc>
                  <a:txBody>
                    <a:bodyPr/>
                    <a:lstStyle/>
                    <a:p>
                      <a:pPr marL="18288" algn="l" fontAlgn="t">
                        <a:spcBef>
                          <a:spcPts val="210"/>
                        </a:spcBef>
                        <a:spcAft>
                          <a:spcPts val="0"/>
                        </a:spcAft>
                      </a:pPr>
                      <a:r>
                        <a:rPr lang="en-US" sz="1700" b="0" i="0" u="none" strike="noStrike" dirty="0">
                          <a:effectLst/>
                          <a:latin typeface="Arial MT"/>
                          <a:ea typeface="Arial MT"/>
                          <a:cs typeface="Arial MT"/>
                        </a:rPr>
                        <a:t>Portfolio:</a:t>
                      </a:r>
                      <a:r>
                        <a:rPr lang="en-US" sz="1700" b="0" i="0" u="none" strike="noStrike" spc="-25" dirty="0">
                          <a:effectLst/>
                          <a:latin typeface="Arial MT"/>
                          <a:ea typeface="Arial MT"/>
                          <a:cs typeface="Arial MT"/>
                        </a:rPr>
                        <a:t> </a:t>
                      </a:r>
                      <a:r>
                        <a:rPr lang="en-US" sz="1700" b="0" i="0" u="none" strike="noStrike" dirty="0">
                          <a:effectLst/>
                          <a:latin typeface="Arial MT"/>
                          <a:ea typeface="Arial MT"/>
                          <a:cs typeface="Arial MT"/>
                        </a:rPr>
                        <a:t>a</a:t>
                      </a:r>
                      <a:r>
                        <a:rPr lang="en-US" sz="1700" b="0" i="0" u="none" strike="noStrike" spc="-25" dirty="0">
                          <a:effectLst/>
                          <a:latin typeface="Arial MT"/>
                          <a:ea typeface="Arial MT"/>
                          <a:cs typeface="Arial MT"/>
                        </a:rPr>
                        <a:t> </a:t>
                      </a:r>
                      <a:r>
                        <a:rPr lang="en-US" sz="1700" b="0" i="0" u="none" strike="noStrike" dirty="0">
                          <a:effectLst/>
                          <a:latin typeface="Arial MT"/>
                          <a:ea typeface="Arial MT"/>
                          <a:cs typeface="Arial MT"/>
                        </a:rPr>
                        <a:t>series</a:t>
                      </a:r>
                      <a:r>
                        <a:rPr lang="en-US" sz="1700" b="0" i="0" u="none" strike="noStrike" spc="-20" dirty="0">
                          <a:effectLst/>
                          <a:latin typeface="Arial MT"/>
                          <a:ea typeface="Arial MT"/>
                          <a:cs typeface="Arial MT"/>
                        </a:rPr>
                        <a:t> </a:t>
                      </a:r>
                      <a:r>
                        <a:rPr lang="en-US" sz="1700" b="0" i="0" u="none" strike="noStrike" dirty="0">
                          <a:effectLst/>
                          <a:latin typeface="Arial MT"/>
                          <a:ea typeface="Arial MT"/>
                          <a:cs typeface="Arial MT"/>
                        </a:rPr>
                        <a:t>of</a:t>
                      </a:r>
                      <a:r>
                        <a:rPr lang="en-US" sz="1700" b="0" i="0" u="none" strike="noStrike" spc="5" dirty="0">
                          <a:effectLst/>
                          <a:latin typeface="Arial MT"/>
                          <a:ea typeface="Arial MT"/>
                          <a:cs typeface="Arial MT"/>
                        </a:rPr>
                        <a:t> </a:t>
                      </a:r>
                      <a:r>
                        <a:rPr lang="en-US" sz="1700" b="0" i="0" u="none" strike="noStrike" dirty="0">
                          <a:effectLst/>
                          <a:latin typeface="Arial MT"/>
                          <a:ea typeface="Arial MT"/>
                          <a:cs typeface="Arial MT"/>
                        </a:rPr>
                        <a:t>short</a:t>
                      </a:r>
                      <a:r>
                        <a:rPr lang="en-US" sz="1700" b="0" i="0" u="none" strike="noStrike" spc="-25" dirty="0">
                          <a:effectLst/>
                          <a:latin typeface="Arial MT"/>
                          <a:ea typeface="Arial MT"/>
                          <a:cs typeface="Arial MT"/>
                        </a:rPr>
                        <a:t> </a:t>
                      </a:r>
                      <a:r>
                        <a:rPr lang="en-US" sz="1700" b="0" i="0" u="none" strike="noStrike" dirty="0">
                          <a:effectLst/>
                          <a:latin typeface="Arial MT"/>
                          <a:ea typeface="Arial MT"/>
                          <a:cs typeface="Arial MT"/>
                        </a:rPr>
                        <a:t>written,</a:t>
                      </a:r>
                      <a:r>
                        <a:rPr lang="en-US" sz="1700" b="0" i="0" u="none" strike="noStrike" spc="-25" dirty="0">
                          <a:effectLst/>
                          <a:latin typeface="Arial MT"/>
                          <a:ea typeface="Arial MT"/>
                          <a:cs typeface="Arial MT"/>
                        </a:rPr>
                        <a:t> </a:t>
                      </a:r>
                      <a:r>
                        <a:rPr lang="en-US" sz="1700" b="0" i="0" u="none" strike="noStrike" dirty="0">
                          <a:effectLst/>
                          <a:latin typeface="Arial MT"/>
                          <a:ea typeface="Arial MT"/>
                          <a:cs typeface="Arial MT"/>
                        </a:rPr>
                        <a:t>creative,</a:t>
                      </a:r>
                      <a:r>
                        <a:rPr lang="en-US" sz="1700" b="0" i="0" u="none" strike="noStrike" spc="-20" dirty="0">
                          <a:effectLst/>
                          <a:latin typeface="Arial MT"/>
                          <a:ea typeface="Arial MT"/>
                          <a:cs typeface="Arial MT"/>
                        </a:rPr>
                        <a:t> </a:t>
                      </a:r>
                      <a:r>
                        <a:rPr lang="en-US" sz="1700" b="0" i="0" u="none" strike="noStrike" dirty="0">
                          <a:effectLst/>
                          <a:latin typeface="Arial MT"/>
                          <a:ea typeface="Arial MT"/>
                          <a:cs typeface="Arial MT"/>
                        </a:rPr>
                        <a:t>linguistic or</a:t>
                      </a:r>
                      <a:r>
                        <a:rPr lang="en-US" sz="1700" b="0" i="0" u="none" strike="noStrike" spc="-20" dirty="0">
                          <a:effectLst/>
                          <a:latin typeface="Arial MT"/>
                          <a:ea typeface="Arial MT"/>
                          <a:cs typeface="Arial MT"/>
                        </a:rPr>
                        <a:t> </a:t>
                      </a:r>
                      <a:r>
                        <a:rPr lang="en-US" sz="1700" b="0" i="0" u="none" strike="noStrike" dirty="0">
                          <a:effectLst/>
                          <a:latin typeface="Arial MT"/>
                          <a:ea typeface="Arial MT"/>
                          <a:cs typeface="Arial MT"/>
                        </a:rPr>
                        <a:t>mathematical</a:t>
                      </a:r>
                      <a:r>
                        <a:rPr lang="en-US" sz="1700" b="0" i="0" u="none" strike="noStrike" spc="-15" dirty="0">
                          <a:effectLst/>
                          <a:latin typeface="Arial MT"/>
                          <a:ea typeface="Arial MT"/>
                          <a:cs typeface="Arial MT"/>
                        </a:rPr>
                        <a:t> </a:t>
                      </a:r>
                      <a:r>
                        <a:rPr lang="en-US" sz="1700" b="0" i="0" u="none" strike="noStrike" dirty="0">
                          <a:effectLst/>
                          <a:latin typeface="Arial MT"/>
                          <a:ea typeface="Arial MT"/>
                          <a:cs typeface="Arial MT"/>
                        </a:rPr>
                        <a:t>tasks</a:t>
                      </a:r>
                      <a:r>
                        <a:rPr lang="en-US" sz="1700" b="0" i="0" u="none" strike="noStrike" spc="-20" dirty="0">
                          <a:effectLst/>
                          <a:latin typeface="Arial MT"/>
                          <a:ea typeface="Arial MT"/>
                          <a:cs typeface="Arial MT"/>
                        </a:rPr>
                        <a:t> </a:t>
                      </a:r>
                      <a:r>
                        <a:rPr lang="en-US" sz="1700" b="0" i="0" u="none" strike="noStrike" dirty="0">
                          <a:effectLst/>
                          <a:latin typeface="Arial MT"/>
                          <a:ea typeface="Arial MT"/>
                          <a:cs typeface="Arial MT"/>
                        </a:rPr>
                        <a:t>collected</a:t>
                      </a:r>
                      <a:r>
                        <a:rPr lang="en-US" sz="1700" b="0" i="0" u="none" strike="noStrike" spc="-25" dirty="0">
                          <a:effectLst/>
                          <a:latin typeface="Arial MT"/>
                          <a:ea typeface="Arial MT"/>
                          <a:cs typeface="Arial MT"/>
                        </a:rPr>
                        <a:t> </a:t>
                      </a:r>
                      <a:r>
                        <a:rPr lang="en-US" sz="1700" b="0" i="0" u="none" strike="noStrike" dirty="0">
                          <a:effectLst/>
                          <a:latin typeface="Arial MT"/>
                          <a:ea typeface="Arial MT"/>
                          <a:cs typeface="Arial MT"/>
                        </a:rPr>
                        <a:t>as</a:t>
                      </a:r>
                      <a:r>
                        <a:rPr lang="en-US" sz="1700" b="0" i="0" u="none" strike="noStrike" spc="5" dirty="0">
                          <a:effectLst/>
                          <a:latin typeface="Arial MT"/>
                          <a:ea typeface="Arial MT"/>
                          <a:cs typeface="Arial MT"/>
                        </a:rPr>
                        <a:t> </a:t>
                      </a:r>
                      <a:r>
                        <a:rPr lang="en-US" sz="1700" b="0" i="0" u="none" strike="noStrike" dirty="0">
                          <a:effectLst/>
                          <a:latin typeface="Arial MT"/>
                          <a:ea typeface="Arial MT"/>
                          <a:cs typeface="Arial MT"/>
                        </a:rPr>
                        <a:t>part</a:t>
                      </a:r>
                      <a:r>
                        <a:rPr lang="en-US" sz="1700" b="0" i="0" u="none" strike="noStrike" spc="5" dirty="0">
                          <a:effectLst/>
                          <a:latin typeface="Arial MT"/>
                          <a:ea typeface="Arial MT"/>
                          <a:cs typeface="Arial MT"/>
                        </a:rPr>
                        <a:t> </a:t>
                      </a:r>
                      <a:r>
                        <a:rPr lang="en-US" sz="1700" b="0" i="0" u="none" strike="noStrike" dirty="0">
                          <a:effectLst/>
                          <a:latin typeface="Arial MT"/>
                          <a:ea typeface="Arial MT"/>
                          <a:cs typeface="Arial MT"/>
                        </a:rPr>
                        <a:t>of</a:t>
                      </a:r>
                      <a:r>
                        <a:rPr lang="en-US" sz="1700" b="0" i="0" u="none" strike="noStrike" spc="-25" dirty="0">
                          <a:effectLst/>
                          <a:latin typeface="Arial MT"/>
                          <a:ea typeface="Arial MT"/>
                          <a:cs typeface="Arial MT"/>
                        </a:rPr>
                        <a:t> </a:t>
                      </a:r>
                      <a:r>
                        <a:rPr lang="en-US" sz="1700" b="0" i="0" u="none" strike="noStrike" dirty="0">
                          <a:effectLst/>
                          <a:latin typeface="Arial MT"/>
                          <a:ea typeface="Arial MT"/>
                          <a:cs typeface="Arial MT"/>
                        </a:rPr>
                        <a:t>one</a:t>
                      </a:r>
                      <a:r>
                        <a:rPr lang="en-US" sz="1700" b="0" i="0" u="none" strike="noStrike" spc="5" dirty="0">
                          <a:effectLst/>
                          <a:latin typeface="Arial MT"/>
                          <a:ea typeface="Arial MT"/>
                          <a:cs typeface="Arial MT"/>
                        </a:rPr>
                        <a:t> </a:t>
                      </a:r>
                      <a:r>
                        <a:rPr lang="en-US" sz="1700" b="0" i="0" u="none" strike="noStrike" dirty="0">
                          <a:effectLst/>
                          <a:latin typeface="Arial MT"/>
                          <a:ea typeface="Arial MT"/>
                          <a:cs typeface="Arial MT"/>
                        </a:rPr>
                        <a:t>assignment</a:t>
                      </a:r>
                      <a:endParaRPr lang="en-US" sz="3100" b="0" i="0" u="none" strike="noStrike" dirty="0">
                        <a:effectLst/>
                        <a:latin typeface="Arial" panose="020B0604020202020204" pitchFamily="34" charset="0"/>
                      </a:endParaRPr>
                    </a:p>
                  </a:txBody>
                  <a:tcPr marL="16243" marR="16243" marT="16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2704397688"/>
                  </a:ext>
                </a:extLst>
              </a:tr>
              <a:tr h="338496">
                <a:tc>
                  <a:txBody>
                    <a:bodyPr/>
                    <a:lstStyle/>
                    <a:p>
                      <a:pPr marL="18288" algn="l" fontAlgn="t">
                        <a:spcBef>
                          <a:spcPts val="210"/>
                        </a:spcBef>
                        <a:spcAft>
                          <a:spcPts val="0"/>
                        </a:spcAft>
                      </a:pPr>
                      <a:r>
                        <a:rPr lang="en-US" sz="1700" b="0" i="0" u="none" strike="noStrike" dirty="0">
                          <a:effectLst/>
                          <a:latin typeface="Arial MT"/>
                          <a:ea typeface="Arial MT"/>
                          <a:cs typeface="Arial MT"/>
                        </a:rPr>
                        <a:t>Artefact:</a:t>
                      </a:r>
                      <a:r>
                        <a:rPr lang="en-US" sz="1700" b="0" i="0" u="none" strike="noStrike" spc="-25" dirty="0">
                          <a:effectLst/>
                          <a:latin typeface="Arial MT"/>
                          <a:ea typeface="Arial MT"/>
                          <a:cs typeface="Arial MT"/>
                        </a:rPr>
                        <a:t> </a:t>
                      </a:r>
                      <a:r>
                        <a:rPr lang="en-US" sz="1700" b="0" i="0" u="none" strike="noStrike" dirty="0">
                          <a:effectLst/>
                          <a:latin typeface="Arial MT"/>
                          <a:ea typeface="Arial MT"/>
                          <a:cs typeface="Arial MT"/>
                        </a:rPr>
                        <a:t>visual, audio,</a:t>
                      </a:r>
                      <a:r>
                        <a:rPr lang="en-US" sz="1700" b="0" i="0" u="none" strike="noStrike" spc="-25" dirty="0">
                          <a:effectLst/>
                          <a:latin typeface="Arial MT"/>
                          <a:ea typeface="Arial MT"/>
                          <a:cs typeface="Arial MT"/>
                        </a:rPr>
                        <a:t> </a:t>
                      </a:r>
                      <a:r>
                        <a:rPr lang="en-US" sz="1700" b="0" i="0" u="none" strike="noStrike" dirty="0">
                          <a:effectLst/>
                          <a:latin typeface="Arial MT"/>
                          <a:ea typeface="Arial MT"/>
                          <a:cs typeface="Arial MT"/>
                        </a:rPr>
                        <a:t>software,</a:t>
                      </a:r>
                      <a:r>
                        <a:rPr lang="en-US" sz="1700" b="0" i="0" u="none" strike="noStrike" spc="-25" dirty="0">
                          <a:effectLst/>
                          <a:latin typeface="Arial MT"/>
                          <a:ea typeface="Arial MT"/>
                          <a:cs typeface="Arial MT"/>
                        </a:rPr>
                        <a:t> </a:t>
                      </a:r>
                      <a:r>
                        <a:rPr lang="en-US" sz="1700" b="0" i="0" u="none" strike="noStrike" dirty="0">
                          <a:effectLst/>
                          <a:latin typeface="Arial MT"/>
                          <a:ea typeface="Arial MT"/>
                          <a:cs typeface="Arial MT"/>
                        </a:rPr>
                        <a:t>composition,</a:t>
                      </a:r>
                      <a:r>
                        <a:rPr lang="en-US" sz="1700" b="0" i="0" u="none" strike="noStrike" spc="-25" dirty="0">
                          <a:effectLst/>
                          <a:latin typeface="Arial MT"/>
                          <a:ea typeface="Arial MT"/>
                          <a:cs typeface="Arial MT"/>
                        </a:rPr>
                        <a:t> </a:t>
                      </a:r>
                      <a:r>
                        <a:rPr lang="en-US" sz="1700" b="0" i="0" u="none" strike="noStrike" dirty="0">
                          <a:effectLst/>
                          <a:latin typeface="Arial MT"/>
                          <a:ea typeface="Arial MT"/>
                          <a:cs typeface="Arial MT"/>
                        </a:rPr>
                        <a:t>design,</a:t>
                      </a:r>
                      <a:r>
                        <a:rPr lang="en-US" sz="1700" b="0" i="0" u="none" strike="noStrike" spc="-20" dirty="0">
                          <a:effectLst/>
                          <a:latin typeface="Arial MT"/>
                          <a:ea typeface="Arial MT"/>
                          <a:cs typeface="Arial MT"/>
                        </a:rPr>
                        <a:t> </a:t>
                      </a:r>
                      <a:r>
                        <a:rPr lang="en-US" sz="1700" b="0" i="0" u="none" strike="noStrike" dirty="0">
                          <a:effectLst/>
                          <a:latin typeface="Arial MT"/>
                          <a:ea typeface="Arial MT"/>
                          <a:cs typeface="Arial MT"/>
                        </a:rPr>
                        <a:t>culinary,</a:t>
                      </a:r>
                      <a:r>
                        <a:rPr lang="en-US" sz="1700" b="0" i="0" u="none" strike="noStrike" spc="-20" dirty="0">
                          <a:effectLst/>
                          <a:latin typeface="Arial MT"/>
                          <a:ea typeface="Arial MT"/>
                          <a:cs typeface="Arial MT"/>
                        </a:rPr>
                        <a:t> </a:t>
                      </a:r>
                      <a:r>
                        <a:rPr lang="en-US" sz="1700" b="0" i="0" u="none" strike="noStrike" dirty="0">
                          <a:effectLst/>
                          <a:latin typeface="Arial MT"/>
                          <a:ea typeface="Arial MT"/>
                          <a:cs typeface="Arial MT"/>
                        </a:rPr>
                        <a:t>artistic</a:t>
                      </a:r>
                      <a:endParaRPr lang="en-US" sz="3100" b="0" i="0" u="none" strike="noStrike" dirty="0">
                        <a:effectLst/>
                        <a:latin typeface="Arial" panose="020B0604020202020204" pitchFamily="34" charset="0"/>
                      </a:endParaRPr>
                    </a:p>
                  </a:txBody>
                  <a:tcPr marL="16243" marR="16243" marT="16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a16="http://schemas.microsoft.com/office/drawing/2014/main" val="1617130529"/>
                  </a:ext>
                </a:extLst>
              </a:tr>
              <a:tr h="338496">
                <a:tc>
                  <a:txBody>
                    <a:bodyPr/>
                    <a:lstStyle/>
                    <a:p>
                      <a:pPr marL="18288" algn="l" fontAlgn="t">
                        <a:spcBef>
                          <a:spcPts val="160"/>
                        </a:spcBef>
                        <a:spcAft>
                          <a:spcPts val="0"/>
                        </a:spcAft>
                      </a:pPr>
                      <a:r>
                        <a:rPr lang="en-US" sz="1700" b="0" i="0" u="none" strike="noStrike" dirty="0">
                          <a:effectLst/>
                          <a:latin typeface="Arial MT"/>
                          <a:ea typeface="Arial MT"/>
                          <a:cs typeface="Arial MT"/>
                        </a:rPr>
                        <a:t>Practical:</a:t>
                      </a:r>
                      <a:r>
                        <a:rPr lang="en-US" sz="1700" b="0" i="0" u="none" strike="noStrike" spc="-30" dirty="0">
                          <a:effectLst/>
                          <a:latin typeface="Arial MT"/>
                          <a:ea typeface="Arial MT"/>
                          <a:cs typeface="Arial MT"/>
                        </a:rPr>
                        <a:t> </a:t>
                      </a:r>
                      <a:r>
                        <a:rPr lang="en-US" sz="1700" b="0" i="0" u="none" strike="noStrike" dirty="0">
                          <a:effectLst/>
                          <a:latin typeface="Arial MT"/>
                          <a:ea typeface="Arial MT"/>
                          <a:cs typeface="Arial MT"/>
                        </a:rPr>
                        <a:t>experiment,</a:t>
                      </a:r>
                      <a:r>
                        <a:rPr lang="en-US" sz="1700" b="0" i="0" u="none" strike="noStrike" spc="-30" dirty="0">
                          <a:effectLst/>
                          <a:latin typeface="Arial MT"/>
                          <a:ea typeface="Arial MT"/>
                          <a:cs typeface="Arial MT"/>
                        </a:rPr>
                        <a:t> </a:t>
                      </a:r>
                      <a:r>
                        <a:rPr lang="en-US" sz="1700" b="0" i="0" u="none" strike="noStrike" dirty="0">
                          <a:effectLst/>
                          <a:latin typeface="Arial MT"/>
                          <a:ea typeface="Arial MT"/>
                          <a:cs typeface="Arial MT"/>
                        </a:rPr>
                        <a:t>clinical,</a:t>
                      </a:r>
                      <a:r>
                        <a:rPr lang="en-US" sz="1700" b="0" i="0" u="none" strike="noStrike" spc="-20" dirty="0">
                          <a:effectLst/>
                          <a:latin typeface="Arial MT"/>
                          <a:ea typeface="Arial MT"/>
                          <a:cs typeface="Arial MT"/>
                        </a:rPr>
                        <a:t> </a:t>
                      </a:r>
                      <a:r>
                        <a:rPr lang="en-US" sz="1700" b="0" i="0" u="none" strike="noStrike" dirty="0">
                          <a:effectLst/>
                          <a:latin typeface="Arial MT"/>
                          <a:ea typeface="Arial MT"/>
                          <a:cs typeface="Arial MT"/>
                        </a:rPr>
                        <a:t>educational</a:t>
                      </a:r>
                      <a:r>
                        <a:rPr lang="en-US" sz="1700" b="0" i="0" u="none" strike="noStrike" spc="-20" dirty="0">
                          <a:effectLst/>
                          <a:latin typeface="Arial MT"/>
                          <a:ea typeface="Arial MT"/>
                          <a:cs typeface="Arial MT"/>
                        </a:rPr>
                        <a:t> </a:t>
                      </a:r>
                      <a:r>
                        <a:rPr lang="en-US" sz="1700" b="0" i="0" u="none" strike="noStrike" dirty="0">
                          <a:effectLst/>
                          <a:latin typeface="Arial MT"/>
                          <a:ea typeface="Arial MT"/>
                          <a:cs typeface="Arial MT"/>
                        </a:rPr>
                        <a:t>or</a:t>
                      </a:r>
                      <a:r>
                        <a:rPr lang="en-US" sz="1700" b="0" i="0" u="none" strike="noStrike" spc="-10" dirty="0">
                          <a:effectLst/>
                          <a:latin typeface="Arial MT"/>
                          <a:ea typeface="Arial MT"/>
                          <a:cs typeface="Arial MT"/>
                        </a:rPr>
                        <a:t> </a:t>
                      </a:r>
                      <a:r>
                        <a:rPr lang="en-US" sz="1700" b="0" i="0" u="none" strike="noStrike" dirty="0">
                          <a:effectLst/>
                          <a:latin typeface="Arial MT"/>
                          <a:ea typeface="Arial MT"/>
                          <a:cs typeface="Arial MT"/>
                        </a:rPr>
                        <a:t>hospitality</a:t>
                      </a:r>
                      <a:r>
                        <a:rPr lang="en-US" sz="1700" b="0" i="0" u="none" strike="noStrike" spc="-5" dirty="0">
                          <a:effectLst/>
                          <a:latin typeface="Arial MT"/>
                          <a:ea typeface="Arial MT"/>
                          <a:cs typeface="Arial MT"/>
                        </a:rPr>
                        <a:t> </a:t>
                      </a:r>
                      <a:r>
                        <a:rPr lang="en-US" sz="1700" b="0" i="0" u="none" strike="noStrike" dirty="0">
                          <a:effectLst/>
                          <a:latin typeface="Arial MT"/>
                          <a:ea typeface="Arial MT"/>
                          <a:cs typeface="Arial MT"/>
                        </a:rPr>
                        <a:t>practice-based</a:t>
                      </a:r>
                      <a:r>
                        <a:rPr lang="en-US" sz="1700" b="0" i="0" u="none" strike="noStrike" spc="-25" dirty="0">
                          <a:effectLst/>
                          <a:latin typeface="Arial MT"/>
                          <a:ea typeface="Arial MT"/>
                          <a:cs typeface="Arial MT"/>
                        </a:rPr>
                        <a:t> </a:t>
                      </a:r>
                      <a:r>
                        <a:rPr lang="en-US" sz="1700" b="0" i="0" u="none" strike="noStrike" dirty="0">
                          <a:effectLst/>
                          <a:latin typeface="Arial MT"/>
                          <a:ea typeface="Arial MT"/>
                          <a:cs typeface="Arial MT"/>
                        </a:rPr>
                        <a:t>assignment</a:t>
                      </a:r>
                      <a:endParaRPr lang="en-US" sz="3100" b="0" i="0" u="none" strike="noStrike" dirty="0">
                        <a:effectLst/>
                        <a:latin typeface="Arial" panose="020B0604020202020204" pitchFamily="34" charset="0"/>
                      </a:endParaRPr>
                    </a:p>
                  </a:txBody>
                  <a:tcPr marL="16243" marR="16243" marT="16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extLst>
                  <a:ext uri="{0D108BD9-81ED-4DB2-BD59-A6C34878D82A}">
                    <a16:rowId xmlns:a16="http://schemas.microsoft.com/office/drawing/2014/main" val="1928727748"/>
                  </a:ext>
                </a:extLst>
              </a:tr>
            </a:tbl>
          </a:graphicData>
        </a:graphic>
      </p:graphicFrame>
      <p:sp>
        <p:nvSpPr>
          <p:cNvPr id="5" name="Slide Number Placeholder 4">
            <a:extLst>
              <a:ext uri="{FF2B5EF4-FFF2-40B4-BE49-F238E27FC236}">
                <a16:creationId xmlns:a16="http://schemas.microsoft.com/office/drawing/2014/main" id="{AC9A9CA4-5DAD-4178-845B-FB15DFD301AF}"/>
              </a:ext>
            </a:extLst>
          </p:cNvPr>
          <p:cNvSpPr>
            <a:spLocks noGrp="1"/>
          </p:cNvSpPr>
          <p:nvPr>
            <p:ph type="sldNum" sz="quarter" idx="12"/>
          </p:nvPr>
        </p:nvSpPr>
        <p:spPr/>
        <p:txBody>
          <a:bodyPr/>
          <a:lstStyle/>
          <a:p>
            <a:fld id="{5EEB83C2-341F-4C28-A243-1C56DDDA54D3}" type="slidenum">
              <a:rPr lang="en-US" smtClean="0"/>
              <a:t>6</a:t>
            </a:fld>
            <a:endParaRPr lang="en-US"/>
          </a:p>
        </p:txBody>
      </p:sp>
    </p:spTree>
    <p:extLst>
      <p:ext uri="{BB962C8B-B14F-4D97-AF65-F5344CB8AC3E}">
        <p14:creationId xmlns:p14="http://schemas.microsoft.com/office/powerpoint/2010/main" val="3007169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5D28D120-1389-4B3F-BECB-0949DCCAC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 y="0"/>
            <a:ext cx="121987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F1103F-6599-46F5-B314-D8EB8538CB36}"/>
              </a:ext>
            </a:extLst>
          </p:cNvPr>
          <p:cNvSpPr>
            <a:spLocks noGrp="1"/>
          </p:cNvSpPr>
          <p:nvPr>
            <p:ph type="title"/>
          </p:nvPr>
        </p:nvSpPr>
        <p:spPr>
          <a:xfrm>
            <a:off x="490949" y="851708"/>
            <a:ext cx="3086639" cy="5183333"/>
          </a:xfrm>
        </p:spPr>
        <p:txBody>
          <a:bodyPr anchor="t">
            <a:normAutofit/>
          </a:bodyPr>
          <a:lstStyle/>
          <a:p>
            <a:r>
              <a:rPr lang="en-GB" dirty="0"/>
              <a:t>Workshop</a:t>
            </a:r>
          </a:p>
        </p:txBody>
      </p:sp>
      <p:cxnSp>
        <p:nvCxnSpPr>
          <p:cNvPr id="6153" name="Straight Connector 6152">
            <a:extLst>
              <a:ext uri="{FF2B5EF4-FFF2-40B4-BE49-F238E27FC236}">
                <a16:creationId xmlns:a16="http://schemas.microsoft.com/office/drawing/2014/main" id="{D927055D-9ECF-487E-91DD-FFA84AB92D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333" y="571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146" name="Picture 2" descr="Free Image on Pixabay - Office, Business, Work, Meeting | Silhouette ...">
            <a:extLst>
              <a:ext uri="{FF2B5EF4-FFF2-40B4-BE49-F238E27FC236}">
                <a16:creationId xmlns:a16="http://schemas.microsoft.com/office/drawing/2014/main" id="{30B8DF80-6121-477A-8DE7-F70454F400F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6025" y="2332654"/>
            <a:ext cx="3015590" cy="284219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2CBC9B7-A7A0-486C-AC4B-4A4BDD98559A}"/>
              </a:ext>
            </a:extLst>
          </p:cNvPr>
          <p:cNvSpPr>
            <a:spLocks noGrp="1"/>
          </p:cNvSpPr>
          <p:nvPr>
            <p:ph idx="1"/>
          </p:nvPr>
        </p:nvSpPr>
        <p:spPr>
          <a:xfrm>
            <a:off x="4631586" y="810116"/>
            <a:ext cx="6751400" cy="5077034"/>
          </a:xfrm>
        </p:spPr>
        <p:txBody>
          <a:bodyPr anchor="b">
            <a:normAutofit/>
          </a:bodyPr>
          <a:lstStyle/>
          <a:p>
            <a:pPr algn="just">
              <a:lnSpc>
                <a:spcPct val="110000"/>
              </a:lnSpc>
            </a:pPr>
            <a:r>
              <a:rPr lang="en-GB" sz="1800" dirty="0"/>
              <a:t>On your paper, write down all of the assessments on your course.</a:t>
            </a:r>
          </a:p>
          <a:p>
            <a:pPr algn="just">
              <a:lnSpc>
                <a:spcPct val="110000"/>
              </a:lnSpc>
            </a:pPr>
            <a:r>
              <a:rPr lang="en-GB" sz="1800" dirty="0"/>
              <a:t>In the box on the left, add the relevant colour from the list on slide 6.</a:t>
            </a:r>
          </a:p>
          <a:p>
            <a:pPr algn="just">
              <a:lnSpc>
                <a:spcPct val="110000"/>
              </a:lnSpc>
            </a:pPr>
            <a:r>
              <a:rPr lang="en-GB" sz="1800" dirty="0"/>
              <a:t>Be honest/critical and make sure all similar activities are allocated the same colour; so for example, whether it is a group presentation or a performance, it is still yellow.</a:t>
            </a:r>
          </a:p>
          <a:p>
            <a:pPr algn="just">
              <a:lnSpc>
                <a:spcPct val="110000"/>
              </a:lnSpc>
            </a:pPr>
            <a:r>
              <a:rPr lang="en-GB" sz="1800" dirty="0"/>
              <a:t>Once you have completed your list and coloured it in, review whether your course offers a variety of assessments, or whether it is weighted more heavily in one or two different types of assessment.</a:t>
            </a:r>
          </a:p>
          <a:p>
            <a:pPr algn="just">
              <a:lnSpc>
                <a:spcPct val="110000"/>
              </a:lnSpc>
            </a:pPr>
            <a:r>
              <a:rPr lang="en-GB" sz="1800" dirty="0"/>
              <a:t>Start thinking….. How can you make the assessment strategy more diverse </a:t>
            </a:r>
          </a:p>
          <a:p>
            <a:pPr>
              <a:lnSpc>
                <a:spcPct val="110000"/>
              </a:lnSpc>
            </a:pPr>
            <a:endParaRPr lang="en-GB" sz="1400" dirty="0"/>
          </a:p>
        </p:txBody>
      </p:sp>
      <p:cxnSp>
        <p:nvCxnSpPr>
          <p:cNvPr id="6155" name="Straight Connector 6154">
            <a:extLst>
              <a:ext uri="{FF2B5EF4-FFF2-40B4-BE49-F238E27FC236}">
                <a16:creationId xmlns:a16="http://schemas.microsoft.com/office/drawing/2014/main" id="{F0DC1883-8AF7-483D-9074-3C6D8AF57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57" name="Straight Connector 6156">
            <a:extLst>
              <a:ext uri="{FF2B5EF4-FFF2-40B4-BE49-F238E27FC236}">
                <a16:creationId xmlns:a16="http://schemas.microsoft.com/office/drawing/2014/main" id="{1CF89D75-E5AC-4C45-9D87-228849A4C7A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22916"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92DE0F15-62B8-4AE1-BA07-50C5B46E36FA}"/>
              </a:ext>
            </a:extLst>
          </p:cNvPr>
          <p:cNvSpPr>
            <a:spLocks noGrp="1"/>
          </p:cNvSpPr>
          <p:nvPr>
            <p:ph type="sldNum" sz="quarter" idx="12"/>
          </p:nvPr>
        </p:nvSpPr>
        <p:spPr>
          <a:xfrm>
            <a:off x="11024553" y="6397103"/>
            <a:ext cx="700775" cy="365125"/>
          </a:xfrm>
        </p:spPr>
        <p:txBody>
          <a:bodyPr>
            <a:normAutofit/>
          </a:bodyPr>
          <a:lstStyle/>
          <a:p>
            <a:pPr>
              <a:spcAft>
                <a:spcPts val="600"/>
              </a:spcAft>
            </a:pPr>
            <a:fld id="{5EEB83C2-341F-4C28-A243-1C56DDDA54D3}" type="slidenum">
              <a:rPr lang="en-US" smtClean="0"/>
              <a:pPr>
                <a:spcAft>
                  <a:spcPts val="600"/>
                </a:spcAft>
              </a:pPr>
              <a:t>7</a:t>
            </a:fld>
            <a:endParaRPr lang="en-US"/>
          </a:p>
        </p:txBody>
      </p:sp>
    </p:spTree>
    <p:extLst>
      <p:ext uri="{BB962C8B-B14F-4D97-AF65-F5344CB8AC3E}">
        <p14:creationId xmlns:p14="http://schemas.microsoft.com/office/powerpoint/2010/main" val="1925202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78" name="Rectangle 7180">
            <a:extLst>
              <a:ext uri="{FF2B5EF4-FFF2-40B4-BE49-F238E27FC236}">
                <a16:creationId xmlns:a16="http://schemas.microsoft.com/office/drawing/2014/main" id="{6FB0F08B-E89F-41CE-B04F-EE19C0D5ED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80" name="Straight Connector 7182">
            <a:extLst>
              <a:ext uri="{FF2B5EF4-FFF2-40B4-BE49-F238E27FC236}">
                <a16:creationId xmlns:a16="http://schemas.microsoft.com/office/drawing/2014/main" id="{671EA0E3-B720-4500-BCC6-E6676D5648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575371"/>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174" name="Picture 6" descr="Rainbow color colored colorful alphabet letter qa Vector Image">
            <a:extLst>
              <a:ext uri="{FF2B5EF4-FFF2-40B4-BE49-F238E27FC236}">
                <a16:creationId xmlns:a16="http://schemas.microsoft.com/office/drawing/2014/main" id="{B55E58FB-0260-4702-A842-F2D1BCF3E4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607" b="19672"/>
          <a:stretch/>
        </p:blipFill>
        <p:spPr bwMode="auto">
          <a:xfrm>
            <a:off x="565701" y="861060"/>
            <a:ext cx="11054799" cy="5149552"/>
          </a:xfrm>
          <a:prstGeom prst="rect">
            <a:avLst/>
          </a:prstGeom>
          <a:noFill/>
          <a:extLst>
            <a:ext uri="{909E8E84-426E-40DD-AFC4-6F175D3DCCD1}">
              <a14:hiddenFill xmlns:a14="http://schemas.microsoft.com/office/drawing/2010/main">
                <a:solidFill>
                  <a:srgbClr val="FFFFFF"/>
                </a:solidFill>
              </a14:hiddenFill>
            </a:ext>
          </a:extLst>
        </p:spPr>
      </p:pic>
      <p:cxnSp>
        <p:nvCxnSpPr>
          <p:cNvPr id="7182" name="Straight Connector 7184">
            <a:extLst>
              <a:ext uri="{FF2B5EF4-FFF2-40B4-BE49-F238E27FC236}">
                <a16:creationId xmlns:a16="http://schemas.microsoft.com/office/drawing/2014/main" id="{985AAA19-C81B-40EF-BE0A-482F0BCEC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9F2780E6-8C9E-4B8B-8D14-3E8CA0D35659}"/>
              </a:ext>
            </a:extLst>
          </p:cNvPr>
          <p:cNvSpPr>
            <a:spLocks noGrp="1"/>
          </p:cNvSpPr>
          <p:nvPr>
            <p:ph type="sldNum" sz="quarter" idx="12"/>
          </p:nvPr>
        </p:nvSpPr>
        <p:spPr>
          <a:xfrm>
            <a:off x="11024553" y="6397103"/>
            <a:ext cx="700775" cy="365125"/>
          </a:xfrm>
        </p:spPr>
        <p:txBody>
          <a:bodyPr vert="horz" lIns="91440" tIns="45720" rIns="91440" bIns="45720" rtlCol="0" anchor="ctr">
            <a:normAutofit/>
          </a:bodyPr>
          <a:lstStyle/>
          <a:p>
            <a:pPr>
              <a:spcAft>
                <a:spcPts val="600"/>
              </a:spcAft>
            </a:pPr>
            <a:fld id="{5EEB83C2-341F-4C28-A243-1C56DDDA54D3}" type="slidenum">
              <a:rPr lang="en-US"/>
              <a:pPr>
                <a:spcAft>
                  <a:spcPts val="600"/>
                </a:spcAft>
              </a:pPr>
              <a:t>8</a:t>
            </a:fld>
            <a:endParaRPr lang="en-US"/>
          </a:p>
        </p:txBody>
      </p:sp>
    </p:spTree>
    <p:extLst>
      <p:ext uri="{BB962C8B-B14F-4D97-AF65-F5344CB8AC3E}">
        <p14:creationId xmlns:p14="http://schemas.microsoft.com/office/powerpoint/2010/main" val="2391688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E15D6-A90C-4036-BB0A-99AD356A3588}"/>
              </a:ext>
            </a:extLst>
          </p:cNvPr>
          <p:cNvSpPr>
            <a:spLocks noGrp="1"/>
          </p:cNvSpPr>
          <p:nvPr>
            <p:ph type="title"/>
          </p:nvPr>
        </p:nvSpPr>
        <p:spPr/>
        <p:txBody>
          <a:bodyPr/>
          <a:lstStyle/>
          <a:p>
            <a:r>
              <a:rPr lang="en-GB" dirty="0"/>
              <a:t>Reference List</a:t>
            </a:r>
          </a:p>
        </p:txBody>
      </p:sp>
      <p:sp>
        <p:nvSpPr>
          <p:cNvPr id="3" name="Content Placeholder 2">
            <a:extLst>
              <a:ext uri="{FF2B5EF4-FFF2-40B4-BE49-F238E27FC236}">
                <a16:creationId xmlns:a16="http://schemas.microsoft.com/office/drawing/2014/main" id="{B732D0D1-39D5-4625-8722-28A50DDD3DB3}"/>
              </a:ext>
            </a:extLst>
          </p:cNvPr>
          <p:cNvSpPr>
            <a:spLocks noGrp="1"/>
          </p:cNvSpPr>
          <p:nvPr>
            <p:ph idx="1"/>
          </p:nvPr>
        </p:nvSpPr>
        <p:spPr/>
        <p:txBody>
          <a:bodyPr>
            <a:normAutofit fontScale="62500" lnSpcReduction="20000"/>
          </a:bodyPr>
          <a:lstStyle/>
          <a:p>
            <a:pPr algn="just">
              <a:lnSpc>
                <a:spcPct val="107000"/>
              </a:lnSpc>
              <a:spcAft>
                <a:spcPts val="800"/>
              </a:spcAft>
            </a:pPr>
            <a:r>
              <a:rPr lang="en-GB" sz="1700" dirty="0">
                <a:effectLst/>
                <a:latin typeface="Calibri" panose="020F0502020204030204" pitchFamily="34" charset="0"/>
                <a:ea typeface="Calibri" panose="020F0502020204030204" pitchFamily="34" charset="0"/>
                <a:cs typeface="Calibri" panose="020F0502020204030204" pitchFamily="34" charset="0"/>
              </a:rPr>
              <a:t>Bryan, C. and Clegg, K. (2019) </a:t>
            </a:r>
            <a:r>
              <a:rPr lang="en-GB" sz="1700" i="1" dirty="0">
                <a:effectLst/>
                <a:latin typeface="Calibri" panose="020F0502020204030204" pitchFamily="34" charset="0"/>
                <a:ea typeface="Calibri" panose="020F0502020204030204" pitchFamily="34" charset="0"/>
                <a:cs typeface="Calibri" panose="020F0502020204030204" pitchFamily="34" charset="0"/>
              </a:rPr>
              <a:t>Innovative Assessment in Higher Education</a:t>
            </a:r>
            <a:r>
              <a:rPr lang="en-GB" sz="1700" dirty="0">
                <a:effectLst/>
                <a:latin typeface="Calibri" panose="020F0502020204030204" pitchFamily="34" charset="0"/>
                <a:ea typeface="Calibri" panose="020F0502020204030204" pitchFamily="34" charset="0"/>
                <a:cs typeface="Calibri" panose="020F0502020204030204" pitchFamily="34" charset="0"/>
              </a:rPr>
              <a:t>. 2</a:t>
            </a:r>
            <a:r>
              <a:rPr lang="en-GB" sz="1700" baseline="30000" dirty="0">
                <a:effectLst/>
                <a:latin typeface="Calibri" panose="020F0502020204030204" pitchFamily="34" charset="0"/>
                <a:ea typeface="Calibri" panose="020F0502020204030204" pitchFamily="34" charset="0"/>
                <a:cs typeface="Calibri" panose="020F0502020204030204" pitchFamily="34" charset="0"/>
              </a:rPr>
              <a:t>nd</a:t>
            </a:r>
            <a:r>
              <a:rPr lang="en-GB" sz="1700" dirty="0">
                <a:effectLst/>
                <a:latin typeface="Calibri" panose="020F0502020204030204" pitchFamily="34" charset="0"/>
                <a:ea typeface="Calibri" panose="020F0502020204030204" pitchFamily="34" charset="0"/>
                <a:cs typeface="Calibri" panose="020F0502020204030204" pitchFamily="34" charset="0"/>
              </a:rPr>
              <a:t> edn. Taylor and Francis.</a:t>
            </a:r>
          </a:p>
          <a:p>
            <a:pPr algn="just">
              <a:lnSpc>
                <a:spcPct val="115000"/>
              </a:lnSpc>
              <a:spcAft>
                <a:spcPts val="800"/>
              </a:spcAft>
            </a:pPr>
            <a:r>
              <a:rPr lang="en-GB" sz="1700" dirty="0">
                <a:effectLst/>
                <a:latin typeface="Calibri" panose="020F0502020204030204" pitchFamily="34" charset="0"/>
                <a:ea typeface="Calibri" panose="020F0502020204030204" pitchFamily="34" charset="0"/>
                <a:cs typeface="Calibri" panose="020F0502020204030204" pitchFamily="34" charset="0"/>
              </a:rPr>
              <a:t>Ellis, C., van Haeringen, K., Harper, R., Bretag, T. Zucker, I., McBride, S., Rozenberg, P., Newton, P., and Saddiqui, S. (2020). </a:t>
            </a:r>
            <a:r>
              <a:rPr lang="en-GB" sz="17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Does authentic assessment assure academic integrity? Evidence from contract cheating data. </a:t>
            </a:r>
            <a:r>
              <a:rPr lang="en-GB" sz="1700" i="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Higher Education Research &amp; Development</a:t>
            </a:r>
            <a:r>
              <a:rPr lang="en-GB" sz="17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V. 39:3. pp 454-469, DOI: </a:t>
            </a:r>
            <a:r>
              <a:rPr lang="en-GB" sz="1700" u="sng" dirty="0">
                <a:solidFill>
                  <a:srgbClr val="333333"/>
                </a:solidFill>
                <a:effectLst/>
                <a:latin typeface="Calibri" panose="020F0502020204030204" pitchFamily="34" charset="0"/>
                <a:ea typeface="Calibri" panose="020F0502020204030204" pitchFamily="34" charset="0"/>
                <a:cs typeface="Calibri" panose="020F0502020204030204" pitchFamily="34" charset="0"/>
                <a:hlinkClick r:id="rId2"/>
              </a:rPr>
              <a:t>10.1080/07294360.2019.1680956</a:t>
            </a:r>
            <a:endParaRPr lang="en-GB" sz="17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en-GB" sz="17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Han, K., Colarelli, S. M., &amp; Weed, N. C. (2019). Methodological and statistical advances in the consideration of cultural diversity in assessment: A critical review of group classification and measurement invariance testing. </a:t>
            </a:r>
            <a:r>
              <a:rPr lang="en-GB" sz="1700" i="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Psychological Assessment, 31</a:t>
            </a:r>
            <a:r>
              <a:rPr lang="en-GB" sz="17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(12), 1481–1496. </a:t>
            </a:r>
            <a:r>
              <a:rPr lang="en-GB" sz="1700" u="sng" dirty="0">
                <a:solidFill>
                  <a:srgbClr val="2C72B7"/>
                </a:solidFill>
                <a:effectLst/>
                <a:latin typeface="Calibri" panose="020F0502020204030204" pitchFamily="34" charset="0"/>
                <a:ea typeface="Calibri" panose="020F0502020204030204" pitchFamily="34" charset="0"/>
                <a:cs typeface="Calibri" panose="020F0502020204030204" pitchFamily="34" charset="0"/>
                <a:hlinkClick r:id="rId3"/>
              </a:rPr>
              <a:t>https://doi.org/10.1037/pas0000731</a:t>
            </a:r>
            <a:r>
              <a:rPr lang="en-GB" sz="1700" dirty="0">
                <a:effectLst/>
                <a:latin typeface="Calibri" panose="020F0502020204030204" pitchFamily="34" charset="0"/>
                <a:ea typeface="Calibri" panose="020F0502020204030204" pitchFamily="34" charset="0"/>
                <a:cs typeface="Calibri" panose="020F0502020204030204" pitchFamily="34" charset="0"/>
              </a:rPr>
              <a:t> </a:t>
            </a:r>
          </a:p>
          <a:p>
            <a:pPr algn="just">
              <a:lnSpc>
                <a:spcPct val="107000"/>
              </a:lnSpc>
              <a:spcAft>
                <a:spcPts val="800"/>
              </a:spcAft>
            </a:pPr>
            <a:r>
              <a:rPr lang="en-GB" sz="17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Hong-Meng Tai, J., Dollinger, M., Ajjawi, R., Jorre de St Jorre, T., Krattli, S., McCarthy, D., &amp; Prezioso, D. (2022) Designing assessment for inclusion: an exploration of diverse students’ assessment experiences. </a:t>
            </a:r>
            <a:r>
              <a:rPr lang="en-GB" sz="1700"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Assessment &amp; Evaluation in Higher Education</a:t>
            </a:r>
            <a:r>
              <a:rPr lang="en-GB" sz="17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pp 1 – 15. DOI: </a:t>
            </a:r>
            <a:r>
              <a:rPr lang="en-GB" sz="1700" u="sng" dirty="0">
                <a:solidFill>
                  <a:srgbClr val="0D0D0D"/>
                </a:solidFill>
                <a:effectLst/>
                <a:latin typeface="Calibri" panose="020F0502020204030204" pitchFamily="34" charset="0"/>
                <a:ea typeface="Calibri" panose="020F0502020204030204" pitchFamily="34" charset="0"/>
                <a:cs typeface="Calibri" panose="020F0502020204030204" pitchFamily="34" charset="0"/>
                <a:hlinkClick r:id="rId4"/>
              </a:rPr>
              <a:t>10.1080/02602938.2022.2082373</a:t>
            </a:r>
            <a:endParaRPr lang="en-GB" sz="1700" u="sng"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en-GB" sz="1700" b="0" i="0" dirty="0">
                <a:solidFill>
                  <a:srgbClr val="333333"/>
                </a:solidFill>
                <a:effectLst/>
                <a:latin typeface="Calibri" panose="020F0502020204030204" pitchFamily="34" charset="0"/>
                <a:cs typeface="Calibri" panose="020F0502020204030204" pitchFamily="34" charset="0"/>
              </a:rPr>
              <a:t>Nieminen, J. H. (2022) Assessment for Inclusion: rethinking inclusive assessment in higher education. </a:t>
            </a:r>
            <a:r>
              <a:rPr lang="en-GB" sz="1700" b="0" i="1" dirty="0">
                <a:solidFill>
                  <a:srgbClr val="333333"/>
                </a:solidFill>
                <a:effectLst/>
                <a:latin typeface="Calibri" panose="020F0502020204030204" pitchFamily="34" charset="0"/>
                <a:cs typeface="Calibri" panose="020F0502020204030204" pitchFamily="34" charset="0"/>
              </a:rPr>
              <a:t>Teaching in Higher Education</a:t>
            </a:r>
            <a:r>
              <a:rPr lang="en-GB" sz="1700" dirty="0">
                <a:solidFill>
                  <a:srgbClr val="333333"/>
                </a:solidFill>
                <a:latin typeface="Calibri" panose="020F0502020204030204" pitchFamily="34" charset="0"/>
                <a:cs typeface="Calibri" panose="020F0502020204030204" pitchFamily="34" charset="0"/>
              </a:rPr>
              <a:t>.</a:t>
            </a:r>
            <a:r>
              <a:rPr lang="en-GB" sz="1700" b="0" i="0" dirty="0">
                <a:solidFill>
                  <a:srgbClr val="333333"/>
                </a:solidFill>
                <a:effectLst/>
                <a:latin typeface="Calibri" panose="020F0502020204030204" pitchFamily="34" charset="0"/>
                <a:cs typeface="Calibri" panose="020F0502020204030204" pitchFamily="34" charset="0"/>
              </a:rPr>
              <a:t> DOI: </a:t>
            </a:r>
            <a:r>
              <a:rPr lang="en-GB" sz="1700" b="0" i="0" u="sng" dirty="0">
                <a:solidFill>
                  <a:srgbClr val="333333"/>
                </a:solidFill>
                <a:effectLst/>
                <a:latin typeface="Calibri" panose="020F0502020204030204" pitchFamily="34" charset="0"/>
                <a:cs typeface="Calibri" panose="020F0502020204030204" pitchFamily="34" charset="0"/>
                <a:hlinkClick r:id="rId5"/>
              </a:rPr>
              <a:t>10.1080/13562517.2021.2021395</a:t>
            </a:r>
            <a:endParaRPr lang="en-GB" sz="17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en-GB" sz="1700" dirty="0">
                <a:effectLst/>
                <a:latin typeface="Calibri" panose="020F0502020204030204" pitchFamily="34" charset="0"/>
                <a:ea typeface="Calibri" panose="020F0502020204030204" pitchFamily="34" charset="0"/>
                <a:cs typeface="Calibri" panose="020F0502020204030204" pitchFamily="34" charset="0"/>
              </a:rPr>
              <a:t>Nortvedt, G.A., Wiese, E., Brown, M., Burns, D., McNamara, G., O’Hara, J., Herbert, A., Fellner, M., Herzog-Punzenberger, B., Nayir, F., and Taneri, P.O. (2020) Aiding a Culturally Responsive Assessment in Schools in a Globalising World. </a:t>
            </a:r>
            <a:r>
              <a:rPr lang="en-GB" sz="1700" i="1" dirty="0">
                <a:effectLst/>
                <a:latin typeface="Calibri" panose="020F0502020204030204" pitchFamily="34" charset="0"/>
                <a:ea typeface="Calibri" panose="020F0502020204030204" pitchFamily="34" charset="0"/>
                <a:cs typeface="Calibri" panose="020F0502020204030204" pitchFamily="34" charset="0"/>
              </a:rPr>
              <a:t>Educational Assessment, Evaluation and Accountability. </a:t>
            </a:r>
            <a:r>
              <a:rPr lang="en-GB" sz="1700" dirty="0">
                <a:effectLst/>
                <a:latin typeface="Calibri" panose="020F0502020204030204" pitchFamily="34" charset="0"/>
                <a:ea typeface="Calibri" panose="020F0502020204030204" pitchFamily="34" charset="0"/>
                <a:cs typeface="Calibri" panose="020F0502020204030204" pitchFamily="34" charset="0"/>
              </a:rPr>
              <a:t>Vo.32. pp 5-27.</a:t>
            </a:r>
          </a:p>
          <a:p>
            <a:pPr algn="just">
              <a:lnSpc>
                <a:spcPct val="107000"/>
              </a:lnSpc>
              <a:spcAft>
                <a:spcPts val="800"/>
              </a:spcAft>
            </a:pPr>
            <a:r>
              <a:rPr lang="en-GB" sz="1700" dirty="0">
                <a:effectLst/>
                <a:latin typeface="Calibri" panose="020F0502020204030204" pitchFamily="34" charset="0"/>
                <a:ea typeface="Calibri" panose="020F0502020204030204" pitchFamily="34" charset="0"/>
                <a:cs typeface="Calibri" panose="020F0502020204030204" pitchFamily="34" charset="0"/>
              </a:rPr>
              <a:t>QAA (2021) Higher Education Toolkit. Part 12: Assessment. </a:t>
            </a:r>
          </a:p>
          <a:p>
            <a:pPr algn="just">
              <a:lnSpc>
                <a:spcPct val="107000"/>
              </a:lnSpc>
              <a:spcAft>
                <a:spcPts val="800"/>
              </a:spcAft>
            </a:pPr>
            <a:r>
              <a:rPr lang="en-GB" sz="1800"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Tai, J., Ajjawi, R., and Umarova</a:t>
            </a:r>
            <a:r>
              <a:rPr lang="en-GB" sz="1800" dirty="0">
                <a:effectLst/>
                <a:latin typeface="Calibri" panose="020F0502020204030204" pitchFamily="34" charset="0"/>
                <a:ea typeface="Calibri" panose="020F0502020204030204" pitchFamily="34" charset="0"/>
                <a:cs typeface="Times New Roman" panose="02020603050405020304" pitchFamily="18" charset="0"/>
              </a:rPr>
              <a:t>, A.</a:t>
            </a:r>
            <a:r>
              <a:rPr lang="en-GB" sz="1800"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(2021) How do students experience inclusive assessment? A critical review of contemporary literature.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International Journal of Inclusive Education DOI: </a:t>
            </a:r>
            <a:r>
              <a:rPr lang="en-GB" sz="1800" i="1" u="sng"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hlinkClick r:id="rId6"/>
              </a:rPr>
              <a:t>10.1080/13603116.2021.2011441</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en-GB" sz="1700" dirty="0">
              <a:effectLst/>
              <a:latin typeface="Calibri" panose="020F0502020204030204" pitchFamily="34" charset="0"/>
              <a:ea typeface="Calibri" panose="020F0502020204030204" pitchFamily="34" charset="0"/>
              <a:cs typeface="Calibri" panose="020F0502020204030204" pitchFamily="34" charset="0"/>
            </a:endParaRPr>
          </a:p>
          <a:p>
            <a:endParaRPr lang="en-GB" dirty="0"/>
          </a:p>
        </p:txBody>
      </p:sp>
      <p:sp>
        <p:nvSpPr>
          <p:cNvPr id="4" name="Slide Number Placeholder 3">
            <a:extLst>
              <a:ext uri="{FF2B5EF4-FFF2-40B4-BE49-F238E27FC236}">
                <a16:creationId xmlns:a16="http://schemas.microsoft.com/office/drawing/2014/main" id="{B2595601-D16C-4F07-A825-9A383CCB7DEF}"/>
              </a:ext>
            </a:extLst>
          </p:cNvPr>
          <p:cNvSpPr>
            <a:spLocks noGrp="1"/>
          </p:cNvSpPr>
          <p:nvPr>
            <p:ph type="sldNum" sz="quarter" idx="12"/>
          </p:nvPr>
        </p:nvSpPr>
        <p:spPr/>
        <p:txBody>
          <a:bodyPr/>
          <a:lstStyle/>
          <a:p>
            <a:fld id="{5EEB83C2-341F-4C28-A243-1C56DDDA54D3}" type="slidenum">
              <a:rPr lang="en-US" smtClean="0"/>
              <a:t>9</a:t>
            </a:fld>
            <a:endParaRPr lang="en-US"/>
          </a:p>
        </p:txBody>
      </p:sp>
    </p:spTree>
    <p:extLst>
      <p:ext uri="{BB962C8B-B14F-4D97-AF65-F5344CB8AC3E}">
        <p14:creationId xmlns:p14="http://schemas.microsoft.com/office/powerpoint/2010/main" val="921492084"/>
      </p:ext>
    </p:extLst>
  </p:cSld>
  <p:clrMapOvr>
    <a:masterClrMapping/>
  </p:clrMapOvr>
</p:sld>
</file>

<file path=ppt/theme/theme1.xml><?xml version="1.0" encoding="utf-8"?>
<a:theme xmlns:a="http://schemas.openxmlformats.org/drawingml/2006/main" name="AlignmentVTI">
  <a:themeElements>
    <a:clrScheme name="Alignment">
      <a:dk1>
        <a:sysClr val="windowText" lastClr="000000"/>
      </a:dk1>
      <a:lt1>
        <a:sysClr val="window" lastClr="FFFFFF"/>
      </a:lt1>
      <a:dk2>
        <a:srgbClr val="3B3D38"/>
      </a:dk2>
      <a:lt2>
        <a:srgbClr val="F7F2EE"/>
      </a:lt2>
      <a:accent1>
        <a:srgbClr val="928A63"/>
      </a:accent1>
      <a:accent2>
        <a:srgbClr val="B57B6B"/>
      </a:accent2>
      <a:accent3>
        <a:srgbClr val="9E8484"/>
      </a:accent3>
      <a:accent4>
        <a:srgbClr val="7C8A75"/>
      </a:accent4>
      <a:accent5>
        <a:srgbClr val="8C8578"/>
      </a:accent5>
      <a:accent6>
        <a:srgbClr val="A18563"/>
      </a:accent6>
      <a:hlink>
        <a:srgbClr val="B57B6B"/>
      </a:hlink>
      <a:folHlink>
        <a:srgbClr val="7C8A75"/>
      </a:folHlink>
    </a:clrScheme>
    <a:fontScheme name="Custom 1">
      <a:majorFont>
        <a:latin typeface="Batang"/>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ignmentVTI" id="{606D7720-FAA0-4ADC-B967-3239DA8ECA1A}" vid="{10074623-6FCC-4A3C-AAA5-58644BD8FF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3A1F6C22127A4682506295422DEB6F" ma:contentTypeVersion="23" ma:contentTypeDescription="Create a new document." ma:contentTypeScope="" ma:versionID="db016d647782b578a2500c6de9d19d3a">
  <xsd:schema xmlns:xsd="http://www.w3.org/2001/XMLSchema" xmlns:xs="http://www.w3.org/2001/XMLSchema" xmlns:p="http://schemas.microsoft.com/office/2006/metadata/properties" xmlns:ns1="http://schemas.microsoft.com/sharepoint/v3" xmlns:ns2="9978e5c5-1e6e-4fbe-92fd-bd71b315fefc" xmlns:ns3="c3872151-5905-4c97-9ff5-e4f7204cd876" targetNamespace="http://schemas.microsoft.com/office/2006/metadata/properties" ma:root="true" ma:fieldsID="16d5c8b97f7e83d1a195a3059bc26be7" ns1:_="" ns2:_="" ns3:_="">
    <xsd:import namespace="http://schemas.microsoft.com/sharepoint/v3"/>
    <xsd:import namespace="9978e5c5-1e6e-4fbe-92fd-bd71b315fefc"/>
    <xsd:import namespace="c3872151-5905-4c97-9ff5-e4f7204cd876"/>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Recordings_x002f_Video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978e5c5-1e6e-4fbe-92fd-bd71b315fef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Recordings_x002f_Videos" ma:index="23" nillable="true" ma:displayName="Recordings/Videos" ma:description="These are videos that will be shown during the presentations." ma:format="Hyperlink" ma:internalName="Recordings_x002f_Videos">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c4aacd68-9722-4061-b47c-b33f46bdd89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3872151-5905-4c97-9ff5-e4f7204cd87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aa9eb30-2542-413b-9672-15e9b0e0b797}" ma:internalName="TaxCatchAll" ma:showField="CatchAllData" ma:web="c3872151-5905-4c97-9ff5-e4f7204cd8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C5D30B-B1C7-4924-AA58-77DF5C086179}"/>
</file>

<file path=customXml/itemProps2.xml><?xml version="1.0" encoding="utf-8"?>
<ds:datastoreItem xmlns:ds="http://schemas.openxmlformats.org/officeDocument/2006/customXml" ds:itemID="{7054F509-2E91-482A-ADB4-3F7D0CFC2262}"/>
</file>

<file path=docProps/app.xml><?xml version="1.0" encoding="utf-8"?>
<Properties xmlns="http://schemas.openxmlformats.org/officeDocument/2006/extended-properties" xmlns:vt="http://schemas.openxmlformats.org/officeDocument/2006/docPropsVTypes">
  <TotalTime>264</TotalTime>
  <Words>1092</Words>
  <Application>Microsoft Office PowerPoint</Application>
  <PresentationFormat>Widescreen</PresentationFormat>
  <Paragraphs>63</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Batang</vt:lpstr>
      <vt:lpstr>Arial</vt:lpstr>
      <vt:lpstr>Arial MT</vt:lpstr>
      <vt:lpstr>Avenir Next LT Pro Light</vt:lpstr>
      <vt:lpstr>Calibri</vt:lpstr>
      <vt:lpstr>Open Sans</vt:lpstr>
      <vt:lpstr>AlignmentVTI</vt:lpstr>
      <vt:lpstr>Rainbow Assessment Tool  </vt:lpstr>
      <vt:lpstr>Assessment Diet</vt:lpstr>
      <vt:lpstr>Effective assessment requires more creativity in assessment design and planning</vt:lpstr>
      <vt:lpstr>What does this look like?</vt:lpstr>
      <vt:lpstr>Non-Prescriptive</vt:lpstr>
      <vt:lpstr>Examples…</vt:lpstr>
      <vt:lpstr>Workshop</vt:lpstr>
      <vt:lpstr>PowerPoint Presentation</vt:lpstr>
      <vt:lpstr>Reference List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Rainbow Assessment Tool</dc:title>
  <dc:creator>Janet Goddard</dc:creator>
  <cp:lastModifiedBy>Janet Goddard</cp:lastModifiedBy>
  <cp:revision>4</cp:revision>
  <dcterms:created xsi:type="dcterms:W3CDTF">2023-06-23T11:48:47Z</dcterms:created>
  <dcterms:modified xsi:type="dcterms:W3CDTF">2023-06-26T13:19:58Z</dcterms:modified>
</cp:coreProperties>
</file>