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entation.xml" ContentType="application/vnd.openxmlformats-officedocument.presentationml.presentation.main+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726"/>
    <p:restoredTop sz="95928"/>
  </p:normalViewPr>
  <p:slideViewPr>
    <p:cSldViewPr snapToGrid="0">
      <p:cViewPr varScale="1">
        <p:scale>
          <a:sx n="89" d="100"/>
          <a:sy n="89" d="100"/>
        </p:scale>
        <p:origin x="184" y="7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5184F-90D3-AD9E-DA1F-607C8339078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99D71DB-ED2F-E867-E562-21DD2E9C5F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6E1855A6-B206-20FC-28C7-F7027ADBA374}"/>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1FEE7315-F32C-AD7B-3CA0-4EA98BB403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9BB47-DAA7-0E55-7F20-D904EF152E44}"/>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1696952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645ED1-60BD-A8B7-7592-D0FB1A08DFCF}"/>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0957D5E2-81AF-146A-805B-8171A56B006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795BDF1-40D6-0F0F-5A2E-CB646422B64A}"/>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5ABA0644-4672-E25D-6629-6CF090E52E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0FBC9F-0E33-5861-07EA-43BA5FD0D51F}"/>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148709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5248CA-0DA5-F6AE-5B28-24AD04BC04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2A34924-34E6-CD0E-5C0A-6A289660057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64E621C-0CD9-F345-7235-8EB26C6B8C26}"/>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82EDED3F-E04C-7E1A-67D3-01D2147E18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B74144-BF2D-4884-B9D7-5992FB09D368}"/>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1573610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2BCAB-E14A-77E0-D5B2-2CEE87FE32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9213B47-A253-0505-6014-EB804F3A573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1AB0D8C-C319-B2A9-2598-D1DF8B535F7C}"/>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2271CB0E-B316-FF76-2F25-C773BDDAE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F17715-52DA-45C7-9171-000BDDFAEAD0}"/>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644124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8EA5F-6F41-32AA-A4EF-74FC169751D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1AA13F1-6942-E8E1-0573-C9D149F79D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800D262-592D-2219-2564-7F06BFCB1570}"/>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98C5B960-65C4-2CF6-7B2C-27D306CBDD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280D7DD-8180-3F0D-68A7-692270435ADD}"/>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2324817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36D31-D710-6864-16F6-FE7B35D6763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F27E07B-C5CD-0159-7BE3-F1352D432CB6}"/>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05D6AB08-B54E-3BD6-14F8-974610A085A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0E98168-543C-D87D-EDB3-670ABF0D5ACE}"/>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6" name="Footer Placeholder 5">
            <a:extLst>
              <a:ext uri="{FF2B5EF4-FFF2-40B4-BE49-F238E27FC236}">
                <a16:creationId xmlns:a16="http://schemas.microsoft.com/office/drawing/2014/main" id="{F459A758-AB5C-DB1A-28F7-128D988188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39928F-8B47-E910-BF1A-C4FFF9EFA4B9}"/>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2063125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DF12E-0463-A593-BA96-AD217E431457}"/>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F2E55C3-0F0B-F5B2-4FC1-D023366983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C3DD9E1-8D1D-A348-21D1-C5CB102C053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91156ED-353A-B06E-F812-A5EBB5D3E3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E8A9CE18-527D-FE3F-FE16-CC1030867441}"/>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486B9CBE-2260-D34B-4E19-FAA2224DCBBC}"/>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8" name="Footer Placeholder 7">
            <a:extLst>
              <a:ext uri="{FF2B5EF4-FFF2-40B4-BE49-F238E27FC236}">
                <a16:creationId xmlns:a16="http://schemas.microsoft.com/office/drawing/2014/main" id="{DA4083A3-DD2C-B14D-F688-257D6D7506E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A5B075-04D8-C14D-585D-65E1379FC75E}"/>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1831015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05385-8E1E-50C4-86FD-1BA04CE61D92}"/>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1C58E1F-CD67-8050-B88C-EDB6904A5231}"/>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4" name="Footer Placeholder 3">
            <a:extLst>
              <a:ext uri="{FF2B5EF4-FFF2-40B4-BE49-F238E27FC236}">
                <a16:creationId xmlns:a16="http://schemas.microsoft.com/office/drawing/2014/main" id="{CAD33991-8D99-F4ED-0118-0C29E4D5E3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B1DD7B-E6C1-70C5-0062-4C7862B2A54D}"/>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205005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77983A-6099-63B8-B47A-5BDAF97FCF98}"/>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3" name="Footer Placeholder 2">
            <a:extLst>
              <a:ext uri="{FF2B5EF4-FFF2-40B4-BE49-F238E27FC236}">
                <a16:creationId xmlns:a16="http://schemas.microsoft.com/office/drawing/2014/main" id="{7A358163-935E-A8E8-E4F9-C97B892ECCF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D27D17-9BC2-AD5C-3F41-899CE5103951}"/>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3309141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4636F-1E4E-F8CB-BAA7-87884D7A4E9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4DB02A3-45B6-4126-DA6C-11A152C2A3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2BE29D78-D15A-C966-898F-E49BAC9D55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3541DA9-0037-F5AC-941F-44C4F59637D8}"/>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6" name="Footer Placeholder 5">
            <a:extLst>
              <a:ext uri="{FF2B5EF4-FFF2-40B4-BE49-F238E27FC236}">
                <a16:creationId xmlns:a16="http://schemas.microsoft.com/office/drawing/2014/main" id="{4F439CCE-24E6-200D-9E8B-2E0CB46D7D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86605B-DFAB-A10F-B4B4-4F5A82F0B887}"/>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3287430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ECF85-CDED-403F-17EF-F10E6F22731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D56393B2-E7CF-95E8-EA68-325A3E9504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EE185EB-48C6-AFB1-03C9-C350DB5BA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BC458A9-5C09-7FA9-35F9-60EA5CFC2E32}"/>
              </a:ext>
            </a:extLst>
          </p:cNvPr>
          <p:cNvSpPr>
            <a:spLocks noGrp="1"/>
          </p:cNvSpPr>
          <p:nvPr>
            <p:ph type="dt" sz="half" idx="10"/>
          </p:nvPr>
        </p:nvSpPr>
        <p:spPr/>
        <p:txBody>
          <a:bodyPr/>
          <a:lstStyle/>
          <a:p>
            <a:fld id="{F69EC4C0-098A-9146-A6E7-B0922608B293}" type="datetimeFigureOut">
              <a:rPr lang="en-US" smtClean="0"/>
              <a:t>7/2/23</a:t>
            </a:fld>
            <a:endParaRPr lang="en-US"/>
          </a:p>
        </p:txBody>
      </p:sp>
      <p:sp>
        <p:nvSpPr>
          <p:cNvPr id="6" name="Footer Placeholder 5">
            <a:extLst>
              <a:ext uri="{FF2B5EF4-FFF2-40B4-BE49-F238E27FC236}">
                <a16:creationId xmlns:a16="http://schemas.microsoft.com/office/drawing/2014/main" id="{8607DF88-982B-6B54-1EF0-FA0352E8CC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C49678-26E0-A288-081E-D4FCAA553D07}"/>
              </a:ext>
            </a:extLst>
          </p:cNvPr>
          <p:cNvSpPr>
            <a:spLocks noGrp="1"/>
          </p:cNvSpPr>
          <p:nvPr>
            <p:ph type="sldNum" sz="quarter" idx="12"/>
          </p:nvPr>
        </p:nvSpPr>
        <p:spPr/>
        <p:txBody>
          <a:bodyPr/>
          <a:lstStyle/>
          <a:p>
            <a:fld id="{A087E6DE-B423-A748-B86A-DC4DF13CF6AC}" type="slidenum">
              <a:rPr lang="en-US" smtClean="0"/>
              <a:t>‹#›</a:t>
            </a:fld>
            <a:endParaRPr lang="en-US"/>
          </a:p>
        </p:txBody>
      </p:sp>
    </p:spTree>
    <p:extLst>
      <p:ext uri="{BB962C8B-B14F-4D97-AF65-F5344CB8AC3E}">
        <p14:creationId xmlns:p14="http://schemas.microsoft.com/office/powerpoint/2010/main" val="2924037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908BF38-475C-5425-2F6A-55FA6B72F1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D55F4CB-C86F-E401-116B-8FEFE1ECC07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FFD5408-135D-053B-661F-516815BB6E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9EC4C0-098A-9146-A6E7-B0922608B293}" type="datetimeFigureOut">
              <a:rPr lang="en-US" smtClean="0"/>
              <a:t>7/2/23</a:t>
            </a:fld>
            <a:endParaRPr lang="en-US"/>
          </a:p>
        </p:txBody>
      </p:sp>
      <p:sp>
        <p:nvSpPr>
          <p:cNvPr id="5" name="Footer Placeholder 4">
            <a:extLst>
              <a:ext uri="{FF2B5EF4-FFF2-40B4-BE49-F238E27FC236}">
                <a16:creationId xmlns:a16="http://schemas.microsoft.com/office/drawing/2014/main" id="{32708AE7-D7DC-B36A-F683-180E211E21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C621EFE-2278-9148-8CFD-D358E87C49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87E6DE-B423-A748-B86A-DC4DF13CF6AC}" type="slidenum">
              <a:rPr lang="en-US" smtClean="0"/>
              <a:t>‹#›</a:t>
            </a:fld>
            <a:endParaRPr lang="en-US"/>
          </a:p>
        </p:txBody>
      </p:sp>
    </p:spTree>
    <p:extLst>
      <p:ext uri="{BB962C8B-B14F-4D97-AF65-F5344CB8AC3E}">
        <p14:creationId xmlns:p14="http://schemas.microsoft.com/office/powerpoint/2010/main" val="625683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84938-641E-5C3F-6168-68ABD40A3E53}"/>
              </a:ext>
            </a:extLst>
          </p:cNvPr>
          <p:cNvSpPr>
            <a:spLocks noGrp="1"/>
          </p:cNvSpPr>
          <p:nvPr>
            <p:ph type="ctrTitle"/>
          </p:nvPr>
        </p:nvSpPr>
        <p:spPr>
          <a:xfrm>
            <a:off x="1524000" y="319475"/>
            <a:ext cx="9144000" cy="2387600"/>
          </a:xfrm>
        </p:spPr>
        <p:txBody>
          <a:bodyPr>
            <a:normAutofit/>
          </a:bodyPr>
          <a:lstStyle/>
          <a:p>
            <a:r>
              <a:rPr lang="en-US"/>
              <a:t>What to do? </a:t>
            </a:r>
            <a:endParaRPr lang="en-US" dirty="0"/>
          </a:p>
        </p:txBody>
      </p:sp>
      <p:sp>
        <p:nvSpPr>
          <p:cNvPr id="3" name="Subtitle 2">
            <a:extLst>
              <a:ext uri="{FF2B5EF4-FFF2-40B4-BE49-F238E27FC236}">
                <a16:creationId xmlns:a16="http://schemas.microsoft.com/office/drawing/2014/main" id="{501E925E-0C5C-9D27-71D7-532533C9D117}"/>
              </a:ext>
            </a:extLst>
          </p:cNvPr>
          <p:cNvSpPr>
            <a:spLocks noGrp="1"/>
          </p:cNvSpPr>
          <p:nvPr>
            <p:ph type="subTitle" idx="1"/>
          </p:nvPr>
        </p:nvSpPr>
        <p:spPr>
          <a:xfrm>
            <a:off x="1524000" y="2707075"/>
            <a:ext cx="9144000" cy="1655762"/>
          </a:xfrm>
        </p:spPr>
        <p:txBody>
          <a:bodyPr>
            <a:normAutofit lnSpcReduction="10000"/>
          </a:bodyPr>
          <a:lstStyle/>
          <a:p>
            <a:r>
              <a:rPr lang="en-US"/>
              <a:t>Teachers Dealing with AI-assisted Student Assignments</a:t>
            </a:r>
          </a:p>
          <a:p>
            <a:endParaRPr lang="en-US"/>
          </a:p>
          <a:p>
            <a:endParaRPr lang="en-US"/>
          </a:p>
          <a:p>
            <a:r>
              <a:rPr lang="en-US"/>
              <a:t>Dr Manzoorul Abedin</a:t>
            </a:r>
            <a:endParaRPr lang="en-US" dirty="0"/>
          </a:p>
        </p:txBody>
      </p:sp>
    </p:spTree>
    <p:extLst>
      <p:ext uri="{BB962C8B-B14F-4D97-AF65-F5344CB8AC3E}">
        <p14:creationId xmlns:p14="http://schemas.microsoft.com/office/powerpoint/2010/main" val="2428588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787F9-30BB-1037-70F3-DAB492522970}"/>
              </a:ext>
            </a:extLst>
          </p:cNvPr>
          <p:cNvSpPr>
            <a:spLocks noGrp="1"/>
          </p:cNvSpPr>
          <p:nvPr>
            <p:ph type="title"/>
          </p:nvPr>
        </p:nvSpPr>
        <p:spPr/>
        <p:txBody>
          <a:bodyPr/>
          <a:lstStyle/>
          <a:p>
            <a:r>
              <a:rPr lang="en-US" dirty="0"/>
              <a:t>CHATGPT – a blurry jpeg of the web</a:t>
            </a:r>
          </a:p>
        </p:txBody>
      </p:sp>
      <p:pic>
        <p:nvPicPr>
          <p:cNvPr id="5" name="Content Placeholder 4" descr="A picture containing screenshot, black, darkness, black and white&#10;&#10;Description automatically generated">
            <a:extLst>
              <a:ext uri="{FF2B5EF4-FFF2-40B4-BE49-F238E27FC236}">
                <a16:creationId xmlns:a16="http://schemas.microsoft.com/office/drawing/2014/main" id="{F2359E2C-1673-C875-CFD0-75C935A93268}"/>
              </a:ext>
            </a:extLst>
          </p:cNvPr>
          <p:cNvPicPr>
            <a:picLocks noGrp="1" noChangeAspect="1"/>
          </p:cNvPicPr>
          <p:nvPr>
            <p:ph idx="1"/>
          </p:nvPr>
        </p:nvPicPr>
        <p:blipFill>
          <a:blip r:embed="rId2"/>
          <a:stretch>
            <a:fillRect/>
          </a:stretch>
        </p:blipFill>
        <p:spPr>
          <a:xfrm>
            <a:off x="1716248" y="1825625"/>
            <a:ext cx="8759503" cy="4351338"/>
          </a:xfrm>
        </p:spPr>
      </p:pic>
      <p:sp>
        <p:nvSpPr>
          <p:cNvPr id="6" name="TextBox 5">
            <a:extLst>
              <a:ext uri="{FF2B5EF4-FFF2-40B4-BE49-F238E27FC236}">
                <a16:creationId xmlns:a16="http://schemas.microsoft.com/office/drawing/2014/main" id="{AB78A5A7-AF93-FE57-34A9-965F73A29A84}"/>
              </a:ext>
            </a:extLst>
          </p:cNvPr>
          <p:cNvSpPr txBox="1"/>
          <p:nvPr/>
        </p:nvSpPr>
        <p:spPr>
          <a:xfrm>
            <a:off x="384717" y="6354375"/>
            <a:ext cx="4314825" cy="276999"/>
          </a:xfrm>
          <a:prstGeom prst="rect">
            <a:avLst/>
          </a:prstGeom>
          <a:noFill/>
        </p:spPr>
        <p:txBody>
          <a:bodyPr wrap="square" rtlCol="0">
            <a:spAutoFit/>
          </a:bodyPr>
          <a:lstStyle/>
          <a:p>
            <a:r>
              <a:rPr lang="en-US" sz="1200" dirty="0"/>
              <a:t>Source: New Yorker (2023). </a:t>
            </a:r>
          </a:p>
        </p:txBody>
      </p:sp>
    </p:spTree>
    <p:extLst>
      <p:ext uri="{BB962C8B-B14F-4D97-AF65-F5344CB8AC3E}">
        <p14:creationId xmlns:p14="http://schemas.microsoft.com/office/powerpoint/2010/main" val="2876050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FB7B-4862-AE46-78CF-21740B2CC1C3}"/>
              </a:ext>
            </a:extLst>
          </p:cNvPr>
          <p:cNvSpPr>
            <a:spLocks noGrp="1"/>
          </p:cNvSpPr>
          <p:nvPr>
            <p:ph type="title"/>
          </p:nvPr>
        </p:nvSpPr>
        <p:spPr/>
        <p:txBody>
          <a:bodyPr/>
          <a:lstStyle/>
          <a:p>
            <a:r>
              <a:rPr lang="en-US" dirty="0"/>
              <a:t>Key Arguments</a:t>
            </a:r>
          </a:p>
        </p:txBody>
      </p:sp>
      <p:sp>
        <p:nvSpPr>
          <p:cNvPr id="3" name="Content Placeholder 2">
            <a:extLst>
              <a:ext uri="{FF2B5EF4-FFF2-40B4-BE49-F238E27FC236}">
                <a16:creationId xmlns:a16="http://schemas.microsoft.com/office/drawing/2014/main" id="{205F5EEE-8CC2-0043-ECDD-35CF7919A928}"/>
              </a:ext>
            </a:extLst>
          </p:cNvPr>
          <p:cNvSpPr>
            <a:spLocks noGrp="1"/>
          </p:cNvSpPr>
          <p:nvPr>
            <p:ph idx="1"/>
          </p:nvPr>
        </p:nvSpPr>
        <p:spPr>
          <a:xfrm>
            <a:off x="838200" y="1825625"/>
            <a:ext cx="9220200" cy="4351338"/>
          </a:xfrm>
        </p:spPr>
        <p:txBody>
          <a:bodyPr>
            <a:normAutofit lnSpcReduction="10000"/>
          </a:bodyPr>
          <a:lstStyle/>
          <a:p>
            <a:r>
              <a:rPr lang="en-US" dirty="0"/>
              <a:t>“</a:t>
            </a:r>
            <a:r>
              <a:rPr lang="en-GB" b="0" i="0" dirty="0">
                <a:solidFill>
                  <a:srgbClr val="000000"/>
                </a:solidFill>
                <a:effectLst/>
                <a:latin typeface="TNYAdobeCaslonPro"/>
              </a:rPr>
              <a:t>Having students write essays isn’t merely a way to test their grasp of the material; it gives them experience in articulating their thoughts …”</a:t>
            </a:r>
          </a:p>
          <a:p>
            <a:endParaRPr lang="en-GB" dirty="0">
              <a:solidFill>
                <a:srgbClr val="000000"/>
              </a:solidFill>
              <a:latin typeface="TNYAdobeCaslonPro"/>
            </a:endParaRPr>
          </a:p>
          <a:p>
            <a:r>
              <a:rPr lang="en-US" dirty="0"/>
              <a:t>“Your first draft isn’t an unoriginal idea expressed clearly; it’s an original idea expressed poorly, and it is accompanied by your amorphous dissatisfaction, your awareness of the distance between what it says and what you want it to say. That’s what directs you during rewriting, and that’s one of the things lacking when you start with text generated by an A.I.”</a:t>
            </a:r>
          </a:p>
        </p:txBody>
      </p:sp>
    </p:spTree>
    <p:extLst>
      <p:ext uri="{BB962C8B-B14F-4D97-AF65-F5344CB8AC3E}">
        <p14:creationId xmlns:p14="http://schemas.microsoft.com/office/powerpoint/2010/main" val="646185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476DF-B19B-9F59-91DE-441084FC4FA4}"/>
              </a:ext>
            </a:extLst>
          </p:cNvPr>
          <p:cNvSpPr>
            <a:spLocks noGrp="1"/>
          </p:cNvSpPr>
          <p:nvPr>
            <p:ph type="title"/>
          </p:nvPr>
        </p:nvSpPr>
        <p:spPr/>
        <p:txBody>
          <a:bodyPr/>
          <a:lstStyle/>
          <a:p>
            <a:r>
              <a:rPr lang="en-US" dirty="0"/>
              <a:t>Authentic assessments: suggestions</a:t>
            </a:r>
          </a:p>
        </p:txBody>
      </p:sp>
      <p:sp>
        <p:nvSpPr>
          <p:cNvPr id="3" name="Content Placeholder 2">
            <a:extLst>
              <a:ext uri="{FF2B5EF4-FFF2-40B4-BE49-F238E27FC236}">
                <a16:creationId xmlns:a16="http://schemas.microsoft.com/office/drawing/2014/main" id="{31474D72-A3EB-80D9-25A3-D393656C25AB}"/>
              </a:ext>
            </a:extLst>
          </p:cNvPr>
          <p:cNvSpPr>
            <a:spLocks noGrp="1"/>
          </p:cNvSpPr>
          <p:nvPr>
            <p:ph idx="1"/>
          </p:nvPr>
        </p:nvSpPr>
        <p:spPr>
          <a:xfrm>
            <a:off x="1550019" y="2093254"/>
            <a:ext cx="9320561" cy="3683077"/>
          </a:xfrm>
        </p:spPr>
        <p:txBody>
          <a:bodyPr>
            <a:normAutofit fontScale="77500" lnSpcReduction="20000"/>
          </a:bodyPr>
          <a:lstStyle/>
          <a:p>
            <a:r>
              <a:rPr lang="en-US" dirty="0"/>
              <a:t>to balance the use of AI in their classroom by allowing students to use the tool for outlining or research but banning it for writing final written content.</a:t>
            </a:r>
          </a:p>
          <a:p>
            <a:r>
              <a:rPr lang="en-US" dirty="0"/>
              <a:t>longer pieces of written work that students typically submit online on their own, emphasis can be assigned to a developed individual student voice and/or to bring local communities, personal examples and recent events.</a:t>
            </a:r>
          </a:p>
          <a:p>
            <a:r>
              <a:rPr lang="en-US" dirty="0"/>
              <a:t>by actively encouraging student to take the lead in bringing personal and contextual connections in writing to demonstrate or explain their work in detail. </a:t>
            </a:r>
          </a:p>
          <a:p>
            <a:r>
              <a:rPr lang="en-US" dirty="0"/>
              <a:t>probe deeper questions by going beyond simplistic questions, such as ‘what are your thoughts?’, instead focusing on the whole process of their ‘thoughts.’</a:t>
            </a:r>
          </a:p>
          <a:p>
            <a:r>
              <a:rPr lang="en-US" dirty="0"/>
              <a:t>Explicit teacher instruction about personal engagement dimension compare perspectives (including AI-assisted versions’), self-reflect and reconcile conflict of point of views</a:t>
            </a:r>
          </a:p>
        </p:txBody>
      </p:sp>
    </p:spTree>
    <p:extLst>
      <p:ext uri="{BB962C8B-B14F-4D97-AF65-F5344CB8AC3E}">
        <p14:creationId xmlns:p14="http://schemas.microsoft.com/office/powerpoint/2010/main" val="4015953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BB749-6551-24B9-9E0B-9506CC4E7799}"/>
              </a:ext>
            </a:extLst>
          </p:cNvPr>
          <p:cNvSpPr>
            <a:spLocks noGrp="1"/>
          </p:cNvSpPr>
          <p:nvPr>
            <p:ph type="title"/>
          </p:nvPr>
        </p:nvSpPr>
        <p:spPr/>
        <p:txBody>
          <a:bodyPr/>
          <a:lstStyle/>
          <a:p>
            <a:r>
              <a:rPr lang="en-US" dirty="0"/>
              <a:t>Key References</a:t>
            </a:r>
          </a:p>
        </p:txBody>
      </p:sp>
      <p:sp>
        <p:nvSpPr>
          <p:cNvPr id="3" name="Content Placeholder 2">
            <a:extLst>
              <a:ext uri="{FF2B5EF4-FFF2-40B4-BE49-F238E27FC236}">
                <a16:creationId xmlns:a16="http://schemas.microsoft.com/office/drawing/2014/main" id="{7A444668-DABF-C8DD-4B15-4C65AA532FB2}"/>
              </a:ext>
            </a:extLst>
          </p:cNvPr>
          <p:cNvSpPr>
            <a:spLocks noGrp="1"/>
          </p:cNvSpPr>
          <p:nvPr>
            <p:ph idx="1"/>
          </p:nvPr>
        </p:nvSpPr>
        <p:spPr>
          <a:xfrm>
            <a:off x="1407318" y="1690688"/>
            <a:ext cx="9377363" cy="4351338"/>
          </a:xfrm>
        </p:spPr>
        <p:txBody>
          <a:bodyPr>
            <a:normAutofit fontScale="70000" lnSpcReduction="20000"/>
          </a:bodyPr>
          <a:lstStyle/>
          <a:p>
            <a:pPr marL="0" indent="0">
              <a:buNone/>
            </a:pPr>
            <a:endParaRPr lang="en-US" dirty="0"/>
          </a:p>
          <a:p>
            <a:pPr marL="0" indent="0">
              <a:buNone/>
            </a:pPr>
            <a:r>
              <a:rPr lang="en-US" dirty="0"/>
              <a:t>King, M. R., &amp; </a:t>
            </a:r>
            <a:r>
              <a:rPr lang="en-US" dirty="0" err="1"/>
              <a:t>chatGPT</a:t>
            </a:r>
            <a:r>
              <a:rPr lang="en-US" dirty="0"/>
              <a:t>. (2023). A conversation on artificial intelligence, chatbots, and plagiarism in higher education. Cellular and Molecular Bioengineering, 16, 1–2. https:// </a:t>
            </a:r>
            <a:r>
              <a:rPr lang="en-US" dirty="0" err="1"/>
              <a:t>doi</a:t>
            </a:r>
            <a:r>
              <a:rPr lang="en-US" dirty="0"/>
              <a:t>. org/ 10. 1007/ s12195- 022- 00754-8.</a:t>
            </a:r>
          </a:p>
          <a:p>
            <a:pPr marL="0" indent="0">
              <a:buNone/>
            </a:pPr>
            <a:endParaRPr lang="en-US" dirty="0"/>
          </a:p>
          <a:p>
            <a:pPr marL="0" indent="0">
              <a:buNone/>
            </a:pPr>
            <a:r>
              <a:rPr lang="en-US" dirty="0" err="1"/>
              <a:t>Kuhail</a:t>
            </a:r>
            <a:r>
              <a:rPr lang="en-US" dirty="0"/>
              <a:t>, M. A., </a:t>
            </a:r>
            <a:r>
              <a:rPr lang="en-US" dirty="0" err="1"/>
              <a:t>Alturki</a:t>
            </a:r>
            <a:r>
              <a:rPr lang="en-US" dirty="0"/>
              <a:t>, N., </a:t>
            </a:r>
            <a:r>
              <a:rPr lang="en-US" dirty="0" err="1"/>
              <a:t>Alramlawi</a:t>
            </a:r>
            <a:r>
              <a:rPr lang="en-US" dirty="0"/>
              <a:t>, S., et al. (2023). Interacting with educational chatbots: A systematic review. Education and Information Technologies, 28, 973–1018. https:// </a:t>
            </a:r>
            <a:r>
              <a:rPr lang="en-US" dirty="0" err="1"/>
              <a:t>doi</a:t>
            </a:r>
            <a:r>
              <a:rPr lang="en-US" dirty="0"/>
              <a:t>. org/ 10. 1007/ s10639- 022- 11177-3.</a:t>
            </a:r>
          </a:p>
          <a:p>
            <a:pPr marL="0" indent="0">
              <a:buNone/>
            </a:pPr>
            <a:endParaRPr lang="en-US" dirty="0"/>
          </a:p>
          <a:p>
            <a:pPr marL="0" indent="0">
              <a:buNone/>
            </a:pPr>
            <a:r>
              <a:rPr lang="en-US" dirty="0"/>
              <a:t>O’Connor, S., &amp; </a:t>
            </a:r>
            <a:r>
              <a:rPr lang="en-US" dirty="0" err="1"/>
              <a:t>ChatGPT</a:t>
            </a:r>
            <a:r>
              <a:rPr lang="en-US" dirty="0"/>
              <a:t>,. (2023). Open artificial intelligence platforms in nursing education: Tools for academic progress or abuse? Nurse Education in Practice, 66, 103537. </a:t>
            </a:r>
          </a:p>
          <a:p>
            <a:pPr marL="0" indent="0">
              <a:buNone/>
            </a:pPr>
            <a:endParaRPr lang="en-US" dirty="0"/>
          </a:p>
          <a:p>
            <a:pPr marL="0" indent="0">
              <a:buNone/>
            </a:pPr>
            <a:r>
              <a:rPr lang="en-US" dirty="0" err="1"/>
              <a:t>Tlili</a:t>
            </a:r>
            <a:r>
              <a:rPr lang="en-US" dirty="0"/>
              <a:t> et al. (2023). What if the devil is my guardian angel: </a:t>
            </a:r>
            <a:r>
              <a:rPr lang="en-US" dirty="0" err="1"/>
              <a:t>ChatGPT</a:t>
            </a:r>
            <a:r>
              <a:rPr lang="en-US" dirty="0"/>
              <a:t> as a case study of using chatbots in education. </a:t>
            </a:r>
            <a:r>
              <a:rPr lang="en-US" i="1" dirty="0"/>
              <a:t>Smart Learning Environments, </a:t>
            </a:r>
            <a:r>
              <a:rPr lang="en-US" dirty="0"/>
              <a:t>10(15). Open access. Springer.</a:t>
            </a:r>
          </a:p>
          <a:p>
            <a:pPr marL="0" indent="0">
              <a:buNone/>
            </a:pPr>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296278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3A1F6C22127A4682506295422DEB6F" ma:contentTypeVersion="23" ma:contentTypeDescription="Create a new document." ma:contentTypeScope="" ma:versionID="db016d647782b578a2500c6de9d19d3a">
  <xsd:schema xmlns:xsd="http://www.w3.org/2001/XMLSchema" xmlns:xs="http://www.w3.org/2001/XMLSchema" xmlns:p="http://schemas.microsoft.com/office/2006/metadata/properties" xmlns:ns1="http://schemas.microsoft.com/sharepoint/v3" xmlns:ns2="9978e5c5-1e6e-4fbe-92fd-bd71b315fefc" xmlns:ns3="c3872151-5905-4c97-9ff5-e4f7204cd876" targetNamespace="http://schemas.microsoft.com/office/2006/metadata/properties" ma:root="true" ma:fieldsID="16d5c8b97f7e83d1a195a3059bc26be7" ns1:_="" ns2:_="" ns3:_="">
    <xsd:import namespace="http://schemas.microsoft.com/sharepoint/v3"/>
    <xsd:import namespace="9978e5c5-1e6e-4fbe-92fd-bd71b315fefc"/>
    <xsd:import namespace="c3872151-5905-4c97-9ff5-e4f7204cd876"/>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Location" minOccurs="0"/>
                <xsd:element ref="ns2:MediaServiceAutoKeyPoints" minOccurs="0"/>
                <xsd:element ref="ns2:MediaServiceKeyPoints" minOccurs="0"/>
                <xsd:element ref="ns2:MediaServiceGenerationTime" minOccurs="0"/>
                <xsd:element ref="ns2:MediaServiceEventHashCode" minOccurs="0"/>
                <xsd:element ref="ns2:MediaLengthInSeconds" minOccurs="0"/>
                <xsd:element ref="ns2:Recordings_x002f_Video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978e5c5-1e6e-4fbe-92fd-bd71b315fef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Recordings_x002f_Videos" ma:index="23" nillable="true" ma:displayName="Recordings/Videos" ma:description="These are videos that will be shown during the presentations." ma:format="Hyperlink" ma:internalName="Recordings_x002f_Videos">
      <xsd:complexType>
        <xsd:complexContent>
          <xsd:extension base="dms:URL">
            <xsd:sequence>
              <xsd:element name="Url" type="dms:ValidUrl" minOccurs="0" nillable="true"/>
              <xsd:element name="Description" type="xsd:string" nillable="true"/>
            </xsd:sequence>
          </xsd:extension>
        </xsd:complexContent>
      </xsd:complex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c4aacd68-9722-4061-b47c-b33f46bdd89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872151-5905-4c97-9ff5-e4f7204cd876"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7aa9eb30-2542-413b-9672-15e9b0e0b797}" ma:internalName="TaxCatchAll" ma:showField="CatchAllData" ma:web="c3872151-5905-4c97-9ff5-e4f7204cd87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C7E392-BF95-417A-87CB-F55C5F73027E}"/>
</file>

<file path=customXml/itemProps2.xml><?xml version="1.0" encoding="utf-8"?>
<ds:datastoreItem xmlns:ds="http://schemas.openxmlformats.org/officeDocument/2006/customXml" ds:itemID="{03E399C7-AF82-4E41-A194-6A426312DDDA}"/>
</file>

<file path=docProps/app.xml><?xml version="1.0" encoding="utf-8"?>
<Properties xmlns="http://schemas.openxmlformats.org/officeDocument/2006/extended-properties" xmlns:vt="http://schemas.openxmlformats.org/officeDocument/2006/docPropsVTypes">
  <Template/>
  <TotalTime>1302</TotalTime>
  <Words>447</Words>
  <Application>Microsoft Macintosh PowerPoint</Application>
  <PresentationFormat>Widescreen</PresentationFormat>
  <Paragraphs>31</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TNYAdobeCaslonPro</vt:lpstr>
      <vt:lpstr>Office Theme</vt:lpstr>
      <vt:lpstr>What to do? </vt:lpstr>
      <vt:lpstr>CHATGPT – a blurry jpeg of the web</vt:lpstr>
      <vt:lpstr>Key Arguments</vt:lpstr>
      <vt:lpstr>Authentic assessments: suggestions</vt:lpstr>
      <vt:lpstr>Key 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to do? </dc:title>
  <dc:creator>Manzoorul Abedin</dc:creator>
  <cp:lastModifiedBy>Manzoorul Abedin</cp:lastModifiedBy>
  <cp:revision>1</cp:revision>
  <dcterms:created xsi:type="dcterms:W3CDTF">2023-07-02T07:59:38Z</dcterms:created>
  <dcterms:modified xsi:type="dcterms:W3CDTF">2023-07-03T05:42:28Z</dcterms:modified>
</cp:coreProperties>
</file>