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7" r:id="rId3"/>
    <p:sldId id="258" r:id="rId4"/>
    <p:sldId id="261" r:id="rId5"/>
    <p:sldId id="259"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EB8176-E2D7-43FA-BE2B-DC210CB80732}" v="10" dt="2023-07-03T14:56:31.9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dirty="0"/>
              <a:t>Click to edit Master title style</a:t>
            </a:r>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fld id="{11EAACC7-3B3F-47D1-959A-EF58926E955E}" type="datetimeFigureOut">
              <a:rPr lang="en-US" smtClean="0"/>
              <a:t>7/3/2023</a:t>
            </a:fld>
            <a:endParaRPr lang="en-US"/>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53475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fld id="{11EAACC7-3B3F-47D1-959A-EF58926E955E}" type="datetimeFigureOut">
              <a:rPr lang="en-US" smtClean="0"/>
              <a:t>7/3/2023</a:t>
            </a:fld>
            <a:endParaRPr lang="en-US"/>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08074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fld id="{11EAACC7-3B3F-47D1-959A-EF58926E955E}" type="datetimeFigureOut">
              <a:rPr lang="en-US" smtClean="0"/>
              <a:t>7/3/2023</a:t>
            </a:fld>
            <a:endParaRPr lang="en-US"/>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512879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11EAACC7-3B3F-47D1-959A-EF58926E955E}" type="datetimeFigureOut">
              <a:rPr lang="en-US" smtClean="0"/>
              <a:t>7/3/2023</a:t>
            </a:fld>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385279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fld id="{11EAACC7-3B3F-47D1-959A-EF58926E955E}" type="datetimeFigureOut">
              <a:rPr lang="en-US" smtClean="0"/>
              <a:t>7/3/2023</a:t>
            </a:fld>
            <a:endParaRPr lang="en-US"/>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923978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fld id="{11EAACC7-3B3F-47D1-959A-EF58926E955E}" type="datetimeFigureOut">
              <a:rPr lang="en-US" smtClean="0"/>
              <a:t>7/3/2023</a:t>
            </a:fld>
            <a:endParaRPr lang="en-US"/>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127002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fld id="{11EAACC7-3B3F-47D1-959A-EF58926E955E}" type="datetimeFigureOut">
              <a:rPr lang="en-US" smtClean="0"/>
              <a:t>7/3/2023</a:t>
            </a:fld>
            <a:endParaRPr lang="en-US"/>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31201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fld id="{11EAACC7-3B3F-47D1-959A-EF58926E955E}" type="datetimeFigureOut">
              <a:rPr lang="en-US" smtClean="0"/>
              <a:t>7/3/2023</a:t>
            </a:fld>
            <a:endParaRPr lang="en-US"/>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179592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fld id="{11EAACC7-3B3F-47D1-959A-EF58926E955E}" type="datetimeFigureOut">
              <a:rPr lang="en-US" smtClean="0"/>
              <a:t>7/3/2023</a:t>
            </a:fld>
            <a:endParaRPr lang="en-US"/>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707307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fld id="{11EAACC7-3B3F-47D1-959A-EF58926E955E}" type="datetimeFigureOut">
              <a:rPr lang="en-US" smtClean="0"/>
              <a:t>7/3/2023</a:t>
            </a:fld>
            <a:endParaRPr lang="en-US"/>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134265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fld id="{11EAACC7-3B3F-47D1-959A-EF58926E955E}" type="datetimeFigureOut">
              <a:rPr lang="en-US" smtClean="0"/>
              <a:t>7/3/2023</a:t>
            </a:fld>
            <a:endParaRPr lang="en-US"/>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280212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11EAACC7-3B3F-47D1-959A-EF58926E955E}" type="datetimeFigureOut">
              <a:rPr lang="en-US" smtClean="0"/>
              <a:t>7/3/2023</a:t>
            </a:fld>
            <a:endParaRPr lang="en-US"/>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endParaRPr lang="en-US" dirty="0"/>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17036917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75" r:id="rId4"/>
    <p:sldLayoutId id="2147483676" r:id="rId5"/>
    <p:sldLayoutId id="2147483681" r:id="rId6"/>
    <p:sldLayoutId id="2147483677" r:id="rId7"/>
    <p:sldLayoutId id="2147483678" r:id="rId8"/>
    <p:sldLayoutId id="2147483679" r:id="rId9"/>
    <p:sldLayoutId id="2147483680" r:id="rId10"/>
    <p:sldLayoutId id="2147483682" r:id="rId11"/>
  </p:sldLayoutIdLst>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E0D4398-84C2-41B8-BF30-3157F7B18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gital rendering of a colored world map">
            <a:extLst>
              <a:ext uri="{FF2B5EF4-FFF2-40B4-BE49-F238E27FC236}">
                <a16:creationId xmlns:a16="http://schemas.microsoft.com/office/drawing/2014/main" id="{40186504-35A7-6890-13CF-E8072B7F2843}"/>
              </a:ext>
            </a:extLst>
          </p:cNvPr>
          <p:cNvPicPr>
            <a:picLocks noChangeAspect="1"/>
          </p:cNvPicPr>
          <p:nvPr/>
        </p:nvPicPr>
        <p:blipFill rotWithShape="1">
          <a:blip r:embed="rId2"/>
          <a:srcRect l="6510" r="893"/>
          <a:stretch/>
        </p:blipFill>
        <p:spPr>
          <a:xfrm>
            <a:off x="20" y="10"/>
            <a:ext cx="9137156" cy="6857989"/>
          </a:xfrm>
          <a:prstGeom prst="rect">
            <a:avLst/>
          </a:prstGeom>
        </p:spPr>
      </p:pic>
      <p:sp>
        <p:nvSpPr>
          <p:cNvPr id="11" name="Rectangle 23">
            <a:extLst>
              <a:ext uri="{FF2B5EF4-FFF2-40B4-BE49-F238E27FC236}">
                <a16:creationId xmlns:a16="http://schemas.microsoft.com/office/drawing/2014/main" id="{1E519840-CB5B-442F-AF8C-F848E7699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5558" y="-6724"/>
            <a:ext cx="4265457" cy="6868736"/>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2240216 w 5664007"/>
              <a:gd name="connsiteY0" fmla="*/ 0 h 6857998"/>
              <a:gd name="connsiteX1" fmla="*/ 5664007 w 5664007"/>
              <a:gd name="connsiteY1" fmla="*/ 0 h 6857998"/>
              <a:gd name="connsiteX2" fmla="*/ 5664007 w 5664007"/>
              <a:gd name="connsiteY2" fmla="*/ 6857998 h 6857998"/>
              <a:gd name="connsiteX3" fmla="*/ 0 w 5664007"/>
              <a:gd name="connsiteY3" fmla="*/ 6846045 h 6857998"/>
              <a:gd name="connsiteX4" fmla="*/ 2240216 w 5664007"/>
              <a:gd name="connsiteY4" fmla="*/ 0 h 6857998"/>
              <a:gd name="connsiteX0" fmla="*/ 2170935 w 5594726"/>
              <a:gd name="connsiteY0" fmla="*/ 0 h 6865085"/>
              <a:gd name="connsiteX1" fmla="*/ 5594726 w 5594726"/>
              <a:gd name="connsiteY1" fmla="*/ 0 h 6865085"/>
              <a:gd name="connsiteX2" fmla="*/ 5594726 w 5594726"/>
              <a:gd name="connsiteY2" fmla="*/ 6857998 h 6865085"/>
              <a:gd name="connsiteX3" fmla="*/ 0 w 5594726"/>
              <a:gd name="connsiteY3" fmla="*/ 6865085 h 6865085"/>
              <a:gd name="connsiteX4" fmla="*/ 2170935 w 5594726"/>
              <a:gd name="connsiteY4" fmla="*/ 0 h 6865085"/>
              <a:gd name="connsiteX0" fmla="*/ 1747097 w 5170888"/>
              <a:gd name="connsiteY0" fmla="*/ 0 h 6865085"/>
              <a:gd name="connsiteX1" fmla="*/ 5170888 w 5170888"/>
              <a:gd name="connsiteY1" fmla="*/ 0 h 6865085"/>
              <a:gd name="connsiteX2" fmla="*/ 5170888 w 5170888"/>
              <a:gd name="connsiteY2" fmla="*/ 6857998 h 6865085"/>
              <a:gd name="connsiteX3" fmla="*/ 0 w 5170888"/>
              <a:gd name="connsiteY3" fmla="*/ 6865085 h 6865085"/>
              <a:gd name="connsiteX4" fmla="*/ 1747097 w 5170888"/>
              <a:gd name="connsiteY4" fmla="*/ 0 h 6865085"/>
              <a:gd name="connsiteX0" fmla="*/ 1404766 w 5170888"/>
              <a:gd name="connsiteY0" fmla="*/ 0 h 6865085"/>
              <a:gd name="connsiteX1" fmla="*/ 5170888 w 5170888"/>
              <a:gd name="connsiteY1" fmla="*/ 0 h 6865085"/>
              <a:gd name="connsiteX2" fmla="*/ 5170888 w 5170888"/>
              <a:gd name="connsiteY2" fmla="*/ 6857998 h 6865085"/>
              <a:gd name="connsiteX3" fmla="*/ 0 w 5170888"/>
              <a:gd name="connsiteY3" fmla="*/ 6865085 h 6865085"/>
              <a:gd name="connsiteX4" fmla="*/ 1404766 w 5170888"/>
              <a:gd name="connsiteY4" fmla="*/ 0 h 6865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0888" h="6865085">
                <a:moveTo>
                  <a:pt x="1404766" y="0"/>
                </a:moveTo>
                <a:lnTo>
                  <a:pt x="5170888" y="0"/>
                </a:lnTo>
                <a:lnTo>
                  <a:pt x="5170888" y="6857998"/>
                </a:lnTo>
                <a:lnTo>
                  <a:pt x="0" y="6865085"/>
                </a:lnTo>
                <a:lnTo>
                  <a:pt x="1404766"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990C410-2A87-429C-84D1-F34FE60C0C5C}"/>
              </a:ext>
            </a:extLst>
          </p:cNvPr>
          <p:cNvSpPr>
            <a:spLocks noGrp="1"/>
          </p:cNvSpPr>
          <p:nvPr>
            <p:ph type="ctrTitle"/>
          </p:nvPr>
        </p:nvSpPr>
        <p:spPr>
          <a:xfrm>
            <a:off x="8145709" y="3025587"/>
            <a:ext cx="3984771" cy="2985247"/>
          </a:xfrm>
        </p:spPr>
        <p:txBody>
          <a:bodyPr>
            <a:noAutofit/>
          </a:bodyPr>
          <a:lstStyle/>
          <a:p>
            <a:r>
              <a:rPr lang="en-GB" sz="3200" b="0" i="0" cap="none" dirty="0">
                <a:solidFill>
                  <a:srgbClr val="000000"/>
                </a:solidFill>
                <a:effectLst/>
                <a:latin typeface="Candara" panose="020E0502030303020204" pitchFamily="34" charset="0"/>
              </a:rPr>
              <a:t>The Cape - Narratives of Widening Participation in Social Work HE Recruitment</a:t>
            </a:r>
            <a:endParaRPr lang="en-GB" sz="3200" cap="none" dirty="0">
              <a:latin typeface="Candara" panose="020E0502030303020204" pitchFamily="34" charset="0"/>
            </a:endParaRPr>
          </a:p>
        </p:txBody>
      </p:sp>
      <p:sp>
        <p:nvSpPr>
          <p:cNvPr id="3" name="Subtitle 2">
            <a:extLst>
              <a:ext uri="{FF2B5EF4-FFF2-40B4-BE49-F238E27FC236}">
                <a16:creationId xmlns:a16="http://schemas.microsoft.com/office/drawing/2014/main" id="{7BC0F09F-2F05-466B-A8FC-E77414E1572E}"/>
              </a:ext>
            </a:extLst>
          </p:cNvPr>
          <p:cNvSpPr>
            <a:spLocks noGrp="1"/>
          </p:cNvSpPr>
          <p:nvPr>
            <p:ph type="subTitle" idx="1"/>
          </p:nvPr>
        </p:nvSpPr>
        <p:spPr>
          <a:xfrm>
            <a:off x="9137176" y="1116873"/>
            <a:ext cx="2521424" cy="1520669"/>
          </a:xfrm>
        </p:spPr>
        <p:txBody>
          <a:bodyPr>
            <a:normAutofit/>
          </a:bodyPr>
          <a:lstStyle/>
          <a:p>
            <a:pPr algn="r"/>
            <a:r>
              <a:rPr lang="en-GB" sz="1600" cap="none" dirty="0">
                <a:latin typeface="Candara" panose="020E0502030303020204" pitchFamily="34" charset="0"/>
              </a:rPr>
              <a:t>Mthoko Ngobese </a:t>
            </a:r>
          </a:p>
          <a:p>
            <a:pPr algn="r"/>
            <a:r>
              <a:rPr lang="en-GB" sz="1600" cap="none" dirty="0">
                <a:latin typeface="Candara" panose="020E0502030303020204" pitchFamily="34" charset="0"/>
              </a:rPr>
              <a:t>Senior Lecturer Social Work </a:t>
            </a:r>
          </a:p>
        </p:txBody>
      </p:sp>
      <p:cxnSp>
        <p:nvCxnSpPr>
          <p:cNvPr id="13" name="Straight Connector 12">
            <a:extLst>
              <a:ext uri="{FF2B5EF4-FFF2-40B4-BE49-F238E27FC236}">
                <a16:creationId xmlns:a16="http://schemas.microsoft.com/office/drawing/2014/main" id="{AC7EF422-3076-48F2-A38B-7CA851778E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31959" y="0"/>
            <a:ext cx="5279056" cy="77792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896548C-21A4-493D-B220-64E89F1EF6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81082" y="-6724"/>
            <a:ext cx="2279175" cy="686472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5412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5" name="Straight Connector 26">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28">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30">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32">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34">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36">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38">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72" name="Rectangle 40">
            <a:extLst>
              <a:ext uri="{FF2B5EF4-FFF2-40B4-BE49-F238E27FC236}">
                <a16:creationId xmlns:a16="http://schemas.microsoft.com/office/drawing/2014/main" id="{2D23EF01-5C9E-4B1E-85FE-E230C5BC9C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2" descr="See the source image">
            <a:extLst>
              <a:ext uri="{FF2B5EF4-FFF2-40B4-BE49-F238E27FC236}">
                <a16:creationId xmlns:a16="http://schemas.microsoft.com/office/drawing/2014/main" id="{86BD4CCC-46A1-4580-97AF-987A9F25E2B9}"/>
              </a:ext>
            </a:extLst>
          </p:cNvPr>
          <p:cNvPicPr>
            <a:picLocks noGrp="1"/>
          </p:cNvPicPr>
          <p:nvPr>
            <p:ph idx="1"/>
          </p:nvPr>
        </p:nvPicPr>
        <p:blipFill rotWithShape="1">
          <a:blip r:embed="rId2">
            <a:extLst>
              <a:ext uri="{28A0092B-C50C-407E-A947-70E740481C1C}">
                <a14:useLocalDpi xmlns:a14="http://schemas.microsoft.com/office/drawing/2010/main" val="0"/>
              </a:ext>
            </a:extLst>
          </a:blip>
          <a:srcRect t="15413"/>
          <a:stretch/>
        </p:blipFill>
        <p:spPr bwMode="auto">
          <a:xfrm>
            <a:off x="20" y="10"/>
            <a:ext cx="12191979" cy="6857990"/>
          </a:xfrm>
          <a:prstGeom prst="rect">
            <a:avLst/>
          </a:prstGeom>
          <a:noFill/>
        </p:spPr>
      </p:pic>
      <p:cxnSp>
        <p:nvCxnSpPr>
          <p:cNvPr id="73" name="Straight Connector 42">
            <a:extLst>
              <a:ext uri="{FF2B5EF4-FFF2-40B4-BE49-F238E27FC236}">
                <a16:creationId xmlns:a16="http://schemas.microsoft.com/office/drawing/2014/main" id="{EFD94027-0273-4AF2-87C2-49EB6D6550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69478" y="0"/>
            <a:ext cx="10222521" cy="597876"/>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44">
            <a:extLst>
              <a:ext uri="{FF2B5EF4-FFF2-40B4-BE49-F238E27FC236}">
                <a16:creationId xmlns:a16="http://schemas.microsoft.com/office/drawing/2014/main" id="{94870472-9E8A-42D0-BDA3-B312F4C72A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1627833"/>
            <a:ext cx="2512088" cy="523016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46">
            <a:extLst>
              <a:ext uri="{FF2B5EF4-FFF2-40B4-BE49-F238E27FC236}">
                <a16:creationId xmlns:a16="http://schemas.microsoft.com/office/drawing/2014/main" id="{E7FDDA27-9BF1-44E7-8DD4-975622B9BB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0"/>
            <a:ext cx="803867" cy="558688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48">
            <a:extLst>
              <a:ext uri="{FF2B5EF4-FFF2-40B4-BE49-F238E27FC236}">
                <a16:creationId xmlns:a16="http://schemas.microsoft.com/office/drawing/2014/main" id="{BD280D8D-93BB-4BD4-86DA-25993A4B527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01284" y="5938576"/>
            <a:ext cx="5690716" cy="91942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50">
            <a:extLst>
              <a:ext uri="{FF2B5EF4-FFF2-40B4-BE49-F238E27FC236}">
                <a16:creationId xmlns:a16="http://schemas.microsoft.com/office/drawing/2014/main" id="{A9FEC981-EB48-4A49-88DF-0A6DB2ECB0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209125" y="1392865"/>
            <a:ext cx="1982876" cy="546513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52">
            <a:extLst>
              <a:ext uri="{FF2B5EF4-FFF2-40B4-BE49-F238E27FC236}">
                <a16:creationId xmlns:a16="http://schemas.microsoft.com/office/drawing/2014/main" id="{1DBFF75F-844B-447A-A83D-D0B0D85175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9093759" y="2"/>
            <a:ext cx="3098240" cy="342899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4203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1775E6C-9FE7-4AE4-ABE7-2568D95DE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F1D8699-067D-4768-9F87-3E302B3797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3"/>
            <a:ext cx="12192000" cy="2008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77DA17-9F5F-4BC7-B088-2B73E2BAA32F}"/>
              </a:ext>
            </a:extLst>
          </p:cNvPr>
          <p:cNvSpPr>
            <a:spLocks noGrp="1"/>
          </p:cNvSpPr>
          <p:nvPr>
            <p:ph type="title"/>
          </p:nvPr>
        </p:nvSpPr>
        <p:spPr>
          <a:xfrm>
            <a:off x="1129552" y="584791"/>
            <a:ext cx="9932896" cy="1148665"/>
          </a:xfrm>
        </p:spPr>
        <p:txBody>
          <a:bodyPr>
            <a:normAutofit/>
          </a:bodyPr>
          <a:lstStyle/>
          <a:p>
            <a:br>
              <a:rPr lang="en-GB" sz="2000" b="1" dirty="0">
                <a:latin typeface="Candara" panose="020E0502030303020204" pitchFamily="34" charset="0"/>
              </a:rPr>
            </a:br>
            <a:r>
              <a:rPr lang="en-GB" sz="3200" i="0" cap="none" dirty="0">
                <a:latin typeface="Candara" panose="020E0502030303020204" pitchFamily="34" charset="0"/>
              </a:rPr>
              <a:t>What is a Cape?</a:t>
            </a:r>
            <a:endParaRPr lang="en-GB" sz="3200" i="0" dirty="0">
              <a:latin typeface="Candara" panose="020E0502030303020204" pitchFamily="34" charset="0"/>
            </a:endParaRPr>
          </a:p>
        </p:txBody>
      </p:sp>
      <p:cxnSp>
        <p:nvCxnSpPr>
          <p:cNvPr id="12" name="Straight Connector 11">
            <a:extLst>
              <a:ext uri="{FF2B5EF4-FFF2-40B4-BE49-F238E27FC236}">
                <a16:creationId xmlns:a16="http://schemas.microsoft.com/office/drawing/2014/main" id="{E8A66062-E0FE-4EE7-9840-EC05B87ACF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A364443-B44B-44C9-B8C4-AED23CB621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9745" y="0"/>
            <a:ext cx="340591" cy="20095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3B4C179-2540-4304-9C9C-2AAAA53EFD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1313983"/>
            <a:ext cx="1769035" cy="69557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5950BAB-F521-4A52-A263-D105789771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1150" y="1185530"/>
            <a:ext cx="4860850" cy="8240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3087726-EFA7-48B6-8527-80902BB558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968704" y="14436"/>
            <a:ext cx="2147217" cy="199511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E972B62-9819-493C-A305-2C04A2D432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94353" y="0"/>
            <a:ext cx="239059" cy="20095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66BD6F8-1706-49D7-B5FA-575527A6AF7F}"/>
              </a:ext>
            </a:extLst>
          </p:cNvPr>
          <p:cNvSpPr>
            <a:spLocks noGrp="1"/>
          </p:cNvSpPr>
          <p:nvPr>
            <p:ph idx="1"/>
          </p:nvPr>
        </p:nvSpPr>
        <p:spPr>
          <a:xfrm>
            <a:off x="1129552" y="2623302"/>
            <a:ext cx="9932896" cy="3553660"/>
          </a:xfrm>
        </p:spPr>
        <p:txBody>
          <a:bodyPr anchor="ctr">
            <a:normAutofit/>
          </a:bodyPr>
          <a:lstStyle/>
          <a:p>
            <a:pPr algn="just"/>
            <a:r>
              <a:rPr lang="en-GB" sz="2000" b="0" i="0" dirty="0">
                <a:solidFill>
                  <a:schemeClr val="tx1"/>
                </a:solidFill>
                <a:effectLst/>
                <a:latin typeface="Candara" panose="020E0502030303020204" pitchFamily="34" charset="0"/>
              </a:rPr>
              <a:t>A</a:t>
            </a:r>
            <a:r>
              <a:rPr lang="en-GB" sz="2000" i="0" dirty="0">
                <a:solidFill>
                  <a:schemeClr val="tx1"/>
                </a:solidFill>
                <a:effectLst/>
                <a:latin typeface="Candara" panose="020E0502030303020204" pitchFamily="34" charset="0"/>
              </a:rPr>
              <a:t> cape - </a:t>
            </a:r>
            <a:r>
              <a:rPr lang="en-GB" sz="2000" b="0" i="0" dirty="0">
                <a:solidFill>
                  <a:schemeClr val="tx1"/>
                </a:solidFill>
                <a:effectLst/>
                <a:latin typeface="Candara" panose="020E0502030303020204" pitchFamily="34" charset="0"/>
              </a:rPr>
              <a:t> a clothing accessory or a sleeveless outer garment which drapes the wearer's back, arms, and chest, and connects at the neck</a:t>
            </a:r>
          </a:p>
          <a:p>
            <a:pPr algn="just"/>
            <a:endParaRPr lang="en-GB" sz="2000" b="0" i="0" dirty="0">
              <a:solidFill>
                <a:schemeClr val="tx1"/>
              </a:solidFill>
              <a:effectLst/>
              <a:latin typeface="Candara" panose="020E0502030303020204" pitchFamily="34" charset="0"/>
            </a:endParaRPr>
          </a:p>
          <a:p>
            <a:pPr algn="just"/>
            <a:r>
              <a:rPr lang="en-GB" sz="2000" dirty="0">
                <a:solidFill>
                  <a:schemeClr val="tx1"/>
                </a:solidFill>
                <a:latin typeface="Candara" panose="020E0502030303020204" pitchFamily="34" charset="0"/>
              </a:rPr>
              <a:t>It </a:t>
            </a:r>
            <a:r>
              <a:rPr lang="en-GB" sz="2000" b="0" i="0" dirty="0">
                <a:solidFill>
                  <a:schemeClr val="tx1"/>
                </a:solidFill>
                <a:effectLst/>
                <a:latin typeface="Candara" panose="020E0502030303020204" pitchFamily="34" charset="0"/>
              </a:rPr>
              <a:t>is a popular clothing item for superheroes (like </a:t>
            </a:r>
            <a:r>
              <a:rPr lang="en-GB" sz="2000" dirty="0">
                <a:solidFill>
                  <a:schemeClr val="tx1"/>
                </a:solidFill>
                <a:latin typeface="Candara" panose="020E0502030303020204" pitchFamily="34" charset="0"/>
              </a:rPr>
              <a:t>Superman</a:t>
            </a:r>
            <a:r>
              <a:rPr lang="en-GB" sz="2000" b="0" i="0" dirty="0">
                <a:solidFill>
                  <a:schemeClr val="tx1"/>
                </a:solidFill>
                <a:effectLst/>
                <a:latin typeface="Candara" panose="020E0502030303020204" pitchFamily="34" charset="0"/>
              </a:rPr>
              <a:t>). Most often, they are worn merely as a costume adornment. Other times the cape serves a functional purpose, such as gliding, transporting one to the </a:t>
            </a:r>
            <a:r>
              <a:rPr lang="en-GB" sz="2000" dirty="0">
                <a:solidFill>
                  <a:schemeClr val="tx1"/>
                </a:solidFill>
                <a:latin typeface="Candara" panose="020E0502030303020204" pitchFamily="34" charset="0"/>
              </a:rPr>
              <a:t>other dimension</a:t>
            </a:r>
            <a:r>
              <a:rPr lang="en-GB" sz="2000" b="0" i="0" dirty="0">
                <a:solidFill>
                  <a:schemeClr val="tx1"/>
                </a:solidFill>
                <a:effectLst/>
                <a:latin typeface="Candara" panose="020E0502030303020204" pitchFamily="34" charset="0"/>
              </a:rPr>
              <a:t>, or initiating teleportation </a:t>
            </a:r>
            <a:endParaRPr lang="en-GB" sz="2000" dirty="0">
              <a:solidFill>
                <a:schemeClr val="tx1"/>
              </a:solidFill>
              <a:latin typeface="Candara" panose="020E0502030303020204" pitchFamily="34" charset="0"/>
            </a:endParaRPr>
          </a:p>
        </p:txBody>
      </p:sp>
    </p:spTree>
    <p:extLst>
      <p:ext uri="{BB962C8B-B14F-4D97-AF65-F5344CB8AC3E}">
        <p14:creationId xmlns:p14="http://schemas.microsoft.com/office/powerpoint/2010/main" val="3204795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212609-D162-4F14-8C68-E33A0AD32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051066A-31DA-4C12-889F-9501574F1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673"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26D466-463A-4528-88B6-C9CFABEB461B}"/>
              </a:ext>
            </a:extLst>
          </p:cNvPr>
          <p:cNvSpPr>
            <a:spLocks noGrp="1"/>
          </p:cNvSpPr>
          <p:nvPr>
            <p:ph type="title"/>
          </p:nvPr>
        </p:nvSpPr>
        <p:spPr>
          <a:xfrm>
            <a:off x="3154262" y="533400"/>
            <a:ext cx="4865614" cy="590725"/>
          </a:xfrm>
        </p:spPr>
        <p:txBody>
          <a:bodyPr>
            <a:normAutofit/>
          </a:bodyPr>
          <a:lstStyle/>
          <a:p>
            <a:pPr algn="r"/>
            <a:r>
              <a:rPr lang="en-GB" sz="2400" i="0" cap="none" dirty="0">
                <a:latin typeface="Candara" panose="020E0502030303020204" pitchFamily="34" charset="0"/>
              </a:rPr>
              <a:t>Some of the Answers </a:t>
            </a:r>
          </a:p>
        </p:txBody>
      </p:sp>
      <p:cxnSp>
        <p:nvCxnSpPr>
          <p:cNvPr id="12" name="Straight Connector 11">
            <a:extLst>
              <a:ext uri="{FF2B5EF4-FFF2-40B4-BE49-F238E27FC236}">
                <a16:creationId xmlns:a16="http://schemas.microsoft.com/office/drawing/2014/main" id="{51CC929A-D182-4575-9DA1-D0A9F7D88E0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0"/>
            <a:ext cx="6485860" cy="154172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6DD7437-BE89-44FE-A7C6-A660FB4D3B2A}"/>
              </a:ext>
            </a:extLst>
          </p:cNvPr>
          <p:cNvSpPr>
            <a:spLocks noGrp="1"/>
          </p:cNvSpPr>
          <p:nvPr>
            <p:ph idx="1"/>
          </p:nvPr>
        </p:nvSpPr>
        <p:spPr>
          <a:xfrm>
            <a:off x="192947" y="1281841"/>
            <a:ext cx="10862777" cy="5055381"/>
          </a:xfrm>
        </p:spPr>
        <p:txBody>
          <a:bodyPr anchor="ctr">
            <a:normAutofit/>
          </a:bodyPr>
          <a:lstStyle/>
          <a:p>
            <a:endParaRPr lang="en-GB" sz="2000" dirty="0">
              <a:latin typeface="Candara" panose="020E0502030303020204" pitchFamily="34" charset="0"/>
            </a:endParaRPr>
          </a:p>
        </p:txBody>
      </p:sp>
      <p:cxnSp>
        <p:nvCxnSpPr>
          <p:cNvPr id="14" name="Straight Connector 13">
            <a:extLst>
              <a:ext uri="{FF2B5EF4-FFF2-40B4-BE49-F238E27FC236}">
                <a16:creationId xmlns:a16="http://schemas.microsoft.com/office/drawing/2014/main" id="{1E00B559-A482-42D9-8F01-524D46EE56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91116"/>
            <a:ext cx="12192000" cy="109158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4" name="Thought Bubble: Cloud 3">
            <a:extLst>
              <a:ext uri="{FF2B5EF4-FFF2-40B4-BE49-F238E27FC236}">
                <a16:creationId xmlns:a16="http://schemas.microsoft.com/office/drawing/2014/main" id="{E18FEDD5-FFD1-4B44-B9A8-E2B110E89BA9}"/>
              </a:ext>
            </a:extLst>
          </p:cNvPr>
          <p:cNvSpPr/>
          <p:nvPr/>
        </p:nvSpPr>
        <p:spPr>
          <a:xfrm>
            <a:off x="9496338" y="2097248"/>
            <a:ext cx="1345833" cy="99734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a:latin typeface="Candara" panose="020E0502030303020204" pitchFamily="34" charset="0"/>
              </a:rPr>
              <a:t>Shawl</a:t>
            </a:r>
            <a:endParaRPr lang="en-GB" sz="1800" dirty="0">
              <a:latin typeface="Candara" panose="020E0502030303020204" pitchFamily="34" charset="0"/>
            </a:endParaRPr>
          </a:p>
        </p:txBody>
      </p:sp>
      <p:sp>
        <p:nvSpPr>
          <p:cNvPr id="5" name="Flowchart: Sequential Access Storage 4">
            <a:extLst>
              <a:ext uri="{FF2B5EF4-FFF2-40B4-BE49-F238E27FC236}">
                <a16:creationId xmlns:a16="http://schemas.microsoft.com/office/drawing/2014/main" id="{A9982A0F-4CA2-4093-AE80-3ADF25F3216E}"/>
              </a:ext>
            </a:extLst>
          </p:cNvPr>
          <p:cNvSpPr/>
          <p:nvPr/>
        </p:nvSpPr>
        <p:spPr>
          <a:xfrm>
            <a:off x="5788404" y="5075302"/>
            <a:ext cx="1627464" cy="990190"/>
          </a:xfrm>
          <a:prstGeom prst="flowChartMagneticTap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GB" sz="1800">
                <a:latin typeface="Candara" panose="020E0502030303020204" pitchFamily="34" charset="0"/>
              </a:rPr>
              <a:t>Dressing up</a:t>
            </a:r>
            <a:endParaRPr lang="en-GB" sz="1800" dirty="0">
              <a:latin typeface="Candara" panose="020E0502030303020204" pitchFamily="34" charset="0"/>
            </a:endParaRPr>
          </a:p>
        </p:txBody>
      </p:sp>
      <p:sp>
        <p:nvSpPr>
          <p:cNvPr id="6" name="Flowchart: Punched Tape 5">
            <a:extLst>
              <a:ext uri="{FF2B5EF4-FFF2-40B4-BE49-F238E27FC236}">
                <a16:creationId xmlns:a16="http://schemas.microsoft.com/office/drawing/2014/main" id="{35C1D2B2-61D7-436B-9377-3E17010F854E}"/>
              </a:ext>
            </a:extLst>
          </p:cNvPr>
          <p:cNvSpPr/>
          <p:nvPr/>
        </p:nvSpPr>
        <p:spPr>
          <a:xfrm>
            <a:off x="473979" y="1384183"/>
            <a:ext cx="2680283" cy="1157681"/>
          </a:xfrm>
          <a:prstGeom prst="flowChartPunchedTape">
            <a:avLst/>
          </a:prstGeom>
        </p:spPr>
        <p:style>
          <a:lnRef idx="3">
            <a:schemeClr val="lt1"/>
          </a:lnRef>
          <a:fillRef idx="1">
            <a:schemeClr val="accent3"/>
          </a:fillRef>
          <a:effectRef idx="1">
            <a:schemeClr val="accent3"/>
          </a:effectRef>
          <a:fontRef idx="minor">
            <a:schemeClr val="lt1"/>
          </a:fontRef>
        </p:style>
        <p:txBody>
          <a:bodyPr rtlCol="0" anchor="ctr"/>
          <a:lstStyle/>
          <a:p>
            <a:r>
              <a:rPr lang="en-GB" sz="1800" dirty="0">
                <a:latin typeface="Candara" panose="020E0502030303020204" pitchFamily="34" charset="0"/>
              </a:rPr>
              <a:t>Something you wear to show you are in a group</a:t>
            </a:r>
          </a:p>
        </p:txBody>
      </p:sp>
      <p:sp>
        <p:nvSpPr>
          <p:cNvPr id="7" name="Teardrop 6">
            <a:extLst>
              <a:ext uri="{FF2B5EF4-FFF2-40B4-BE49-F238E27FC236}">
                <a16:creationId xmlns:a16="http://schemas.microsoft.com/office/drawing/2014/main" id="{BE981CFE-E17C-47AE-AF4D-8211DD77239C}"/>
              </a:ext>
            </a:extLst>
          </p:cNvPr>
          <p:cNvSpPr/>
          <p:nvPr/>
        </p:nvSpPr>
        <p:spPr>
          <a:xfrm>
            <a:off x="3254930" y="5108195"/>
            <a:ext cx="1776800" cy="1216405"/>
          </a:xfrm>
          <a:prstGeom prst="teardrop">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GB" sz="1800" dirty="0">
                <a:latin typeface="Candara" panose="020E0502030303020204" pitchFamily="34" charset="0"/>
              </a:rPr>
              <a:t>Something for flying</a:t>
            </a:r>
          </a:p>
        </p:txBody>
      </p:sp>
      <p:sp>
        <p:nvSpPr>
          <p:cNvPr id="9" name="Speech Bubble: Rectangle with Corners Rounded 8">
            <a:extLst>
              <a:ext uri="{FF2B5EF4-FFF2-40B4-BE49-F238E27FC236}">
                <a16:creationId xmlns:a16="http://schemas.microsoft.com/office/drawing/2014/main" id="{2483611B-5608-4BB4-A622-E572C0C773DB}"/>
              </a:ext>
            </a:extLst>
          </p:cNvPr>
          <p:cNvSpPr/>
          <p:nvPr/>
        </p:nvSpPr>
        <p:spPr>
          <a:xfrm>
            <a:off x="7222921" y="3551979"/>
            <a:ext cx="1947415" cy="1091583"/>
          </a:xfrm>
          <a:prstGeom prst="wedgeRound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GB" sz="1800" dirty="0">
                <a:latin typeface="Candara" panose="020E0502030303020204" pitchFamily="34" charset="0"/>
              </a:rPr>
              <a:t>Something for flying</a:t>
            </a:r>
          </a:p>
        </p:txBody>
      </p:sp>
      <p:sp>
        <p:nvSpPr>
          <p:cNvPr id="11" name="Star: 7 Points 10">
            <a:extLst>
              <a:ext uri="{FF2B5EF4-FFF2-40B4-BE49-F238E27FC236}">
                <a16:creationId xmlns:a16="http://schemas.microsoft.com/office/drawing/2014/main" id="{ADDC29AC-054B-47BF-BD0C-F5B739E6DDFC}"/>
              </a:ext>
            </a:extLst>
          </p:cNvPr>
          <p:cNvSpPr/>
          <p:nvPr/>
        </p:nvSpPr>
        <p:spPr>
          <a:xfrm>
            <a:off x="4572001" y="1815242"/>
            <a:ext cx="1913859" cy="1157682"/>
          </a:xfrm>
          <a:prstGeom prst="star7">
            <a:avLst/>
          </a:prstGeom>
        </p:spPr>
        <p:style>
          <a:lnRef idx="1">
            <a:schemeClr val="accent6"/>
          </a:lnRef>
          <a:fillRef idx="3">
            <a:schemeClr val="accent6"/>
          </a:fillRef>
          <a:effectRef idx="2">
            <a:schemeClr val="accent6"/>
          </a:effectRef>
          <a:fontRef idx="minor">
            <a:schemeClr val="lt1"/>
          </a:fontRef>
        </p:style>
        <p:txBody>
          <a:bodyPr rtlCol="0" anchor="ctr"/>
          <a:lstStyle/>
          <a:p>
            <a:r>
              <a:rPr lang="en-GB" sz="1800">
                <a:latin typeface="Candara" panose="020E0502030303020204" pitchFamily="34" charset="0"/>
              </a:rPr>
              <a:t>Cloth </a:t>
            </a:r>
            <a:endParaRPr lang="en-GB" sz="1800" dirty="0">
              <a:latin typeface="Candara" panose="020E0502030303020204" pitchFamily="34" charset="0"/>
            </a:endParaRPr>
          </a:p>
        </p:txBody>
      </p:sp>
      <p:sp>
        <p:nvSpPr>
          <p:cNvPr id="13" name="Scroll: Vertical 12">
            <a:extLst>
              <a:ext uri="{FF2B5EF4-FFF2-40B4-BE49-F238E27FC236}">
                <a16:creationId xmlns:a16="http://schemas.microsoft.com/office/drawing/2014/main" id="{909D8B17-9E08-4534-84D5-B0886CA1F2ED}"/>
              </a:ext>
            </a:extLst>
          </p:cNvPr>
          <p:cNvSpPr/>
          <p:nvPr/>
        </p:nvSpPr>
        <p:spPr>
          <a:xfrm>
            <a:off x="9588617" y="4303553"/>
            <a:ext cx="1345833" cy="1610686"/>
          </a:xfrm>
          <a:prstGeom prst="verticalScroll">
            <a:avLst/>
          </a:prstGeom>
        </p:spPr>
        <p:style>
          <a:lnRef idx="1">
            <a:schemeClr val="accent5"/>
          </a:lnRef>
          <a:fillRef idx="2">
            <a:schemeClr val="accent5"/>
          </a:fillRef>
          <a:effectRef idx="1">
            <a:schemeClr val="accent5"/>
          </a:effectRef>
          <a:fontRef idx="minor">
            <a:schemeClr val="dk1"/>
          </a:fontRef>
        </p:style>
        <p:txBody>
          <a:bodyPr rtlCol="0" anchor="ctr"/>
          <a:lstStyle/>
          <a:p>
            <a:r>
              <a:rPr lang="en-GB" sz="1800" dirty="0">
                <a:solidFill>
                  <a:schemeClr val="bg1"/>
                </a:solidFill>
                <a:latin typeface="Candara" panose="020E0502030303020204" pitchFamily="34" charset="0"/>
              </a:rPr>
              <a:t>Uniform</a:t>
            </a:r>
            <a:r>
              <a:rPr lang="en-GB" sz="1800" dirty="0">
                <a:latin typeface="Candara" panose="020E0502030303020204" pitchFamily="34" charset="0"/>
              </a:rPr>
              <a:t> </a:t>
            </a:r>
          </a:p>
        </p:txBody>
      </p:sp>
      <p:sp>
        <p:nvSpPr>
          <p:cNvPr id="16" name="Plaque 15">
            <a:extLst>
              <a:ext uri="{FF2B5EF4-FFF2-40B4-BE49-F238E27FC236}">
                <a16:creationId xmlns:a16="http://schemas.microsoft.com/office/drawing/2014/main" id="{4E06066E-C343-43CC-B480-DC51D7A02E79}"/>
              </a:ext>
            </a:extLst>
          </p:cNvPr>
          <p:cNvSpPr/>
          <p:nvPr/>
        </p:nvSpPr>
        <p:spPr>
          <a:xfrm>
            <a:off x="473978" y="4375568"/>
            <a:ext cx="1480657" cy="1194722"/>
          </a:xfrm>
          <a:prstGeom prst="plaque">
            <a:avLst/>
          </a:prstGeom>
        </p:spPr>
        <p:style>
          <a:lnRef idx="1">
            <a:schemeClr val="accent3"/>
          </a:lnRef>
          <a:fillRef idx="2">
            <a:schemeClr val="accent3"/>
          </a:fillRef>
          <a:effectRef idx="1">
            <a:schemeClr val="accent3"/>
          </a:effectRef>
          <a:fontRef idx="minor">
            <a:schemeClr val="dk1"/>
          </a:fontRef>
        </p:style>
        <p:txBody>
          <a:bodyPr rtlCol="0" anchor="ctr"/>
          <a:lstStyle/>
          <a:p>
            <a:r>
              <a:rPr lang="en-GB" sz="1800" dirty="0">
                <a:solidFill>
                  <a:schemeClr val="bg1"/>
                </a:solidFill>
                <a:latin typeface="Candara" panose="020E0502030303020204" pitchFamily="34" charset="0"/>
              </a:rPr>
              <a:t>Shield</a:t>
            </a:r>
            <a:r>
              <a:rPr lang="en-GB" sz="1800" dirty="0">
                <a:latin typeface="Candara" panose="020E0502030303020204" pitchFamily="34" charset="0"/>
              </a:rPr>
              <a:t> </a:t>
            </a:r>
          </a:p>
        </p:txBody>
      </p:sp>
      <p:sp>
        <p:nvSpPr>
          <p:cNvPr id="17" name="Explosion: 14 Points 16">
            <a:extLst>
              <a:ext uri="{FF2B5EF4-FFF2-40B4-BE49-F238E27FC236}">
                <a16:creationId xmlns:a16="http://schemas.microsoft.com/office/drawing/2014/main" id="{0EB4A9B9-2416-4A5B-8123-E695B7176107}"/>
              </a:ext>
            </a:extLst>
          </p:cNvPr>
          <p:cNvSpPr/>
          <p:nvPr/>
        </p:nvSpPr>
        <p:spPr>
          <a:xfrm>
            <a:off x="2399251" y="2972925"/>
            <a:ext cx="1895912" cy="1708132"/>
          </a:xfrm>
          <a:prstGeom prst="irregularSeal2">
            <a:avLst/>
          </a:prstGeom>
        </p:spPr>
        <p:style>
          <a:lnRef idx="1">
            <a:schemeClr val="accent4"/>
          </a:lnRef>
          <a:fillRef idx="2">
            <a:schemeClr val="accent4"/>
          </a:fillRef>
          <a:effectRef idx="1">
            <a:schemeClr val="accent4"/>
          </a:effectRef>
          <a:fontRef idx="minor">
            <a:schemeClr val="dk1"/>
          </a:fontRef>
        </p:style>
        <p:txBody>
          <a:bodyPr rtlCol="0" anchor="ctr"/>
          <a:lstStyle/>
          <a:p>
            <a:r>
              <a:rPr lang="en-GB" sz="1800" dirty="0">
                <a:solidFill>
                  <a:schemeClr val="bg1"/>
                </a:solidFill>
                <a:latin typeface="Candara" panose="020E0502030303020204" pitchFamily="34" charset="0"/>
              </a:rPr>
              <a:t>Apron</a:t>
            </a:r>
            <a:r>
              <a:rPr lang="en-GB" sz="1800" dirty="0">
                <a:latin typeface="Candara" panose="020E0502030303020204" pitchFamily="34" charset="0"/>
              </a:rPr>
              <a:t> </a:t>
            </a:r>
          </a:p>
        </p:txBody>
      </p:sp>
      <p:sp>
        <p:nvSpPr>
          <p:cNvPr id="19" name="Flowchart: Terminator 18">
            <a:extLst>
              <a:ext uri="{FF2B5EF4-FFF2-40B4-BE49-F238E27FC236}">
                <a16:creationId xmlns:a16="http://schemas.microsoft.com/office/drawing/2014/main" id="{08E5556E-4F3C-4E83-B54E-6E1EA3EAC0F0}"/>
              </a:ext>
            </a:extLst>
          </p:cNvPr>
          <p:cNvSpPr/>
          <p:nvPr/>
        </p:nvSpPr>
        <p:spPr>
          <a:xfrm>
            <a:off x="7333147" y="1451294"/>
            <a:ext cx="1837189" cy="1383513"/>
          </a:xfrm>
          <a:prstGeom prst="flowChartTerminato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000" dirty="0">
                <a:solidFill>
                  <a:schemeClr val="bg1"/>
                </a:solidFill>
                <a:latin typeface="Candara" panose="020E0502030303020204" pitchFamily="34" charset="0"/>
              </a:rPr>
              <a:t>Costume</a:t>
            </a:r>
          </a:p>
        </p:txBody>
      </p:sp>
    </p:spTree>
    <p:extLst>
      <p:ext uri="{BB962C8B-B14F-4D97-AF65-F5344CB8AC3E}">
        <p14:creationId xmlns:p14="http://schemas.microsoft.com/office/powerpoint/2010/main" val="2917226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7E69E-4823-4A89-BB1E-2100B36115B0}"/>
              </a:ext>
            </a:extLst>
          </p:cNvPr>
          <p:cNvSpPr>
            <a:spLocks noGrp="1"/>
          </p:cNvSpPr>
          <p:nvPr>
            <p:ph type="title"/>
          </p:nvPr>
        </p:nvSpPr>
        <p:spPr/>
        <p:txBody>
          <a:bodyPr>
            <a:normAutofit/>
          </a:bodyPr>
          <a:lstStyle/>
          <a:p>
            <a:r>
              <a:rPr lang="en-GB" sz="3200" i="0" cap="none" dirty="0">
                <a:latin typeface="Candara" panose="020E0502030303020204" pitchFamily="34" charset="0"/>
              </a:rPr>
              <a:t>Widening Participation </a:t>
            </a:r>
          </a:p>
        </p:txBody>
      </p:sp>
      <p:sp>
        <p:nvSpPr>
          <p:cNvPr id="3" name="Content Placeholder 2">
            <a:extLst>
              <a:ext uri="{FF2B5EF4-FFF2-40B4-BE49-F238E27FC236}">
                <a16:creationId xmlns:a16="http://schemas.microsoft.com/office/drawing/2014/main" id="{007B2EB6-1AAB-4332-B81E-65255998071C}"/>
              </a:ext>
            </a:extLst>
          </p:cNvPr>
          <p:cNvSpPr>
            <a:spLocks noGrp="1"/>
          </p:cNvSpPr>
          <p:nvPr>
            <p:ph idx="1"/>
          </p:nvPr>
        </p:nvSpPr>
        <p:spPr/>
        <p:txBody>
          <a:bodyPr>
            <a:normAutofit/>
          </a:bodyPr>
          <a:lstStyle/>
          <a:p>
            <a:pPr algn="just"/>
            <a:r>
              <a:rPr lang="en-GB" sz="2000" b="0" i="0" dirty="0">
                <a:solidFill>
                  <a:srgbClr val="393939"/>
                </a:solidFill>
                <a:effectLst/>
                <a:latin typeface="Candara" panose="020E0502030303020204" pitchFamily="34" charset="0"/>
              </a:rPr>
              <a:t>The widening participation agenda aims to address divergences in access and progress in higher education between students from different demographics</a:t>
            </a:r>
          </a:p>
          <a:p>
            <a:pPr algn="just"/>
            <a:endParaRPr lang="en-GB" sz="2000" b="0" i="0" dirty="0">
              <a:solidFill>
                <a:srgbClr val="393939"/>
              </a:solidFill>
              <a:effectLst/>
              <a:latin typeface="Candara" panose="020E0502030303020204" pitchFamily="34" charset="0"/>
            </a:endParaRPr>
          </a:p>
          <a:p>
            <a:pPr algn="just"/>
            <a:r>
              <a:rPr lang="en-GB" sz="2000" b="0" i="0" dirty="0">
                <a:solidFill>
                  <a:srgbClr val="393939"/>
                </a:solidFill>
                <a:effectLst/>
                <a:latin typeface="Candara" panose="020E0502030303020204" pitchFamily="34" charset="0"/>
              </a:rPr>
              <a:t>Students from disadvantaged backgrounds, lower income households and other under-represented groups may face barriers to entry to higher education. Widen participation schemes attempt to remove these barriers and improve access to education, progress within higher education and to improve graduate outcomes and employability.</a:t>
            </a:r>
            <a:endParaRPr lang="en-GB" sz="2000" dirty="0">
              <a:latin typeface="Candara" panose="020E0502030303020204" pitchFamily="34" charset="0"/>
            </a:endParaRPr>
          </a:p>
        </p:txBody>
      </p:sp>
    </p:spTree>
    <p:extLst>
      <p:ext uri="{BB962C8B-B14F-4D97-AF65-F5344CB8AC3E}">
        <p14:creationId xmlns:p14="http://schemas.microsoft.com/office/powerpoint/2010/main" val="3004160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D6309531-94CD-4CF6-AACE-80EC085E0F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15FF4D-9C40-4B7E-A21E-4DCFABA2FD7E}"/>
              </a:ext>
            </a:extLst>
          </p:cNvPr>
          <p:cNvSpPr>
            <a:spLocks noGrp="1"/>
          </p:cNvSpPr>
          <p:nvPr>
            <p:ph type="title"/>
          </p:nvPr>
        </p:nvSpPr>
        <p:spPr>
          <a:xfrm>
            <a:off x="5047861" y="307910"/>
            <a:ext cx="6336986" cy="1212981"/>
          </a:xfrm>
        </p:spPr>
        <p:txBody>
          <a:bodyPr>
            <a:normAutofit/>
          </a:bodyPr>
          <a:lstStyle/>
          <a:p>
            <a:r>
              <a:rPr lang="en-GB" i="0" cap="none" dirty="0">
                <a:latin typeface="Candara" panose="020E0502030303020204" pitchFamily="34" charset="0"/>
              </a:rPr>
              <a:t>Lessons Learnt </a:t>
            </a:r>
          </a:p>
        </p:txBody>
      </p:sp>
      <p:pic>
        <p:nvPicPr>
          <p:cNvPr id="1026" name="Picture 2" descr="Lessons Learned From ... - FCPA Professor">
            <a:extLst>
              <a:ext uri="{FF2B5EF4-FFF2-40B4-BE49-F238E27FC236}">
                <a16:creationId xmlns:a16="http://schemas.microsoft.com/office/drawing/2014/main" id="{3764774F-A0CF-4FE1-A7D0-82A91A063B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639" r="41138" b="2"/>
          <a:stretch/>
        </p:blipFill>
        <p:spPr bwMode="auto">
          <a:xfrm>
            <a:off x="20" y="-7444"/>
            <a:ext cx="4966427" cy="6874330"/>
          </a:xfrm>
          <a:custGeom>
            <a:avLst/>
            <a:gdLst/>
            <a:ahLst/>
            <a:cxnLst/>
            <a:rect l="l" t="t" r="r" b="b"/>
            <a:pathLst>
              <a:path w="4966447" h="6874330">
                <a:moveTo>
                  <a:pt x="0" y="0"/>
                </a:moveTo>
                <a:lnTo>
                  <a:pt x="4966447" y="0"/>
                </a:lnTo>
                <a:lnTo>
                  <a:pt x="3355712" y="6874330"/>
                </a:lnTo>
                <a:lnTo>
                  <a:pt x="0" y="6874330"/>
                </a:lnTo>
                <a:close/>
              </a:path>
            </a:pathLst>
          </a:custGeom>
          <a:noFill/>
          <a:extLst>
            <a:ext uri="{909E8E84-426E-40DD-AFC4-6F175D3DCCD1}">
              <a14:hiddenFill xmlns:a14="http://schemas.microsoft.com/office/drawing/2010/main">
                <a:solidFill>
                  <a:srgbClr val="FFFFFF"/>
                </a:solidFill>
              </a14:hiddenFill>
            </a:ext>
          </a:extLst>
        </p:spPr>
      </p:pic>
      <p:sp>
        <p:nvSpPr>
          <p:cNvPr id="1030" name="Content Placeholder 1029">
            <a:extLst>
              <a:ext uri="{FF2B5EF4-FFF2-40B4-BE49-F238E27FC236}">
                <a16:creationId xmlns:a16="http://schemas.microsoft.com/office/drawing/2014/main" id="{76803FB5-B134-85DA-0EC1-086DCE1B4316}"/>
              </a:ext>
            </a:extLst>
          </p:cNvPr>
          <p:cNvSpPr>
            <a:spLocks noGrp="1"/>
          </p:cNvSpPr>
          <p:nvPr>
            <p:ph idx="1"/>
          </p:nvPr>
        </p:nvSpPr>
        <p:spPr>
          <a:xfrm>
            <a:off x="4711960" y="1614196"/>
            <a:ext cx="6672886" cy="4710403"/>
          </a:xfrm>
        </p:spPr>
        <p:txBody>
          <a:bodyPr>
            <a:normAutofit/>
          </a:bodyPr>
          <a:lstStyle/>
          <a:p>
            <a:r>
              <a:rPr lang="en-US" sz="2000" dirty="0">
                <a:latin typeface="Candara" panose="020E0502030303020204" pitchFamily="34" charset="0"/>
              </a:rPr>
              <a:t>Recruitment process – awareness and sensitivity to different backgrounds</a:t>
            </a:r>
          </a:p>
          <a:p>
            <a:endParaRPr lang="en-US" sz="2000" dirty="0">
              <a:latin typeface="Candara" panose="020E0502030303020204" pitchFamily="34" charset="0"/>
            </a:endParaRPr>
          </a:p>
          <a:p>
            <a:r>
              <a:rPr lang="en-US" sz="2000" dirty="0">
                <a:latin typeface="Candara" panose="020E0502030303020204" pitchFamily="34" charset="0"/>
              </a:rPr>
              <a:t>Importance of collaboration and cross checking </a:t>
            </a:r>
          </a:p>
          <a:p>
            <a:endParaRPr lang="en-US" sz="2000" dirty="0">
              <a:latin typeface="Candara" panose="020E0502030303020204" pitchFamily="34" charset="0"/>
            </a:endParaRPr>
          </a:p>
          <a:p>
            <a:r>
              <a:rPr lang="en-US" sz="2000" dirty="0">
                <a:latin typeface="Candara" panose="020E0502030303020204" pitchFamily="34" charset="0"/>
              </a:rPr>
              <a:t>People from diverse backgrounds are not homogenous and therefore recruitment materials should accommodate diversity</a:t>
            </a:r>
          </a:p>
        </p:txBody>
      </p:sp>
      <p:cxnSp>
        <p:nvCxnSpPr>
          <p:cNvPr id="1035" name="Straight Connector 1034">
            <a:extLst>
              <a:ext uri="{FF2B5EF4-FFF2-40B4-BE49-F238E27FC236}">
                <a16:creationId xmlns:a16="http://schemas.microsoft.com/office/drawing/2014/main" id="{F75BF611-D2A5-4454-8C47-95B0BC4228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627455" y="-19394"/>
            <a:ext cx="806149" cy="687739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0791421"/>
      </p:ext>
    </p:extLst>
  </p:cSld>
  <p:clrMapOvr>
    <a:masterClrMapping/>
  </p:clrMapOvr>
</p:sld>
</file>

<file path=ppt/theme/theme1.xml><?xml version="1.0" encoding="utf-8"?>
<a:theme xmlns:a="http://schemas.openxmlformats.org/drawingml/2006/main" name="AngleLinesVTI">
  <a:themeElements>
    <a:clrScheme name="AnalogousFromDarkSeedLeftStep">
      <a:dk1>
        <a:srgbClr val="000000"/>
      </a:dk1>
      <a:lt1>
        <a:srgbClr val="FFFFFF"/>
      </a:lt1>
      <a:dk2>
        <a:srgbClr val="30321C"/>
      </a:dk2>
      <a:lt2>
        <a:srgbClr val="F2F0F3"/>
      </a:lt2>
      <a:accent1>
        <a:srgbClr val="7BAE44"/>
      </a:accent1>
      <a:accent2>
        <a:srgbClr val="A0A737"/>
      </a:accent2>
      <a:accent3>
        <a:srgbClr val="C39A4D"/>
      </a:accent3>
      <a:accent4>
        <a:srgbClr val="B1573B"/>
      </a:accent4>
      <a:accent5>
        <a:srgbClr val="C34D62"/>
      </a:accent5>
      <a:accent6>
        <a:srgbClr val="B13B82"/>
      </a:accent6>
      <a:hlink>
        <a:srgbClr val="C65557"/>
      </a:hlink>
      <a:folHlink>
        <a:srgbClr val="7F7F7F"/>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3A1F6C22127A4682506295422DEB6F" ma:contentTypeVersion="23" ma:contentTypeDescription="Create a new document." ma:contentTypeScope="" ma:versionID="db016d647782b578a2500c6de9d19d3a">
  <xsd:schema xmlns:xsd="http://www.w3.org/2001/XMLSchema" xmlns:xs="http://www.w3.org/2001/XMLSchema" xmlns:p="http://schemas.microsoft.com/office/2006/metadata/properties" xmlns:ns1="http://schemas.microsoft.com/sharepoint/v3" xmlns:ns2="9978e5c5-1e6e-4fbe-92fd-bd71b315fefc" xmlns:ns3="c3872151-5905-4c97-9ff5-e4f7204cd876" targetNamespace="http://schemas.microsoft.com/office/2006/metadata/properties" ma:root="true" ma:fieldsID="16d5c8b97f7e83d1a195a3059bc26be7" ns1:_="" ns2:_="" ns3:_="">
    <xsd:import namespace="http://schemas.microsoft.com/sharepoint/v3"/>
    <xsd:import namespace="9978e5c5-1e6e-4fbe-92fd-bd71b315fefc"/>
    <xsd:import namespace="c3872151-5905-4c97-9ff5-e4f7204cd876"/>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Recordings_x002f_Video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978e5c5-1e6e-4fbe-92fd-bd71b315fef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Recordings_x002f_Videos" ma:index="23" nillable="true" ma:displayName="Recordings/Videos" ma:description="These are videos that will be shown during the presentations." ma:format="Hyperlink" ma:internalName="Recordings_x002f_Videos">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c4aacd68-9722-4061-b47c-b33f46bdd89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3872151-5905-4c97-9ff5-e4f7204cd87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aa9eb30-2542-413b-9672-15e9b0e0b797}" ma:internalName="TaxCatchAll" ma:showField="CatchAllData" ma:web="c3872151-5905-4c97-9ff5-e4f7204cd8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938BDF-FA69-4FA3-A9BD-9C88A9D1C1BD}"/>
</file>

<file path=customXml/itemProps2.xml><?xml version="1.0" encoding="utf-8"?>
<ds:datastoreItem xmlns:ds="http://schemas.openxmlformats.org/officeDocument/2006/customXml" ds:itemID="{CB3C9975-994D-4850-BB85-FE20C05C3462}"/>
</file>

<file path=docProps/app.xml><?xml version="1.0" encoding="utf-8"?>
<Properties xmlns="http://schemas.openxmlformats.org/officeDocument/2006/extended-properties" xmlns:vt="http://schemas.openxmlformats.org/officeDocument/2006/docPropsVTypes">
  <TotalTime>112</TotalTime>
  <Words>226</Words>
  <Application>Microsoft Office PowerPoint</Application>
  <PresentationFormat>Widescreen</PresentationFormat>
  <Paragraphs>28</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AngleLinesVTI</vt:lpstr>
      <vt:lpstr>The Cape - Narratives of Widening Participation in Social Work HE Recruitment</vt:lpstr>
      <vt:lpstr>PowerPoint Presentation</vt:lpstr>
      <vt:lpstr> What is a Cape?</vt:lpstr>
      <vt:lpstr>Some of the Answers </vt:lpstr>
      <vt:lpstr>Widening Participation </vt:lpstr>
      <vt:lpstr>Lessons Learnt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Cape - Narratives of Widening Participation in Social Work HE Recruitment</dc:title>
  <dc:creator>Mthoko Ngobese</dc:creator>
  <cp:lastModifiedBy>Mthoko Ngobese</cp:lastModifiedBy>
  <cp:revision>2</cp:revision>
  <dcterms:created xsi:type="dcterms:W3CDTF">2023-07-03T13:08:11Z</dcterms:created>
  <dcterms:modified xsi:type="dcterms:W3CDTF">2023-07-03T15:03:52Z</dcterms:modified>
</cp:coreProperties>
</file>