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</p:sldMasterIdLst>
  <p:notesMasterIdLst>
    <p:notesMasterId r:id="rId12"/>
  </p:notesMasterIdLst>
  <p:handoutMasterIdLst>
    <p:handoutMasterId r:id="rId13"/>
  </p:handoutMasterIdLst>
  <p:sldIdLst>
    <p:sldId id="256" r:id="rId3"/>
    <p:sldId id="337" r:id="rId4"/>
    <p:sldId id="351" r:id="rId5"/>
    <p:sldId id="275" r:id="rId6"/>
    <p:sldId id="283" r:id="rId7"/>
    <p:sldId id="352" r:id="rId8"/>
    <p:sldId id="326" r:id="rId9"/>
    <p:sldId id="320" r:id="rId10"/>
    <p:sldId id="353" r:id="rId11"/>
  </p:sldIdLst>
  <p:sldSz cx="13004800" cy="9753600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Gill Sans" panose="020B0502020104020203" pitchFamily="34" charset="-79"/>
        <a:ea typeface="ヒラギノ角ゴ ProN W3" panose="020B0300000000000000" pitchFamily="34" charset="-128"/>
        <a:cs typeface="+mn-cs"/>
        <a:sym typeface="Gill Sans" panose="020B0502020104020203" pitchFamily="34" charset="-79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2"/>
  </p:normalViewPr>
  <p:slideViewPr>
    <p:cSldViewPr>
      <p:cViewPr varScale="1">
        <p:scale>
          <a:sx n="63" d="100"/>
          <a:sy n="63" d="100"/>
        </p:scale>
        <p:origin x="1744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FDD27-3AC1-A894-EFF9-665BC2950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614E5-9C29-81E9-075F-1961C37DAD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8DF8ACA9-12DD-8747-A86E-0613B629E777}" type="datetimeFigureOut">
              <a:rPr lang="en-US"/>
              <a:pPr>
                <a:defRPr/>
              </a:pPr>
              <a:t>6/26/23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A5EAB-E65E-E5F2-591E-D92156889D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8101B-FD13-9E83-2D02-53A338330F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B4D646F5-7949-2242-87C2-23FD253D7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1B3D77-ED69-8B8E-B395-46A9C514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2AF2-804D-9CAF-4408-AEDDEF4EAD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80573FCF-A400-1C49-B05F-2D043D4E6D00}" type="datetimeFigureOut">
              <a:rPr lang="en-US"/>
              <a:pPr>
                <a:defRPr/>
              </a:pPr>
              <a:t>6/26/23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23F023-0553-56DF-4DA6-16EC66012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6A6E259-8437-AE4A-CF7B-0D58AB2A5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F2189-6BE5-3C70-B776-DE636D242E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charset="0"/>
                <a:ea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19097-8304-68DC-83D3-6BC5D5917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64AEBC75-B6A6-5B4D-81E0-D60B8316F88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E0B180F3-8752-88AC-FFC6-A3E36E284B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51D2B39-FDDF-2A14-DC34-0D530B14C3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45FA933F-FF36-E1E8-67A2-C450589CF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51DF52-57AA-CF4A-866C-38E8AEE4A8D4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441C386-9DA5-6888-6F3E-8D0560BCC3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65F700B-70DF-ACE8-DE32-65C09B910D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8101704-85D8-0C09-853B-D50B1A2E4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FFA3CC-D14B-C74C-8FFF-33DF04E38E3F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441C386-9DA5-6888-6F3E-8D0560BCC3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65F700B-70DF-ACE8-DE32-65C09B910D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8101704-85D8-0C09-853B-D50B1A2E4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FFA3CC-D14B-C74C-8FFF-33DF04E38E3F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544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A7D8FF25-A822-B9EC-09BA-52CAF0F82E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D8E87695-DFF9-A256-C459-12EB0CDBF2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74F2983-BBA6-85B3-E058-A51F298DA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0EDA17-FE45-AC46-A979-2492F9C4C3B7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3C92D037-E900-18E0-B66C-B7AE49846D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498B88A-98AC-C31B-F76D-D399DF2AA6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2217CE84-CA12-E7A1-876B-45832333E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4DA139-66F9-FB4A-A246-7DE168CDFD6B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50959844-23A2-F94D-560F-2244633C2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CA59DFB-58A5-CF33-8D87-F8DDAD7900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BDF77169-5396-45D3-6DAE-85561CC13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5DDADD-8641-3E4A-BD56-BE5955AD7C61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78820EC5-3CAA-1BB7-7DF9-8EBAE80D64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BEEAD468-7E9E-F92A-C2EB-365BA2512D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C138CA5F-CB1B-A62A-4926-73EBB9913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D2B459-6745-0D43-B592-199400DD0C5B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2EE7540E-8754-95C7-BC74-905F7D7E80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6B2E2C4A-840E-35CA-C90D-CC9701C7B0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5E96BA5E-7D02-33B9-BED6-9C13DA258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0DECF3-72F4-3B46-8C2E-830C6CF1D09E}" type="slidenum">
              <a:rPr lang="en-GB" altLang="en-US">
                <a:solidFill>
                  <a:srgbClr val="000000"/>
                </a:solidFill>
                <a:latin typeface="Gill Sans" panose="020B0502020104020203" pitchFamily="34" charset="-79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Gill Sans" panose="020B0502020104020203" pitchFamily="34" charset="-79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0695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6334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883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883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4324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0238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69094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00094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641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41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6693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49012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2687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878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3710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0951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61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1899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130300"/>
            <a:ext cx="2616200" cy="7226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130300"/>
            <a:ext cx="7696200" cy="722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8451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8402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8706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602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8080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038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3920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4722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222E8D1C-28D1-59A5-660D-60AD6B45A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9F7CC2E-D5BE-5122-B7B2-9857ACF23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text styles</a:t>
            </a:r>
          </a:p>
          <a:p>
            <a:pPr lvl="1"/>
            <a:r>
              <a:rPr lang="en-US" altLang="en-US">
                <a:sym typeface="Gill Sans" panose="020B0502020104020203" pitchFamily="34" charset="-79"/>
              </a:rPr>
              <a:t>Second level</a:t>
            </a:r>
          </a:p>
          <a:p>
            <a:pPr lvl="2"/>
            <a:r>
              <a:rPr lang="en-US" altLang="en-US">
                <a:sym typeface="Gill Sans" panose="020B0502020104020203" pitchFamily="34" charset="-79"/>
              </a:rPr>
              <a:t>Third level</a:t>
            </a:r>
          </a:p>
          <a:p>
            <a:pPr lvl="3"/>
            <a:r>
              <a:rPr lang="en-US" altLang="en-US">
                <a:sym typeface="Gill Sans" panose="020B0502020104020203" pitchFamily="34" charset="-79"/>
              </a:rPr>
              <a:t>Fourth level</a:t>
            </a:r>
          </a:p>
          <a:p>
            <a:pPr lvl="4"/>
            <a:r>
              <a:rPr lang="en-US" altLang="en-US">
                <a:sym typeface="Gill Sans" panose="020B0502020104020203" pitchFamily="34" charset="-79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+mj-lt"/>
          <a:ea typeface="+mj-ea"/>
          <a:cs typeface="+mj-cs"/>
          <a:sym typeface="Gill Sans" panose="020B0502020104020203" pitchFamily="34" charset="-79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5pPr>
      <a:lvl6pPr marL="457200" algn="ctr" rtl="0" fontAlgn="base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900">
          <a:solidFill>
            <a:srgbClr val="707272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4200">
          <a:solidFill>
            <a:srgbClr val="A7AAAB"/>
          </a:solidFill>
          <a:latin typeface="+mn-lt"/>
          <a:ea typeface="+mn-ea"/>
          <a:cs typeface="+mn-cs"/>
          <a:sym typeface="Gill Sans" panose="020B0502020104020203" pitchFamily="34" charset="-79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4200">
          <a:solidFill>
            <a:srgbClr val="A7AAAB"/>
          </a:solidFill>
          <a:latin typeface="+mn-lt"/>
          <a:ea typeface="+mn-ea"/>
          <a:cs typeface="+mn-cs"/>
          <a:sym typeface="Gill Sans" panose="020B0502020104020203" pitchFamily="34" charset="-79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4200">
          <a:solidFill>
            <a:srgbClr val="A7AAAB"/>
          </a:solidFill>
          <a:latin typeface="+mn-lt"/>
          <a:ea typeface="+mn-ea"/>
          <a:cs typeface="+mn-cs"/>
          <a:sym typeface="Gill Sans" panose="020B0502020104020203" pitchFamily="34" charset="-79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4200">
          <a:solidFill>
            <a:srgbClr val="A7AAAB"/>
          </a:solidFill>
          <a:latin typeface="+mn-lt"/>
          <a:ea typeface="+mn-ea"/>
          <a:cs typeface="+mn-cs"/>
          <a:sym typeface="Gill Sans" panose="020B0502020104020203" pitchFamily="34" charset="-79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4200">
          <a:solidFill>
            <a:srgbClr val="A7AAAB"/>
          </a:solidFill>
          <a:latin typeface="+mn-lt"/>
          <a:ea typeface="+mn-ea"/>
          <a:cs typeface="+mn-cs"/>
          <a:sym typeface="Gill Sans" panose="020B0502020104020203" pitchFamily="34" charset="-79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rgbClr val="A7AAAB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5DE7DEC5-CC68-8199-1FAA-52992657D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130300"/>
            <a:ext cx="10464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95D4D203-6854-CF25-A98C-CF1E3CB03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641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text styles</a:t>
            </a:r>
          </a:p>
          <a:p>
            <a:pPr lvl="1"/>
            <a:r>
              <a:rPr lang="en-US" altLang="en-US">
                <a:sym typeface="Gill Sans" panose="020B0502020104020203" pitchFamily="34" charset="-79"/>
              </a:rPr>
              <a:t>Second level</a:t>
            </a:r>
          </a:p>
          <a:p>
            <a:pPr lvl="2"/>
            <a:r>
              <a:rPr lang="en-US" altLang="en-US">
                <a:sym typeface="Gill Sans" panose="020B0502020104020203" pitchFamily="34" charset="-79"/>
              </a:rPr>
              <a:t>Third level</a:t>
            </a:r>
          </a:p>
          <a:p>
            <a:pPr lvl="3"/>
            <a:r>
              <a:rPr lang="en-US" altLang="en-US">
                <a:sym typeface="Gill Sans" panose="020B0502020104020203" pitchFamily="34" charset="-79"/>
              </a:rPr>
              <a:t>Fourth level</a:t>
            </a:r>
          </a:p>
          <a:p>
            <a:pPr lvl="4"/>
            <a:r>
              <a:rPr lang="en-US" altLang="en-US">
                <a:sym typeface="Gill Sans" panose="020B0502020104020203" pitchFamily="34" charset="-79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+mj-lt"/>
          <a:ea typeface="+mj-ea"/>
          <a:cs typeface="+mj-cs"/>
          <a:sym typeface="Gill Sans" panose="020B0502020104020203" pitchFamily="34" charset="-79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panose="020B0502020104020203" pitchFamily="34" charset="-79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rgbClr val="A7AAAB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87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panose="020B0502020104020203" pitchFamily="34" charset="-79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1pPr>
      <a:lvl2pPr marL="1231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panose="020B0502020104020203" pitchFamily="34" charset="-79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2pPr>
      <a:lvl3pPr marL="1676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panose="020B0502020104020203" pitchFamily="34" charset="-79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3pPr>
      <a:lvl4pPr marL="2120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panose="020B0502020104020203" pitchFamily="34" charset="-79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4pPr>
      <a:lvl5pPr marL="2565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panose="020B0502020104020203" pitchFamily="34" charset="-79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5pPr>
      <a:lvl6pPr marL="30226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79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37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94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">
            <a:extLst>
              <a:ext uri="{FF2B5EF4-FFF2-40B4-BE49-F238E27FC236}">
                <a16:creationId xmlns:a16="http://schemas.microsoft.com/office/drawing/2014/main" id="{4EAFEDC0-2574-5D71-ACEE-F373391B8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0" y="4864100"/>
            <a:ext cx="10818813" cy="1588"/>
          </a:xfrm>
          <a:prstGeom prst="line">
            <a:avLst/>
          </a:prstGeom>
          <a:noFill/>
          <a:ln w="12700">
            <a:solidFill>
              <a:srgbClr val="A7AA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5" name="Line 2">
            <a:extLst>
              <a:ext uri="{FF2B5EF4-FFF2-40B4-BE49-F238E27FC236}">
                <a16:creationId xmlns:a16="http://schemas.microsoft.com/office/drawing/2014/main" id="{5715E43B-C828-47A0-99F9-A07A4756FD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696700" y="292100"/>
            <a:ext cx="1588" cy="508000"/>
          </a:xfrm>
          <a:prstGeom prst="line">
            <a:avLst/>
          </a:prstGeom>
          <a:noFill/>
          <a:ln w="25400">
            <a:solidFill>
              <a:schemeClr val="tx1">
                <a:alpha val="45097"/>
              </a:schemeClr>
            </a:solidFill>
            <a:miter lim="800000"/>
            <a:headEnd/>
            <a:tailEnd/>
          </a:ln>
          <a:effectLst>
            <a:outerShdw dist="25399" dir="54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5" name="AutoShap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5BAFCC-648D-2C36-1887-D805A6273091}"/>
              </a:ext>
            </a:extLst>
          </p:cNvPr>
          <p:cNvSpPr>
            <a:spLocks/>
          </p:cNvSpPr>
          <p:nvPr/>
        </p:nvSpPr>
        <p:spPr bwMode="auto">
          <a:xfrm>
            <a:off x="119761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chemeClr val="accent1">
              <a:alpha val="59607"/>
            </a:schemeClr>
          </a:solidFill>
          <a:ln>
            <a:noFill/>
          </a:ln>
          <a:effectLst>
            <a:outerShdw blurRad="635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Gill Sans" charset="0"/>
              <a:ea typeface="ヒラギノ角ゴ ProN W3" charset="0"/>
              <a:sym typeface="Gill Sans" charset="0"/>
            </a:endParaRPr>
          </a:p>
        </p:txBody>
      </p:sp>
      <p:sp>
        <p:nvSpPr>
          <p:cNvPr id="13316" name="AutoShap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4E56228-E119-EBE7-61EE-C1204F145673}"/>
              </a:ext>
            </a:extLst>
          </p:cNvPr>
          <p:cNvSpPr>
            <a:spLocks/>
          </p:cNvSpPr>
          <p:nvPr/>
        </p:nvSpPr>
        <p:spPr bwMode="auto">
          <a:xfrm flipH="1">
            <a:off x="11074400" y="368300"/>
            <a:ext cx="342900" cy="342900"/>
          </a:xfrm>
          <a:prstGeom prst="rightArrow">
            <a:avLst>
              <a:gd name="adj1" fmla="val 40741"/>
              <a:gd name="adj2" fmla="val 59259"/>
            </a:avLst>
          </a:prstGeom>
          <a:solidFill>
            <a:schemeClr val="accent1">
              <a:alpha val="59607"/>
            </a:schemeClr>
          </a:solidFill>
          <a:ln>
            <a:noFill/>
          </a:ln>
          <a:effectLst>
            <a:outerShdw blurRad="63500" dist="12699" dir="162000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Gill Sans" charset="0"/>
              <a:ea typeface="ヒラギノ角ゴ ProN W3" charset="0"/>
              <a:sym typeface="Gill Sans" charset="0"/>
            </a:endParaRPr>
          </a:p>
        </p:txBody>
      </p:sp>
      <p:pic>
        <p:nvPicPr>
          <p:cNvPr id="13317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D68DDF-7FD5-D146-C3F5-33A1E60C8B37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381000"/>
            <a:ext cx="355600" cy="355600"/>
          </a:xfrm>
          <a:prstGeom prst="rect">
            <a:avLst/>
          </a:prstGeom>
          <a:noFill/>
          <a:ln>
            <a:noFill/>
          </a:ln>
          <a:effectLst>
            <a:outerShdw blurRad="63500" dist="12699" dir="16200000" algn="ctr" rotWithShape="0">
              <a:srgbClr val="000000">
                <a:alpha val="79999"/>
              </a:srgbClr>
            </a:outerShdw>
          </a:effectLst>
        </p:spPr>
      </p:pic>
      <p:sp>
        <p:nvSpPr>
          <p:cNvPr id="3079" name="Rectangle 7">
            <a:extLst>
              <a:ext uri="{FF2B5EF4-FFF2-40B4-BE49-F238E27FC236}">
                <a16:creationId xmlns:a16="http://schemas.microsoft.com/office/drawing/2014/main" id="{A5924566-AF5A-24AD-EC8F-63819063D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8400" y="5029200"/>
            <a:ext cx="7137400" cy="3581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sz="2800" dirty="0"/>
          </a:p>
          <a:p>
            <a:pPr marL="0" indent="0" eaLnBrk="1" hangingPunct="1">
              <a:buFontTx/>
              <a:buNone/>
            </a:pPr>
            <a:endParaRPr lang="en-US" altLang="en-US" sz="2800" dirty="0"/>
          </a:p>
          <a:p>
            <a:pPr marL="0" indent="0" eaLnBrk="1" hangingPunct="1"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</a:rPr>
              <a:t>Dr Peter T. Sandy</a:t>
            </a:r>
          </a:p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(</a:t>
            </a:r>
            <a:r>
              <a:rPr lang="en-US" altLang="en-US" sz="2400" dirty="0" err="1">
                <a:solidFill>
                  <a:schemeClr val="tx2"/>
                </a:solidFill>
              </a:rPr>
              <a:t>peter.sandy@uwl.ac.uk</a:t>
            </a:r>
            <a:r>
              <a:rPr lang="en-US" altLang="en-US" sz="2400" dirty="0">
                <a:solidFill>
                  <a:schemeClr val="tx2"/>
                </a:solidFill>
              </a:rPr>
              <a:t>)</a:t>
            </a:r>
          </a:p>
          <a:p>
            <a:pPr marL="0" indent="0" eaLnBrk="1" hangingPunct="1">
              <a:buFontTx/>
              <a:buNone/>
            </a:pPr>
            <a:endParaRPr lang="en-US" altLang="en-US" sz="2800" dirty="0">
              <a:solidFill>
                <a:schemeClr val="tx2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</a:rPr>
              <a:t>Dr Nicki Moone</a:t>
            </a:r>
          </a:p>
          <a:p>
            <a:pPr marL="0" indent="0" eaLnBrk="1" hangingPunct="1"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(</a:t>
            </a:r>
            <a:r>
              <a:rPr lang="en-US" altLang="en-US" sz="2400" dirty="0" err="1">
                <a:solidFill>
                  <a:schemeClr val="tx2"/>
                </a:solidFill>
              </a:rPr>
              <a:t>nicki.moone@uwl.ac.uk</a:t>
            </a:r>
            <a:r>
              <a:rPr lang="en-US" altLang="en-US" sz="2400" dirty="0">
                <a:solidFill>
                  <a:schemeClr val="tx2"/>
                </a:solidFill>
              </a:rPr>
              <a:t>)</a:t>
            </a:r>
          </a:p>
          <a:p>
            <a:pPr marL="0" indent="0" eaLnBrk="1" hangingPunct="1">
              <a:buFontTx/>
              <a:buNone/>
            </a:pPr>
            <a:endParaRPr lang="en-ZA" altLang="en-US" sz="2400" b="1" dirty="0"/>
          </a:p>
          <a:p>
            <a:pPr marL="0" indent="0" eaLnBrk="1" hangingPunct="1">
              <a:buFontTx/>
              <a:buNone/>
            </a:pPr>
            <a:endParaRPr lang="en-US" altLang="en-US" sz="2000" b="1" dirty="0">
              <a:solidFill>
                <a:schemeClr val="tx2"/>
              </a:solidFill>
            </a:endParaRPr>
          </a:p>
          <a:p>
            <a:pPr marL="0" indent="0" eaLnBrk="1" hangingPunct="1">
              <a:buFontTx/>
              <a:buNone/>
            </a:pPr>
            <a:endParaRPr lang="en-US" altLang="en-US" sz="3600" dirty="0"/>
          </a:p>
          <a:p>
            <a:pPr marL="0" indent="0" eaLnBrk="1" hangingPunct="1">
              <a:buFontTx/>
              <a:buNone/>
            </a:pPr>
            <a:r>
              <a:rPr lang="en-US" altLang="en-US" sz="3200" dirty="0"/>
              <a:t> </a:t>
            </a:r>
          </a:p>
        </p:txBody>
      </p:sp>
      <p:sp>
        <p:nvSpPr>
          <p:cNvPr id="3080" name="Title 11">
            <a:extLst>
              <a:ext uri="{FF2B5EF4-FFF2-40B4-BE49-F238E27FC236}">
                <a16:creationId xmlns:a16="http://schemas.microsoft.com/office/drawing/2014/main" id="{6688BA0E-E8C0-43C9-8C6A-127D3579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143000"/>
            <a:ext cx="10464800" cy="2667000"/>
          </a:xfrm>
        </p:spPr>
        <p:txBody>
          <a:bodyPr/>
          <a:lstStyle/>
          <a:p>
            <a:pPr eaLnBrk="1" hangingPunct="1"/>
            <a:r>
              <a:rPr lang="en-GB" altLang="en-US" sz="4400" b="1" dirty="0">
                <a:solidFill>
                  <a:schemeClr val="tx2"/>
                </a:solidFill>
              </a:rPr>
              <a:t>Enhancing Student Nurses` Learning in Clinical Practice : A Measured-Step Group-based Teaching &amp; Assessment Strategy  </a:t>
            </a:r>
            <a:endParaRPr lang="en-US" altLang="en-US" sz="4400" b="1" dirty="0">
              <a:solidFill>
                <a:schemeClr val="tx2"/>
              </a:solidFill>
              <a:latin typeface="Arial Black" panose="020B0604020202020204" pitchFamily="34" charset="0"/>
            </a:endParaRPr>
          </a:p>
        </p:txBody>
      </p:sp>
      <p:pic>
        <p:nvPicPr>
          <p:cNvPr id="2" name="Picture 1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C1442992-EA23-AFA1-8E58-775259E98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85" r="19489"/>
          <a:stretch/>
        </p:blipFill>
        <p:spPr>
          <a:xfrm>
            <a:off x="9572402" y="4864100"/>
            <a:ext cx="3432398" cy="488156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F9741E4-D164-58CD-3445-AF7214A7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609600"/>
            <a:ext cx="10464800" cy="1066800"/>
          </a:xfrm>
        </p:spPr>
        <p:txBody>
          <a:bodyPr/>
          <a:lstStyle/>
          <a:p>
            <a:r>
              <a:rPr lang="en-GB" altLang="en-US" sz="4000" dirty="0">
                <a:solidFill>
                  <a:schemeClr val="tx1"/>
                </a:solidFill>
              </a:rPr>
              <a:t>Motivation: Why the Study?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794D6583-EB00-4ADB-93A4-E095F50C1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080" y="1676400"/>
            <a:ext cx="10464800" cy="7086600"/>
          </a:xfrm>
        </p:spPr>
        <p:txBody>
          <a:bodyPr/>
          <a:lstStyle/>
          <a:p>
            <a:pPr marL="215900" indent="0" eaLnBrk="1" hangingPunct="1">
              <a:lnSpc>
                <a:spcPct val="90000"/>
              </a:lnSpc>
              <a:buNone/>
            </a:pPr>
            <a:endParaRPr lang="en-GB" altLang="en-US" sz="32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2800" dirty="0"/>
              <a:t>Clinical teaching and assessment: its importance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400" dirty="0"/>
              <a:t>Clinical learning enables students to acquire skills for quality care provision.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Newly registered nurses do not always have adequate practice skills knowledge.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2800" dirty="0"/>
              <a:t>Reasons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Inconsistencies in  teaching and assessment 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Nurses’ Lack / limited motivation to support students, &amp; limited preceptorship programmes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2800" dirty="0"/>
              <a:t>Implications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Patients  would be at risk of being offered poor care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Newly registered nurses are at risk of losing practice skills and knowledge</a:t>
            </a:r>
          </a:p>
          <a:p>
            <a:pPr algn="r">
              <a:buFont typeface="Gill Sans" panose="020B0502020104020203" pitchFamily="34" charset="-79"/>
              <a:buNone/>
            </a:pPr>
            <a:r>
              <a:rPr lang="en-GB" altLang="en-US" sz="1400" dirty="0"/>
              <a:t>D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F9741E4-D164-58CD-3445-AF7214A7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533400"/>
            <a:ext cx="10464800" cy="12954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4000" b="1" dirty="0">
                <a:solidFill>
                  <a:schemeClr val="tx1"/>
                </a:solidFill>
              </a:rPr>
              <a:t>A Measured-Step Group-based Teaching &amp; Assessment Strategy</a:t>
            </a:r>
            <a:endParaRPr lang="en-GB" altLang="en-US" sz="4000" dirty="0">
              <a:solidFill>
                <a:schemeClr val="tx1"/>
              </a:solidFill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794D6583-EB00-4ADB-93A4-E095F50C1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0000" y="2590800"/>
            <a:ext cx="5156200" cy="6146800"/>
          </a:xfrm>
        </p:spPr>
        <p:txBody>
          <a:bodyPr wrap="square" anchor="ctr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1800" dirty="0"/>
              <a:t>This is a two-phase teaching and assessment strategy for promoting and assessing student nurses clinical skills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1800" dirty="0"/>
              <a:t>Phase one: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/>
              <a:t>Theoretical articulation of the skill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1800" dirty="0"/>
              <a:t>Phase two: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/>
              <a:t>Division of skills into sub-skills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/>
              <a:t>Ordering of  sub-skills in the order of increasing complexity.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/>
              <a:t>Each step represents a sub-skill that MUST be achieved in order to progress to the next higher order skill.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/>
              <a:t>Practice-feedback-progression model</a:t>
            </a:r>
          </a:p>
          <a:p>
            <a:pPr marL="215900" indent="0" eaLnBrk="1" hangingPunct="1">
              <a:lnSpc>
                <a:spcPct val="90000"/>
              </a:lnSpc>
              <a:buNone/>
            </a:pPr>
            <a:r>
              <a:rPr lang="en-GB" altLang="en-US" sz="2200" b="1" dirty="0"/>
              <a:t>Note</a:t>
            </a:r>
            <a:r>
              <a:rPr lang="en-GB" altLang="en-US" sz="2200" dirty="0"/>
              <a:t>: Scarcity of research on the</a:t>
            </a:r>
            <a:r>
              <a:rPr lang="en-GB" altLang="en-US" sz="2200" dirty="0">
                <a:solidFill>
                  <a:schemeClr val="tx1"/>
                </a:solidFill>
              </a:rPr>
              <a:t> Measured-Step Group-based Teaching &amp; Assessment Strategy</a:t>
            </a:r>
            <a:endParaRPr lang="en-GB" altLang="en-US" sz="2200" dirty="0"/>
          </a:p>
          <a:p>
            <a:pPr>
              <a:lnSpc>
                <a:spcPct val="90000"/>
              </a:lnSpc>
              <a:buFont typeface="Gill Sans" panose="020B0502020104020203" pitchFamily="34" charset="-79"/>
              <a:buNone/>
            </a:pPr>
            <a:endParaRPr lang="en-GB" altLang="en-US" sz="1800" dirty="0"/>
          </a:p>
        </p:txBody>
      </p:sp>
      <p:pic>
        <p:nvPicPr>
          <p:cNvPr id="3" name="Picture 1" descr="page1image45045648">
            <a:extLst>
              <a:ext uri="{FF2B5EF4-FFF2-40B4-BE49-F238E27FC236}">
                <a16:creationId xmlns:a16="http://schemas.microsoft.com/office/drawing/2014/main" id="{0331369C-8ACC-4A0E-77F1-4BBE1097F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604002" y="2794983"/>
            <a:ext cx="5156200" cy="444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0528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C56725F-120C-116A-9529-0013D0C1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838200"/>
            <a:ext cx="10464800" cy="1854200"/>
          </a:xfrm>
        </p:spPr>
        <p:txBody>
          <a:bodyPr/>
          <a:lstStyle/>
          <a:p>
            <a:r>
              <a:rPr lang="en-GB" altLang="en-US" sz="4000" dirty="0">
                <a:solidFill>
                  <a:schemeClr val="tx1"/>
                </a:solidFill>
              </a:rPr>
              <a:t>Aim of the study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C578530-A48E-479B-E766-CD37C8672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en-GB" altLang="en-US" sz="2800" dirty="0">
                <a:sym typeface="Gill Sans" charset="0"/>
              </a:rPr>
              <a:t>An evaluation of the effect of a Measured-step  group-based teaching and assessment strategy on mental health nursing students’ learning in clinical practice.</a:t>
            </a:r>
          </a:p>
          <a:p>
            <a:pPr marL="215900" indent="0">
              <a:buFont typeface="Gill Sans" charset="0"/>
              <a:buNone/>
              <a:defRPr/>
            </a:pPr>
            <a:endParaRPr lang="en-GB" altLang="en-US" sz="3200" dirty="0">
              <a:sym typeface="Gill Sans" charset="0"/>
            </a:endParaRPr>
          </a:p>
          <a:p>
            <a:pPr>
              <a:buFont typeface="Gill Sans" charset="0"/>
              <a:buChar char="•"/>
              <a:defRPr/>
            </a:pPr>
            <a:endParaRPr lang="en-GB" altLang="en-US" sz="3200" dirty="0">
              <a:sym typeface="Gill Sans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6D3F1A5-C9D9-CC77-8DA2-598E71B9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609600"/>
            <a:ext cx="10464800" cy="1676400"/>
          </a:xfrm>
        </p:spPr>
        <p:txBody>
          <a:bodyPr/>
          <a:lstStyle/>
          <a:p>
            <a:r>
              <a:rPr lang="en-GB" altLang="en-US" sz="4400" dirty="0">
                <a:solidFill>
                  <a:schemeClr val="tx2"/>
                </a:solidFill>
              </a:rPr>
              <a:t>Methodological Fit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2BE883CD-BF98-3CAA-46CC-785191B18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3200" dirty="0"/>
          </a:p>
          <a:p>
            <a:pPr eaLnBrk="1" hangingPunct="1">
              <a:buFont typeface="Wingdings" pitchFamily="2" charset="2"/>
              <a:buChar char="v"/>
            </a:pPr>
            <a:r>
              <a:rPr lang="en-GB" altLang="en-US" sz="2800" dirty="0"/>
              <a:t>Phenomenographic research design </a:t>
            </a:r>
          </a:p>
          <a:p>
            <a:pPr lvl="1" eaLnBrk="1" hangingPunct="1"/>
            <a:r>
              <a:rPr lang="en-GB" altLang="en-US" sz="2400" dirty="0"/>
              <a:t>Multiple experiences and understanding that a particular group of people have for a particular  phenomenon.  </a:t>
            </a:r>
            <a:r>
              <a:rPr lang="en-GB" altLang="en-US" sz="2400" dirty="0">
                <a:solidFill>
                  <a:srgbClr val="FF0000"/>
                </a:solidFill>
              </a:rPr>
              <a:t>WHY?</a:t>
            </a:r>
          </a:p>
          <a:p>
            <a:pPr lvl="1" eaLnBrk="1" hangingPunct="1"/>
            <a:r>
              <a:rPr lang="en-GB" altLang="en-US" sz="2400" dirty="0"/>
              <a:t>People will not experience a given phenomenon in the same way</a:t>
            </a:r>
            <a:endParaRPr lang="en-GB" altLang="en-US" sz="2800" dirty="0"/>
          </a:p>
          <a:p>
            <a:pPr eaLnBrk="1" hangingPunct="1">
              <a:buFont typeface="Wingdings" pitchFamily="2" charset="2"/>
              <a:buChar char="v"/>
            </a:pPr>
            <a:r>
              <a:rPr lang="en-GB" altLang="en-US" sz="2800" dirty="0"/>
              <a:t>Sampling and sample size: 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2400" dirty="0"/>
              <a:t>Criteria-purposive and  homogenous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2400" dirty="0"/>
              <a:t>Five focus groups with six participants each (5x6=30</a:t>
            </a:r>
            <a:r>
              <a:rPr lang="en-GB" altLang="en-US" sz="2800" dirty="0"/>
              <a:t>)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GB" altLang="en-US" sz="2800" dirty="0"/>
              <a:t>Data analysis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tx2"/>
                </a:solidFill>
              </a:rPr>
              <a:t>The Seven Steps Approach to Analysis (Sjöström &amp; Dahlgren, 2002)</a:t>
            </a:r>
            <a:endParaRPr lang="en-GB" altLang="en-US" sz="2400" dirty="0"/>
          </a:p>
          <a:p>
            <a:pPr algn="r" eaLnBrk="1" hangingPunct="1">
              <a:buFont typeface="Gill Sans" panose="020B0502020104020203" pitchFamily="34" charset="-79"/>
              <a:buNone/>
            </a:pPr>
            <a:r>
              <a:rPr lang="en-US" altLang="en-US" sz="1000" dirty="0"/>
              <a:t>II</a:t>
            </a:r>
          </a:p>
          <a:p>
            <a:endParaRPr lang="en-GB" alt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A9EB-3A41-1AB9-B18F-4168E481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57200"/>
            <a:ext cx="10464800" cy="6096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Findings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ED0-C951-EA46-9364-412D6F93EB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Think small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000" dirty="0">
                <a:ea typeface="ＭＳ Ｐゴシック" panose="020B0600070205080204" pitchFamily="34" charset="-128"/>
              </a:rPr>
              <a:t>“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The small steps are helpful for mastering skills”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altLang="en-US" sz="2400" dirty="0">
                <a:ea typeface="ＭＳ Ｐゴシック" panose="020B0600070205080204" pitchFamily="34" charset="-128"/>
              </a:rPr>
              <a:t>Opportunity to practice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000" dirty="0">
                <a:ea typeface="ＭＳ Ｐゴシック" panose="020B0600070205080204" pitchFamily="34" charset="-128"/>
              </a:rPr>
              <a:t>“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Repeated exposure to the skill improves my confidence and knowledge”</a:t>
            </a:r>
            <a:endParaRPr lang="en-GB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GB" sz="2400" dirty="0">
                <a:ea typeface="Times New Roman" panose="02020603050405020304" pitchFamily="18" charset="0"/>
              </a:rPr>
              <a:t>S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afe environment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ea typeface="Times New Roman" panose="02020603050405020304" pitchFamily="18" charset="0"/>
              </a:rPr>
              <a:t>”Not worrying about making mistakes enables me to learn”</a:t>
            </a:r>
            <a:endParaRPr lang="en-GB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B6CA4-6C62-79FF-D308-7D33660B25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mmediacy of feedback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Receiving feedback from both students and assessors immediately after practice is very helpful”</a:t>
            </a:r>
          </a:p>
          <a:p>
            <a:pPr>
              <a:buFont typeface="Wingdings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ocused assessment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ea typeface="Times New Roman" panose="02020603050405020304" pitchFamily="18" charset="0"/>
              </a:rPr>
              <a:t>“</a:t>
            </a:r>
            <a:r>
              <a:rPr lang="en-GB" sz="2000" i="1" dirty="0">
                <a:ea typeface="Times New Roman" panose="02020603050405020304" pitchFamily="18" charset="0"/>
              </a:rPr>
              <a:t>Focused on one step at a time allows for both knowledge and skill enhancement” </a:t>
            </a:r>
            <a:endParaRPr lang="en-GB" sz="2000" i="1" dirty="0">
              <a:effectLst/>
              <a:ea typeface="Times New Roman" panose="02020603050405020304" pitchFamily="18" charset="0"/>
            </a:endParaRPr>
          </a:p>
          <a:p>
            <a:endParaRPr lang="en-GB" sz="2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440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302969D-4EAC-6A31-6323-F29F522A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>
                <a:solidFill>
                  <a:schemeClr val="tx2"/>
                </a:solidFill>
              </a:rPr>
              <a:t>Implications of Study Findings </a:t>
            </a:r>
            <a:endParaRPr lang="en-ZA" altLang="en-US" sz="4000" dirty="0"/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1A321F22-FCB0-0725-C3A1-C82CEC347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altLang="en-US" sz="2400" dirty="0"/>
              <a:t>Practice </a:t>
            </a:r>
          </a:p>
          <a:p>
            <a:r>
              <a:rPr lang="en-ZA" altLang="en-US" sz="2400" dirty="0"/>
              <a:t>Training and education</a:t>
            </a:r>
          </a:p>
          <a:p>
            <a:r>
              <a:rPr lang="en-ZA" altLang="en-US" sz="2400" dirty="0"/>
              <a:t>Research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81DE33F-925D-59CA-A0A3-BA44434B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E0337E2-790E-9879-9BB6-FBC99F460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Gill Sans" panose="020B0502020104020203" pitchFamily="34" charset="-79"/>
              <a:buNone/>
            </a:pPr>
            <a:r>
              <a:rPr lang="en-GB" altLang="en-US" sz="5400"/>
              <a:t>END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FD099646-C8F6-38C5-4B72-29067F16A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200" y="685800"/>
            <a:ext cx="10464800" cy="1562100"/>
          </a:xfrm>
        </p:spPr>
        <p:txBody>
          <a:bodyPr/>
          <a:lstStyle/>
          <a:p>
            <a:r>
              <a:rPr lang="en-GB" altLang="en-US" sz="4400">
                <a:solidFill>
                  <a:schemeClr val="tx2"/>
                </a:solidFill>
              </a:rPr>
              <a:t>References 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7D79C408-C9D3-BDF1-BBF0-BFDC8F2B00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/>
              <a:t>Fitzgerald M., Gibson F, Gunn, K. (2010) Contemporary issues relating to assessment of pre-registration nursing students in practice. </a:t>
            </a:r>
            <a:r>
              <a:rPr lang="en-GB" altLang="en-US" sz="2000" i="1" dirty="0"/>
              <a:t>Nurse Education in Practice</a:t>
            </a:r>
            <a:r>
              <a:rPr lang="en-GB" altLang="en-US" sz="2000" dirty="0"/>
              <a:t>, 10: 158-163. </a:t>
            </a:r>
            <a:endParaRPr lang="en-ZA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/>
              <a:t>Marton, F. (1981) Phenomenography: describing conceptions of the world around us. </a:t>
            </a:r>
            <a:r>
              <a:rPr lang="en-GB" altLang="en-US" sz="2000" i="1" dirty="0"/>
              <a:t>Instructional Science</a:t>
            </a:r>
            <a:r>
              <a:rPr lang="en-GB" altLang="en-US" sz="2000" dirty="0"/>
              <a:t>, 10 (2): 177-200.</a:t>
            </a:r>
            <a:endParaRPr lang="en-ZA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/>
              <a:t>McSharry, E., McGloin, H., Frizzell, AM., Winters-O`Donnell, L. (2010) The role of the nurse lecturer in clinical practice in the Republic of Ireland. </a:t>
            </a:r>
            <a:r>
              <a:rPr lang="en-GB" altLang="en-US" sz="2000" i="1" dirty="0"/>
              <a:t>Nurse Education in Practice, </a:t>
            </a:r>
            <a:r>
              <a:rPr lang="en-GB" altLang="en-US" sz="2000" dirty="0"/>
              <a:t>10: 189-195.</a:t>
            </a:r>
            <a:endParaRPr lang="en-ZA" altLang="en-US" sz="2000" dirty="0"/>
          </a:p>
          <a:p>
            <a:r>
              <a:rPr lang="en-GB" altLang="en-US" sz="2000" dirty="0"/>
              <a:t>Roberts D 2011. Grading the performance of clinical skills: lessons to be learned from the performing arts. </a:t>
            </a:r>
            <a:r>
              <a:rPr lang="en-GB" altLang="en-US" sz="2000" i="1" dirty="0"/>
              <a:t>Nurse Education Today</a:t>
            </a:r>
            <a:r>
              <a:rPr lang="en-GB" altLang="en-US" sz="2000" dirty="0"/>
              <a:t>, 31 (6): 607-610.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Sandy, PT. (2014). Factors Affecting Assessment of Student Nurses’ Clinical Practice: A phenomenographic Exploration of the Experiences and Understanding of Mentors of a Mental Health Service in England. </a:t>
            </a:r>
            <a:r>
              <a:rPr lang="en-GB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Journal of Education and Social Sciences</a:t>
            </a:r>
            <a:r>
              <a:rPr lang="en-GB" sz="2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ZA" sz="2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7(1): 57-66 </a:t>
            </a:r>
            <a:r>
              <a:rPr lang="en-ZA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GB" sz="1050" dirty="0">
                <a:effectLst/>
              </a:rPr>
              <a:t> </a:t>
            </a:r>
            <a:endParaRPr lang="en-ZA" altLang="en-US" sz="2400" dirty="0"/>
          </a:p>
          <a:p>
            <a:pPr eaLnBrk="1" hangingPunct="1">
              <a:lnSpc>
                <a:spcPct val="90000"/>
              </a:lnSpc>
            </a:pPr>
            <a:endParaRPr lang="en-GB" altLang="en-US" sz="2400" dirty="0"/>
          </a:p>
          <a:p>
            <a:pPr eaLnBrk="1" hangingPunct="1">
              <a:lnSpc>
                <a:spcPct val="90000"/>
              </a:lnSpc>
              <a:buFont typeface="Gill Sans" panose="020B0502020104020203" pitchFamily="34" charset="-79"/>
              <a:buNone/>
            </a:pPr>
            <a:endParaRPr lang="en-GB" altLang="en-US" sz="2000" dirty="0"/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A1F6C22127A4682506295422DEB6F" ma:contentTypeVersion="23" ma:contentTypeDescription="Create a new document." ma:contentTypeScope="" ma:versionID="db016d647782b578a2500c6de9d19d3a">
  <xsd:schema xmlns:xsd="http://www.w3.org/2001/XMLSchema" xmlns:xs="http://www.w3.org/2001/XMLSchema" xmlns:p="http://schemas.microsoft.com/office/2006/metadata/properties" xmlns:ns1="http://schemas.microsoft.com/sharepoint/v3" xmlns:ns2="9978e5c5-1e6e-4fbe-92fd-bd71b315fefc" xmlns:ns3="c3872151-5905-4c97-9ff5-e4f7204cd876" targetNamespace="http://schemas.microsoft.com/office/2006/metadata/properties" ma:root="true" ma:fieldsID="16d5c8b97f7e83d1a195a3059bc26be7" ns1:_="" ns2:_="" ns3:_="">
    <xsd:import namespace="http://schemas.microsoft.com/sharepoint/v3"/>
    <xsd:import namespace="9978e5c5-1e6e-4fbe-92fd-bd71b315fefc"/>
    <xsd:import namespace="c3872151-5905-4c97-9ff5-e4f7204cd87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Recordings_x002f_Video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8e5c5-1e6e-4fbe-92fd-bd71b315fe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Recordings_x002f_Videos" ma:index="23" nillable="true" ma:displayName="Recordings/Videos" ma:description="These are videos that will be shown during the presentations." ma:format="Hyperlink" ma:internalName="Recordings_x002f_Video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4aacd68-9722-4061-b47c-b33f46bdd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72151-5905-4c97-9ff5-e4f7204cd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aa9eb30-2542-413b-9672-15e9b0e0b797}" ma:internalName="TaxCatchAll" ma:showField="CatchAllData" ma:web="c3872151-5905-4c97-9ff5-e4f7204cd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D54A3C-AFB0-441D-9342-F5A26AFE361D}"/>
</file>

<file path=customXml/itemProps2.xml><?xml version="1.0" encoding="utf-8"?>
<ds:datastoreItem xmlns:ds="http://schemas.openxmlformats.org/officeDocument/2006/customXml" ds:itemID="{0E4900C4-366D-4E2B-8E35-C781DEA7A6FB}"/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Pages>0</Pages>
  <Words>587</Words>
  <Characters>0</Characters>
  <Application>Microsoft Macintosh PowerPoint</Application>
  <PresentationFormat>Custom</PresentationFormat>
  <Lines>0</Lines>
  <Paragraphs>79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Gill Sans</vt:lpstr>
      <vt:lpstr>Times New Roman</vt:lpstr>
      <vt:lpstr>Wingdings</vt:lpstr>
      <vt:lpstr>Title &amp; Subtitle</vt:lpstr>
      <vt:lpstr>Title &amp; Bullets</vt:lpstr>
      <vt:lpstr>Enhancing Student Nurses` Learning in Clinical Practice : A Measured-Step Group-based Teaching &amp; Assessment Strategy  </vt:lpstr>
      <vt:lpstr>Motivation: Why the Study?</vt:lpstr>
      <vt:lpstr>A Measured-Step Group-based Teaching &amp; Assessment Strategy</vt:lpstr>
      <vt:lpstr>Aim of the study</vt:lpstr>
      <vt:lpstr>Methodological Fit</vt:lpstr>
      <vt:lpstr>Findings </vt:lpstr>
      <vt:lpstr>Implications of Study Findings </vt:lpstr>
      <vt:lpstr>PowerPoint Presentation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of Developing Brain Cancer from Cellular Telephone Usage</dc:title>
  <dc:creator>Dr Sandy</dc:creator>
  <cp:lastModifiedBy>Peter Sandy</cp:lastModifiedBy>
  <cp:revision>455</cp:revision>
  <dcterms:modified xsi:type="dcterms:W3CDTF">2023-06-26T10:49:23Z</dcterms:modified>
</cp:coreProperties>
</file>