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75" r:id="rId5"/>
    <p:sldMasterId id="2147483752" r:id="rId6"/>
  </p:sldMasterIdLst>
  <p:notesMasterIdLst>
    <p:notesMasterId r:id="rId17"/>
  </p:notesMasterIdLst>
  <p:sldIdLst>
    <p:sldId id="422" r:id="rId7"/>
    <p:sldId id="397" r:id="rId8"/>
    <p:sldId id="431" r:id="rId9"/>
    <p:sldId id="445" r:id="rId10"/>
    <p:sldId id="447" r:id="rId11"/>
    <p:sldId id="443" r:id="rId12"/>
    <p:sldId id="448" r:id="rId13"/>
    <p:sldId id="423" r:id="rId14"/>
    <p:sldId id="450" r:id="rId15"/>
    <p:sldId id="451" r:id="rId1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CA0"/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1747" autoAdjust="0"/>
  </p:normalViewPr>
  <p:slideViewPr>
    <p:cSldViewPr>
      <p:cViewPr varScale="1">
        <p:scale>
          <a:sx n="67" d="100"/>
          <a:sy n="67" d="100"/>
        </p:scale>
        <p:origin x="2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82" y="20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Skills and knowledge development</a:t>
            </a:r>
            <a:r>
              <a:rPr lang="en-GB" baseline="0" dirty="0"/>
              <a:t> 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Therapeutic Relationship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Uncertain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66.7</c:v>
                </c:pt>
                <c:pt idx="1">
                  <c:v>33.299999999999997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17-AE41-8FB4-6D82A09BF58F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Mental Health Conditions, Assessment and Treatment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Uncertain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64.8</c:v>
                </c:pt>
                <c:pt idx="1">
                  <c:v>33.299999999999997</c:v>
                </c:pt>
                <c:pt idx="2">
                  <c:v>1.9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17-AE41-8FB4-6D82A09BF58F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Care Planning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Uncertain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37.700000000000003</c:v>
                </c:pt>
                <c:pt idx="1">
                  <c:v>60.4</c:v>
                </c:pt>
                <c:pt idx="2">
                  <c:v>1.9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17-AE41-8FB4-6D82A09BF5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12706712"/>
        <c:axId val="812705728"/>
      </c:barChart>
      <c:catAx>
        <c:axId val="812706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705728"/>
        <c:crosses val="autoZero"/>
        <c:auto val="1"/>
        <c:lblAlgn val="ctr"/>
        <c:lblOffset val="100"/>
        <c:noMultiLvlLbl val="0"/>
      </c:catAx>
      <c:valAx>
        <c:axId val="812705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270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0000016048948007E-2"/>
          <c:y val="0.10645087997219121"/>
          <c:w val="0.89999996790210401"/>
          <c:h val="0.12291403794869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4344A-53EB-4248-A1E7-7D315D41299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EBFA16-9F41-44B5-B2F2-C4DEE6BD284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dirty="0"/>
            <a:t>Dr Peter Sandy (</a:t>
          </a:r>
          <a:r>
            <a:rPr lang="en-US" sz="1800" dirty="0" err="1"/>
            <a:t>Peter.Sandy@uwl.ac.uk</a:t>
          </a:r>
          <a:r>
            <a:rPr lang="en-US" sz="1800" dirty="0"/>
            <a:t>)</a:t>
          </a:r>
        </a:p>
      </dgm:t>
    </dgm:pt>
    <dgm:pt modelId="{6ED5979D-5B62-4351-B28F-43867B21E0AC}" type="parTrans" cxnId="{C60E4B51-8F45-4AAE-AC3F-BBB2E949479F}">
      <dgm:prSet/>
      <dgm:spPr/>
      <dgm:t>
        <a:bodyPr/>
        <a:lstStyle/>
        <a:p>
          <a:pPr algn="l"/>
          <a:endParaRPr lang="en-US"/>
        </a:p>
      </dgm:t>
    </dgm:pt>
    <dgm:pt modelId="{226876AA-5319-4E49-9877-E02416A6C728}" type="sibTrans" cxnId="{C60E4B51-8F45-4AAE-AC3F-BBB2E949479F}">
      <dgm:prSet/>
      <dgm:spPr/>
      <dgm:t>
        <a:bodyPr/>
        <a:lstStyle/>
        <a:p>
          <a:pPr algn="l">
            <a:lnSpc>
              <a:spcPct val="100000"/>
            </a:lnSpc>
          </a:pPr>
          <a:endParaRPr lang="en-US"/>
        </a:p>
      </dgm:t>
    </dgm:pt>
    <dgm:pt modelId="{7BF3A564-DA64-4E33-8D46-D1C12136F6C6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dirty="0"/>
            <a:t>Alicia Powell (</a:t>
          </a:r>
          <a:r>
            <a:rPr lang="en-US" dirty="0" err="1"/>
            <a:t>Alicia.Powell@uwl.ac.uk</a:t>
          </a:r>
          <a:r>
            <a:rPr lang="en-US" dirty="0"/>
            <a:t>)</a:t>
          </a:r>
        </a:p>
      </dgm:t>
    </dgm:pt>
    <dgm:pt modelId="{8763F46A-009D-48E1-ACEA-D2CA45A90A2E}" type="parTrans" cxnId="{37FAA80F-77FB-4F55-8570-EDBB1A1BB3B6}">
      <dgm:prSet/>
      <dgm:spPr/>
      <dgm:t>
        <a:bodyPr/>
        <a:lstStyle/>
        <a:p>
          <a:pPr algn="l"/>
          <a:endParaRPr lang="en-US"/>
        </a:p>
      </dgm:t>
    </dgm:pt>
    <dgm:pt modelId="{F5EBBFF1-D942-4F0E-9639-DDFF0CDD8172}" type="sibTrans" cxnId="{37FAA80F-77FB-4F55-8570-EDBB1A1BB3B6}">
      <dgm:prSet/>
      <dgm:spPr/>
      <dgm:t>
        <a:bodyPr/>
        <a:lstStyle/>
        <a:p>
          <a:pPr algn="l"/>
          <a:endParaRPr lang="en-US"/>
        </a:p>
      </dgm:t>
    </dgm:pt>
    <dgm:pt modelId="{B22B91FC-2A37-46E1-995F-D3ED3F2E5737}" type="pres">
      <dgm:prSet presAssocID="{1984344A-53EB-4248-A1E7-7D315D412990}" presName="root" presStyleCnt="0">
        <dgm:presLayoutVars>
          <dgm:dir/>
          <dgm:resizeHandles val="exact"/>
        </dgm:presLayoutVars>
      </dgm:prSet>
      <dgm:spPr/>
    </dgm:pt>
    <dgm:pt modelId="{B9CBD157-06B2-434E-9A13-CB106ACE3211}" type="pres">
      <dgm:prSet presAssocID="{A3EBFA16-9F41-44B5-B2F2-C4DEE6BD2842}" presName="compNode" presStyleCnt="0"/>
      <dgm:spPr/>
    </dgm:pt>
    <dgm:pt modelId="{7C029F94-83E5-4E9D-A019-1501EED986A5}" type="pres">
      <dgm:prSet presAssocID="{A3EBFA16-9F41-44B5-B2F2-C4DEE6BD2842}" presName="bgRect" presStyleLbl="bgShp" presStyleIdx="0" presStyleCnt="2"/>
      <dgm:spPr/>
    </dgm:pt>
    <dgm:pt modelId="{E0A56B8D-19E7-4211-A7BC-F78490DAEF3C}" type="pres">
      <dgm:prSet presAssocID="{A3EBFA16-9F41-44B5-B2F2-C4DEE6BD284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1AF5C7E7-36B0-4ADB-9F18-B0B3C8947E21}" type="pres">
      <dgm:prSet presAssocID="{A3EBFA16-9F41-44B5-B2F2-C4DEE6BD2842}" presName="spaceRect" presStyleCnt="0"/>
      <dgm:spPr/>
    </dgm:pt>
    <dgm:pt modelId="{A0CDAA04-38F4-44F1-8E4F-FA84007A88F1}" type="pres">
      <dgm:prSet presAssocID="{A3EBFA16-9F41-44B5-B2F2-C4DEE6BD2842}" presName="parTx" presStyleLbl="revTx" presStyleIdx="0" presStyleCnt="2">
        <dgm:presLayoutVars>
          <dgm:chMax val="0"/>
          <dgm:chPref val="0"/>
        </dgm:presLayoutVars>
      </dgm:prSet>
      <dgm:spPr/>
    </dgm:pt>
    <dgm:pt modelId="{1820CDF7-6100-4AE6-A176-12E8A0039DED}" type="pres">
      <dgm:prSet presAssocID="{226876AA-5319-4E49-9877-E02416A6C728}" presName="sibTrans" presStyleCnt="0"/>
      <dgm:spPr/>
    </dgm:pt>
    <dgm:pt modelId="{3E4E2799-3BC9-476B-B9C8-DC079038B17A}" type="pres">
      <dgm:prSet presAssocID="{7BF3A564-DA64-4E33-8D46-D1C12136F6C6}" presName="compNode" presStyleCnt="0"/>
      <dgm:spPr/>
    </dgm:pt>
    <dgm:pt modelId="{7A465E8F-F362-4A9A-B37C-0FB81DD8A458}" type="pres">
      <dgm:prSet presAssocID="{7BF3A564-DA64-4E33-8D46-D1C12136F6C6}" presName="bgRect" presStyleLbl="bgShp" presStyleIdx="1" presStyleCnt="2"/>
      <dgm:spPr/>
    </dgm:pt>
    <dgm:pt modelId="{BE721DE1-F282-4F87-9654-6A57BEFAEA34}" type="pres">
      <dgm:prSet presAssocID="{7BF3A564-DA64-4E33-8D46-D1C12136F6C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F4B35029-4000-46B4-B4CF-DE8140A221AF}" type="pres">
      <dgm:prSet presAssocID="{7BF3A564-DA64-4E33-8D46-D1C12136F6C6}" presName="spaceRect" presStyleCnt="0"/>
      <dgm:spPr/>
    </dgm:pt>
    <dgm:pt modelId="{D130F9D5-D3EF-4B2D-8D2D-22A729D1C08A}" type="pres">
      <dgm:prSet presAssocID="{7BF3A564-DA64-4E33-8D46-D1C12136F6C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7FAA80F-77FB-4F55-8570-EDBB1A1BB3B6}" srcId="{1984344A-53EB-4248-A1E7-7D315D412990}" destId="{7BF3A564-DA64-4E33-8D46-D1C12136F6C6}" srcOrd="1" destOrd="0" parTransId="{8763F46A-009D-48E1-ACEA-D2CA45A90A2E}" sibTransId="{F5EBBFF1-D942-4F0E-9639-DDFF0CDD8172}"/>
    <dgm:cxn modelId="{C60E4B51-8F45-4AAE-AC3F-BBB2E949479F}" srcId="{1984344A-53EB-4248-A1E7-7D315D412990}" destId="{A3EBFA16-9F41-44B5-B2F2-C4DEE6BD2842}" srcOrd="0" destOrd="0" parTransId="{6ED5979D-5B62-4351-B28F-43867B21E0AC}" sibTransId="{226876AA-5319-4E49-9877-E02416A6C728}"/>
    <dgm:cxn modelId="{DEDEA69A-B6D7-9E43-8AF5-70803B71D2B2}" type="presOf" srcId="{7BF3A564-DA64-4E33-8D46-D1C12136F6C6}" destId="{D130F9D5-D3EF-4B2D-8D2D-22A729D1C08A}" srcOrd="0" destOrd="0" presId="urn:microsoft.com/office/officeart/2018/2/layout/IconVerticalSolidList"/>
    <dgm:cxn modelId="{657C81CA-D4D4-C54E-A0DB-580D5311E716}" type="presOf" srcId="{A3EBFA16-9F41-44B5-B2F2-C4DEE6BD2842}" destId="{A0CDAA04-38F4-44F1-8E4F-FA84007A88F1}" srcOrd="0" destOrd="0" presId="urn:microsoft.com/office/officeart/2018/2/layout/IconVerticalSolidList"/>
    <dgm:cxn modelId="{82668AFE-9D5A-A241-AAB4-029812DA4789}" type="presOf" srcId="{1984344A-53EB-4248-A1E7-7D315D412990}" destId="{B22B91FC-2A37-46E1-995F-D3ED3F2E5737}" srcOrd="0" destOrd="0" presId="urn:microsoft.com/office/officeart/2018/2/layout/IconVerticalSolidList"/>
    <dgm:cxn modelId="{A780AC90-1E3B-A740-9EAE-D5556BE890E0}" type="presParOf" srcId="{B22B91FC-2A37-46E1-995F-D3ED3F2E5737}" destId="{B9CBD157-06B2-434E-9A13-CB106ACE3211}" srcOrd="0" destOrd="0" presId="urn:microsoft.com/office/officeart/2018/2/layout/IconVerticalSolidList"/>
    <dgm:cxn modelId="{C992FB13-430F-3746-BDD3-0A8BF77258E5}" type="presParOf" srcId="{B9CBD157-06B2-434E-9A13-CB106ACE3211}" destId="{7C029F94-83E5-4E9D-A019-1501EED986A5}" srcOrd="0" destOrd="0" presId="urn:microsoft.com/office/officeart/2018/2/layout/IconVerticalSolidList"/>
    <dgm:cxn modelId="{C5711112-EE8B-444A-8E78-17C1889C660E}" type="presParOf" srcId="{B9CBD157-06B2-434E-9A13-CB106ACE3211}" destId="{E0A56B8D-19E7-4211-A7BC-F78490DAEF3C}" srcOrd="1" destOrd="0" presId="urn:microsoft.com/office/officeart/2018/2/layout/IconVerticalSolidList"/>
    <dgm:cxn modelId="{A1BDDA8F-9223-DE4C-BAEC-1CFCA9D17145}" type="presParOf" srcId="{B9CBD157-06B2-434E-9A13-CB106ACE3211}" destId="{1AF5C7E7-36B0-4ADB-9F18-B0B3C8947E21}" srcOrd="2" destOrd="0" presId="urn:microsoft.com/office/officeart/2018/2/layout/IconVerticalSolidList"/>
    <dgm:cxn modelId="{150D4743-514E-FE44-8A88-952880F8F0AE}" type="presParOf" srcId="{B9CBD157-06B2-434E-9A13-CB106ACE3211}" destId="{A0CDAA04-38F4-44F1-8E4F-FA84007A88F1}" srcOrd="3" destOrd="0" presId="urn:microsoft.com/office/officeart/2018/2/layout/IconVerticalSolidList"/>
    <dgm:cxn modelId="{3442CEE5-7972-4348-A01E-08057990AED4}" type="presParOf" srcId="{B22B91FC-2A37-46E1-995F-D3ED3F2E5737}" destId="{1820CDF7-6100-4AE6-A176-12E8A0039DED}" srcOrd="1" destOrd="0" presId="urn:microsoft.com/office/officeart/2018/2/layout/IconVerticalSolidList"/>
    <dgm:cxn modelId="{21190B09-F7EB-B942-8F49-20AD7FA5CF16}" type="presParOf" srcId="{B22B91FC-2A37-46E1-995F-D3ED3F2E5737}" destId="{3E4E2799-3BC9-476B-B9C8-DC079038B17A}" srcOrd="2" destOrd="0" presId="urn:microsoft.com/office/officeart/2018/2/layout/IconVerticalSolidList"/>
    <dgm:cxn modelId="{3B2A8598-5AF6-7246-AE0C-4A7E047F7AA4}" type="presParOf" srcId="{3E4E2799-3BC9-476B-B9C8-DC079038B17A}" destId="{7A465E8F-F362-4A9A-B37C-0FB81DD8A458}" srcOrd="0" destOrd="0" presId="urn:microsoft.com/office/officeart/2018/2/layout/IconVerticalSolidList"/>
    <dgm:cxn modelId="{9CAFA7A9-428A-794A-9AB0-7F9FFBD7D281}" type="presParOf" srcId="{3E4E2799-3BC9-476B-B9C8-DC079038B17A}" destId="{BE721DE1-F282-4F87-9654-6A57BEFAEA34}" srcOrd="1" destOrd="0" presId="urn:microsoft.com/office/officeart/2018/2/layout/IconVerticalSolidList"/>
    <dgm:cxn modelId="{71412B51-1AD9-2642-81ED-69C1E797058E}" type="presParOf" srcId="{3E4E2799-3BC9-476B-B9C8-DC079038B17A}" destId="{F4B35029-4000-46B4-B4CF-DE8140A221AF}" srcOrd="2" destOrd="0" presId="urn:microsoft.com/office/officeart/2018/2/layout/IconVerticalSolidList"/>
    <dgm:cxn modelId="{08B1F43B-FBFF-D64C-89F6-B5427460AE72}" type="presParOf" srcId="{3E4E2799-3BC9-476B-B9C8-DC079038B17A}" destId="{D130F9D5-D3EF-4B2D-8D2D-22A729D1C0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29F94-83E5-4E9D-A019-1501EED986A5}">
      <dsp:nvSpPr>
        <dsp:cNvPr id="0" name=""/>
        <dsp:cNvSpPr/>
      </dsp:nvSpPr>
      <dsp:spPr>
        <a:xfrm>
          <a:off x="0" y="490287"/>
          <a:ext cx="4668004" cy="905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56B8D-19E7-4211-A7BC-F78490DAEF3C}">
      <dsp:nvSpPr>
        <dsp:cNvPr id="0" name=""/>
        <dsp:cNvSpPr/>
      </dsp:nvSpPr>
      <dsp:spPr>
        <a:xfrm>
          <a:off x="273806" y="693944"/>
          <a:ext cx="497830" cy="497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DAA04-38F4-44F1-8E4F-FA84007A88F1}">
      <dsp:nvSpPr>
        <dsp:cNvPr id="0" name=""/>
        <dsp:cNvSpPr/>
      </dsp:nvSpPr>
      <dsp:spPr>
        <a:xfrm>
          <a:off x="1045443" y="490287"/>
          <a:ext cx="3622560" cy="90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95" tIns="95795" rIns="95795" bIns="9579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 Peter Sandy (</a:t>
          </a:r>
          <a:r>
            <a:rPr lang="en-US" sz="1800" kern="1200" dirty="0" err="1"/>
            <a:t>Peter.Sandy@uwl.ac.uk</a:t>
          </a:r>
          <a:r>
            <a:rPr lang="en-US" sz="1800" kern="1200" dirty="0"/>
            <a:t>)</a:t>
          </a:r>
        </a:p>
      </dsp:txBody>
      <dsp:txXfrm>
        <a:off x="1045443" y="490287"/>
        <a:ext cx="3622560" cy="905145"/>
      </dsp:txXfrm>
    </dsp:sp>
    <dsp:sp modelId="{7A465E8F-F362-4A9A-B37C-0FB81DD8A458}">
      <dsp:nvSpPr>
        <dsp:cNvPr id="0" name=""/>
        <dsp:cNvSpPr/>
      </dsp:nvSpPr>
      <dsp:spPr>
        <a:xfrm>
          <a:off x="0" y="1621719"/>
          <a:ext cx="4668004" cy="905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21DE1-F282-4F87-9654-6A57BEFAEA34}">
      <dsp:nvSpPr>
        <dsp:cNvPr id="0" name=""/>
        <dsp:cNvSpPr/>
      </dsp:nvSpPr>
      <dsp:spPr>
        <a:xfrm>
          <a:off x="273806" y="1825376"/>
          <a:ext cx="497830" cy="497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0F9D5-D3EF-4B2D-8D2D-22A729D1C08A}">
      <dsp:nvSpPr>
        <dsp:cNvPr id="0" name=""/>
        <dsp:cNvSpPr/>
      </dsp:nvSpPr>
      <dsp:spPr>
        <a:xfrm>
          <a:off x="1045443" y="1621719"/>
          <a:ext cx="3622560" cy="90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95" tIns="95795" rIns="95795" bIns="9579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Alicia Powell (</a:t>
          </a:r>
          <a:r>
            <a:rPr lang="en-US" sz="2300" kern="1200" dirty="0" err="1"/>
            <a:t>Alicia.Powell@uwl.ac.uk</a:t>
          </a:r>
          <a:r>
            <a:rPr lang="en-US" sz="2300" kern="1200" dirty="0"/>
            <a:t>)</a:t>
          </a:r>
        </a:p>
      </dsp:txBody>
      <dsp:txXfrm>
        <a:off x="1045443" y="1621719"/>
        <a:ext cx="3622560" cy="905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37DEC-267A-4800-8FDE-4CB1AF6CA5FE}" type="datetimeFigureOut">
              <a:rPr lang="en-GB" smtClean="0"/>
              <a:pPr/>
              <a:t>26/06/2023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D1451-1658-4B26-A008-15E3D80F8F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69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55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6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3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4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5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196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284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8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D1451-1658-4B26-A008-15E3D80F8F5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21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39750" y="765175"/>
            <a:ext cx="8604250" cy="5743575"/>
            <a:chOff x="539750" y="836613"/>
            <a:chExt cx="8604250" cy="5743575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971550" y="3444876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9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613"/>
              <a:ext cx="2555776" cy="521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rot="10800000" flipV="1">
              <a:off x="4643438" y="4508501"/>
              <a:ext cx="2305050" cy="1008062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>
              <a:spLocks/>
            </p:cNvSpPr>
            <p:nvPr/>
          </p:nvSpPr>
          <p:spPr bwMode="auto">
            <a:xfrm>
              <a:off x="3059113" y="4959351"/>
              <a:ext cx="1620837" cy="16208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>
              <a:spLocks/>
            </p:cNvSpPr>
            <p:nvPr/>
          </p:nvSpPr>
          <p:spPr bwMode="auto">
            <a:xfrm flipH="1">
              <a:off x="3151188" y="4908551"/>
              <a:ext cx="358775" cy="360362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rot="10800000">
              <a:off x="1331913" y="5373688"/>
              <a:ext cx="1727200" cy="287338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539750" y="4797426"/>
              <a:ext cx="942975" cy="944562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C14A5-C949-6D43-8B6C-9BD3ECF845D9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1428801"/>
            <a:ext cx="8192888" cy="44484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10000"/>
              <a:defRPr sz="24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defRPr sz="24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itchFamily="34" charset="0"/>
              <a:buChar char="–"/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C488E-D317-AD4E-9D65-863F647F8AC1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9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197" y="1431437"/>
            <a:ext cx="3939752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9341" y="1431437"/>
            <a:ext cx="3939752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5224A-E723-034F-B264-D035F7B9FADC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5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197" y="1378090"/>
            <a:ext cx="4102844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197" y="2282144"/>
            <a:ext cx="4102844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2669" y="1378090"/>
            <a:ext cx="4104456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669" y="2282144"/>
            <a:ext cx="4104456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12E9-F2CA-A140-8857-ECFA0750F372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3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8454-7793-A842-BD01-CB5B37530565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9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A8D54-CBDB-454F-B1E9-AF250448DEA1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9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929" y="58600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79" y="586003"/>
            <a:ext cx="3079501" cy="5723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4929" y="1748053"/>
            <a:ext cx="3008313" cy="456126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6AC17-F024-FE46-9BDF-F4B005DB408C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76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817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89391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5648474"/>
            <a:ext cx="5486400" cy="58883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7FB07-1377-9148-860E-C37B1B9389E4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90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39750" y="765175"/>
            <a:ext cx="8604250" cy="5743575"/>
            <a:chOff x="539750" y="836613"/>
            <a:chExt cx="8604250" cy="5743575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971550" y="3444876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9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613"/>
              <a:ext cx="2555776" cy="521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rot="10800000" flipV="1">
              <a:off x="4643438" y="4508501"/>
              <a:ext cx="2305050" cy="1008062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>
              <a:spLocks/>
            </p:cNvSpPr>
            <p:nvPr/>
          </p:nvSpPr>
          <p:spPr bwMode="auto">
            <a:xfrm>
              <a:off x="3059113" y="4959351"/>
              <a:ext cx="1620837" cy="16208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1" name="Oval 10"/>
            <p:cNvSpPr>
              <a:spLocks/>
            </p:cNvSpPr>
            <p:nvPr/>
          </p:nvSpPr>
          <p:spPr bwMode="auto">
            <a:xfrm flipH="1">
              <a:off x="3151188" y="4908551"/>
              <a:ext cx="358775" cy="360362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rot="10800000">
              <a:off x="1331913" y="5373688"/>
              <a:ext cx="1727200" cy="287338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539750" y="4797426"/>
              <a:ext cx="942975" cy="944562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C14A5-C949-6D43-8B6C-9BD3ECF84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1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pic>
        <p:nvPicPr>
          <p:cNvPr id="13" name="Picture 12" descr="paragonUWL_CMYK_300dpi_BLOWUP_small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60232" y="908720"/>
            <a:ext cx="4988679" cy="496855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17" name="Picture 16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16" name="Picture 15" descr="_JWB2670_sized_CMYK copy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482" y="896962"/>
            <a:ext cx="4932000" cy="49443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2" descr="paragonUWL_CMYK_300dpi_BLOWUP_small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60232" y="908720"/>
            <a:ext cx="4988679" cy="496855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7" name="Picture 16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7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16" name="Picture 15" descr="_JWB2509_cmyk_300_resized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904" y="908720"/>
            <a:ext cx="4918191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05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_JWB0729_cmyk_300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053" y="907260"/>
            <a:ext cx="4915213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6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2367" y="912415"/>
            <a:ext cx="4943266" cy="4943266"/>
          </a:xfrm>
          <a:prstGeom prst="ellipse">
            <a:avLst/>
          </a:prstGeom>
          <a:ln w="28575" cmpd="sng">
            <a:solidFill>
              <a:srgbClr val="0039A6"/>
            </a:solidFill>
          </a:ln>
        </p:spPr>
      </p:pic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37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39750" y="765175"/>
            <a:ext cx="8604250" cy="5743575"/>
            <a:chOff x="539750" y="836712"/>
            <a:chExt cx="8604250" cy="574347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971550" y="3444930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2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712"/>
              <a:ext cx="2555776" cy="521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rot="10800000" flipV="1">
              <a:off x="4643438" y="4508537"/>
              <a:ext cx="2305050" cy="1008045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113" y="4959379"/>
              <a:ext cx="1620837" cy="162080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188" y="4908580"/>
              <a:ext cx="358775" cy="360356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913" y="5373709"/>
              <a:ext cx="1727200" cy="287333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457"/>
              <a:ext cx="942975" cy="944546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6" y="3463211"/>
            <a:ext cx="529127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Footer Placeholder 31"/>
          <p:cNvSpPr>
            <a:spLocks noGrp="1"/>
          </p:cNvSpPr>
          <p:nvPr>
            <p:ph type="ftr" sz="quarter" idx="10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sp>
        <p:nvSpPr>
          <p:cNvPr id="15" name="Slide Number Placeholder 36"/>
          <p:cNvSpPr>
            <a:spLocks noGrp="1"/>
          </p:cNvSpPr>
          <p:nvPr>
            <p:ph type="sldNum" sz="quarter" idx="11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EFCF6-FCF1-FF48-8227-3C3EA4CEF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89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UWL no co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952" y="2300354"/>
            <a:ext cx="547587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00112" y="3932088"/>
            <a:ext cx="5472087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4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388A0-719E-1C40-924E-55DBBB5C8D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9"/>
          <p:cNvSpPr>
            <a:spLocks noGrp="1"/>
          </p:cNvSpPr>
          <p:nvPr>
            <p:ph type="ftr" sz="quarter" idx="15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pic>
        <p:nvPicPr>
          <p:cNvPr id="3" name="Picture 2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4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96952" y="2300354"/>
            <a:ext cx="547587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00112" y="3932088"/>
            <a:ext cx="5472087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C46B0-2223-AB4F-8540-BB29901BEF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555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1428801"/>
            <a:ext cx="8192888" cy="44484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10000"/>
              <a:defRPr sz="24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defRPr sz="24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itchFamily="34" charset="0"/>
              <a:buChar char="–"/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C488E-D317-AD4E-9D65-863F647F8A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21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197" y="1431437"/>
            <a:ext cx="3939752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9341" y="1431437"/>
            <a:ext cx="3939752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5224A-E723-034F-B264-D035F7B9FA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98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197" y="1378090"/>
            <a:ext cx="4102844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197" y="2282144"/>
            <a:ext cx="4102844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2669" y="1378090"/>
            <a:ext cx="4104456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669" y="2282144"/>
            <a:ext cx="4104456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12E9-F2CA-A140-8857-ECFA0750F3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40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8459788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8454-7793-A842-BD01-CB5B375305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79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6" name="Picture 15" descr="_JWB2670_sized_CMYK copy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482" y="896962"/>
            <a:ext cx="4932000" cy="49443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99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A8D54-CBDB-454F-B1E9-AF250448DE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6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929" y="58600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79" y="586003"/>
            <a:ext cx="3079501" cy="5723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4929" y="1748053"/>
            <a:ext cx="3008313" cy="456126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6AC17-F024-FE46-9BDF-F4B005DB40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499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817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89391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5648474"/>
            <a:ext cx="5486400" cy="58883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7FB07-1377-9148-860E-C37B1B9389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739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ADF9-EF9D-E877-5A84-6DDBA30DC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56D79-6BB6-FC24-3F30-CEDD9360C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0438-C343-DF2A-1029-C5D2F811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FAC3A-EC9B-F3E1-C532-06475A73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7561-45E2-F270-1670-A7D0FED7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0E252-3EED-AA4C-9BDF-346BF16C9F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1051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976D-0C85-A2C9-4C47-3442B94B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F69A-6FF7-CAB6-9275-DD5B86FF3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9BEE1-312A-2F50-D4A1-2FC67F9A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9075C-5EFD-3362-4F70-80EB85B4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860B-4463-871B-99FD-5AC025CC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488E-D317-AD4E-9D65-863F647F8AC1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50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6D18-1F97-0C13-2D7E-827052D0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C3EB-6F69-DA3B-21BC-640BD9977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AF2EA-9334-D57C-BBF0-E76D6E53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9CB93-5969-74B0-2AEF-386B9DD6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7E3B-C82C-9067-BFC8-447029DB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0E252-3EED-AA4C-9BDF-346BF16C9F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32838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D195-05EF-7CC5-EEFE-B2D743B1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779CF-8485-61D5-053D-393349234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29320-19C5-CAE5-7D2F-1C894958F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27A6D-CE50-F834-1ECF-BC20837A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9AD79-2E38-2067-BFB1-A55DD64C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D70D8-0850-91B7-BB86-09E5EA06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5224A-E723-034F-B264-D035F7B9FA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92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C8C4-CD3D-C9EA-373E-B66E54A4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A91A3-A435-BA60-B20E-C57F8AEAE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C278D-2209-7085-FE17-49B0308C5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74059-AAE1-9AB4-044B-00211A6AF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1287B-C705-AC34-7A4A-AA5FDF17A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D17F7-2F4A-7A26-E44E-B63D8A77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A835C-2401-88E0-5551-C63DA1D4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330C9-904A-FC18-9790-9D7E9D9F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E12E9-F2CA-A140-8857-ECFA0750F372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38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F7E0-528D-F277-98B6-3F58670B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75BAF-06E1-D8CA-C95C-2741EA18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08A2F-A6EC-DDB6-7D11-BD9D3512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BE3D9-7F70-B1A3-56F6-A8915F2E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58454-7793-A842-BD01-CB5B3753056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37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E95F5-E4F3-2E4F-6099-65186B7F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07185-AD1E-30A3-297B-1FA486E1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FA610-8653-7037-F643-2F3EF7EB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8D54-CBDB-454F-B1E9-AF250448DEA1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6" name="Picture 15" descr="_JWB2509_cmyk_300_resized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904" y="908720"/>
            <a:ext cx="4918191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6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0290-F283-155B-96DD-6D48AE34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30F26-34E8-DEA1-B43E-3D78D2E5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ECAD8-41A9-0415-E5F9-15F316ABE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9AAC5-5831-ACA9-490D-AE77F645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70EEB-CD7F-96B6-8EF4-74D194F7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79D77-8A2B-B8EE-6428-084B24C6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6AC17-F024-FE46-9BDF-F4B005DB408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46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1B77-1508-BBB8-2735-5BE31BBA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B80BEA-D878-ABD4-2310-8FED80DD2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576F1-5639-00DE-B567-69B6AF2BC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35C21-E01C-F6BE-0EB0-ED2413DB6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3BDE7-B2AD-FB77-04F3-6E8B8E47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08CE-08B2-8817-CD80-215A4E70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7FB07-1377-9148-860E-C37B1B9389E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79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92A0C-0EED-3190-471F-C8C7A890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439D5-DE9E-2A4F-8C65-3CC976716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D4876-CA98-B193-EC08-3E33C5DE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DEBF2-0545-C3B8-E3D2-2D48E600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41912-AA1F-2EA7-3F5D-B5265207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0E252-3EED-AA4C-9BDF-346BF16C9F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72982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CE09B4-DD03-B515-CD50-C59A2308D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48429-7435-18C2-45FE-DAE31FE28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BDC64-AD97-660B-84EA-F9644B93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57BB1-2247-B300-DDFB-426AC981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7140-3586-E4CE-B6DF-6DD9BEFB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0E252-3EED-AA4C-9BDF-346BF16C9F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8682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_JWB0729_cmyk_300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053" y="907260"/>
            <a:ext cx="4915213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9750" y="3373438"/>
            <a:ext cx="6408738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5" y="3463211"/>
            <a:ext cx="529127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F9D38-9BC6-A542-ADE3-95E83F13B32F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2367" y="912415"/>
            <a:ext cx="4943266" cy="4943266"/>
          </a:xfrm>
          <a:prstGeom prst="ellipse">
            <a:avLst/>
          </a:prstGeom>
          <a:ln w="28575" cmpd="sng">
            <a:solidFill>
              <a:srgbClr val="0039A6"/>
            </a:solidFill>
          </a:ln>
        </p:spPr>
      </p:pic>
      <p:pic>
        <p:nvPicPr>
          <p:cNvPr id="5" name="Picture 4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39750" y="765175"/>
            <a:ext cx="8604250" cy="5743575"/>
            <a:chOff x="539750" y="836712"/>
            <a:chExt cx="8604250" cy="574347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971550" y="3444930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2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712"/>
              <a:ext cx="2555776" cy="521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rot="10800000" flipV="1">
              <a:off x="4643438" y="4508537"/>
              <a:ext cx="2305050" cy="1008045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113" y="4959379"/>
              <a:ext cx="1620837" cy="162080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188" y="4908580"/>
              <a:ext cx="358775" cy="360356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913" y="5373709"/>
              <a:ext cx="1727200" cy="287333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457"/>
              <a:ext cx="942975" cy="944546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4" y="1873578"/>
            <a:ext cx="5299182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06" y="3463211"/>
            <a:ext cx="529127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Footer Placeholder 31"/>
          <p:cNvSpPr>
            <a:spLocks noGrp="1"/>
          </p:cNvSpPr>
          <p:nvPr>
            <p:ph type="ftr" sz="quarter" idx="10"/>
          </p:nvPr>
        </p:nvSpPr>
        <p:spPr>
          <a:xfrm>
            <a:off x="414338" y="6323013"/>
            <a:ext cx="29337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Slide Number Placeholder 36"/>
          <p:cNvSpPr>
            <a:spLocks noGrp="1"/>
          </p:cNvSpPr>
          <p:nvPr>
            <p:ph type="sldNum" sz="quarter" idx="11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EFCF6-FCF1-FF48-8227-3C3EA4CEF2DA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UWL no co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952" y="2300354"/>
            <a:ext cx="547587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00112" y="3932088"/>
            <a:ext cx="5472087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4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388A0-719E-1C40-924E-55DBBB5C8DD1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19"/>
          <p:cNvSpPr>
            <a:spLocks noGrp="1"/>
          </p:cNvSpPr>
          <p:nvPr>
            <p:ph type="ftr" sz="quarter" idx="15"/>
          </p:nvPr>
        </p:nvSpPr>
        <p:spPr>
          <a:xfrm>
            <a:off x="414338" y="6323013"/>
            <a:ext cx="314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Picture 2" descr="logo for powerpoint reduced size 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9275"/>
            <a:ext cx="217017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96952" y="2300354"/>
            <a:ext cx="547587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00112" y="3932088"/>
            <a:ext cx="5472087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27988" y="6111875"/>
            <a:ext cx="395287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C46B0-2223-AB4F-8540-BB29901BEF7A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1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68313" y="6326188"/>
            <a:ext cx="867568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rgbClr val="747678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558800"/>
            <a:ext cx="6965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2750" y="1431925"/>
            <a:ext cx="81915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68313" y="6326188"/>
            <a:ext cx="8675687" cy="0"/>
          </a:xfrm>
          <a:prstGeom prst="line">
            <a:avLst/>
          </a:prstGeom>
          <a:ln w="19050">
            <a:solidFill>
              <a:srgbClr val="6D6E71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rgbClr val="747678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2750" y="6332538"/>
            <a:ext cx="2935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850" y="6146800"/>
            <a:ext cx="37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10E252-3EED-AA4C-9BDF-346BF16C9FDC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9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39A6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9pPr>
    </p:titleStyle>
    <p:bodyStyle>
      <a:lvl1pPr marL="187325" indent="-187325" algn="l" rtl="0" eaLnBrk="1" fontAlgn="base" hangingPunct="1">
        <a:spcBef>
          <a:spcPts val="600"/>
        </a:spcBef>
        <a:spcAft>
          <a:spcPts val="600"/>
        </a:spcAft>
        <a:buSzPct val="110000"/>
        <a:buFont typeface="Arial" charset="0"/>
        <a:buChar char="•"/>
        <a:defRPr sz="2600" kern="1200">
          <a:solidFill>
            <a:srgbClr val="000000"/>
          </a:solidFill>
          <a:latin typeface="Arial"/>
          <a:ea typeface="ＭＳ Ｐゴシック" charset="0"/>
          <a:cs typeface="Arial"/>
        </a:defRPr>
      </a:lvl1pPr>
      <a:lvl2pPr marL="627063" indent="-3556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400" kern="1200">
          <a:solidFill>
            <a:srgbClr val="000000"/>
          </a:solidFill>
          <a:latin typeface="Arial"/>
          <a:ea typeface="ＭＳ Ｐゴシック" charset="0"/>
          <a:cs typeface="Arial"/>
        </a:defRPr>
      </a:lvl2pPr>
      <a:lvl3pPr marL="1084263" indent="-373063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3pPr>
      <a:lvl4pPr marL="1338263" indent="-2540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4pPr>
      <a:lvl5pPr marL="1608138" indent="-269875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68313" y="6326188"/>
            <a:ext cx="867568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rgbClr val="747678"/>
              </a:solidFill>
              <a:latin typeface="Verdana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558800"/>
            <a:ext cx="6965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2750" y="1431925"/>
            <a:ext cx="81915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68313" y="6326188"/>
            <a:ext cx="8675687" cy="0"/>
          </a:xfrm>
          <a:prstGeom prst="line">
            <a:avLst/>
          </a:prstGeom>
          <a:ln w="19050">
            <a:solidFill>
              <a:srgbClr val="6D6E71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>
            <a:spLocks noChangeAspect="1"/>
          </p:cNvSpPr>
          <p:nvPr/>
        </p:nvSpPr>
        <p:spPr>
          <a:xfrm>
            <a:off x="8012113" y="6092825"/>
            <a:ext cx="468312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rgbClr val="747678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2750" y="6332538"/>
            <a:ext cx="2935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Academic Regulations Update  – December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850" y="6146800"/>
            <a:ext cx="37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10E252-3EED-AA4C-9BDF-346BF16C9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1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39A6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9pPr>
    </p:titleStyle>
    <p:bodyStyle>
      <a:lvl1pPr marL="187325" indent="-187325" algn="l" rtl="0" eaLnBrk="1" fontAlgn="base" hangingPunct="1">
        <a:spcBef>
          <a:spcPts val="600"/>
        </a:spcBef>
        <a:spcAft>
          <a:spcPts val="600"/>
        </a:spcAft>
        <a:buSzPct val="110000"/>
        <a:buFont typeface="Arial" charset="0"/>
        <a:buChar char="•"/>
        <a:defRPr sz="2600" kern="1200">
          <a:solidFill>
            <a:srgbClr val="000000"/>
          </a:solidFill>
          <a:latin typeface="Arial"/>
          <a:ea typeface="ＭＳ Ｐゴシック" charset="0"/>
          <a:cs typeface="Arial"/>
        </a:defRPr>
      </a:lvl1pPr>
      <a:lvl2pPr marL="627063" indent="-3556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400" kern="1200">
          <a:solidFill>
            <a:srgbClr val="000000"/>
          </a:solidFill>
          <a:latin typeface="Arial"/>
          <a:ea typeface="ＭＳ Ｐゴシック" charset="0"/>
          <a:cs typeface="Arial"/>
        </a:defRPr>
      </a:lvl2pPr>
      <a:lvl3pPr marL="1084263" indent="-373063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3pPr>
      <a:lvl4pPr marL="1338263" indent="-2540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4pPr>
      <a:lvl5pPr marL="1608138" indent="-269875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A25AD-1ACB-3858-877C-084F637E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82DE3-7D51-0FF5-9089-DE5F5861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BE647-FB3D-A079-8813-678908D9A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9EACB-5118-3D43-9BDC-2A391E9AE519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B0DA6-CDC3-D495-CB77-0B7C5A9E7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Academic Regulations Update  – December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D488-A6CE-18D7-D52B-3330C5E40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10E252-3EED-AA4C-9BDF-346BF16C9F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5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ingtimes.net/news/mental-health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6C62-AA45-0CB6-18F6-B0506E11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15724"/>
            <a:ext cx="7344816" cy="23083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1" dirty="0"/>
              <a:t>An Evaluation of a Peer Enhanced </a:t>
            </a:r>
            <a:br>
              <a:rPr lang="en-US" b="1" dirty="0"/>
            </a:br>
            <a:r>
              <a:rPr lang="en-US" b="1" dirty="0"/>
              <a:t>e-Placement  (PEeP) for 1</a:t>
            </a:r>
            <a:r>
              <a:rPr lang="en-US" b="1" baseline="30000" dirty="0"/>
              <a:t>st</a:t>
            </a:r>
            <a:r>
              <a:rPr lang="en-US" b="1" dirty="0"/>
              <a:t> year Mental Health Pre-Registration Nursing students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A6243-E613-2739-CF89-2DDD529F3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60" y="2872898"/>
            <a:ext cx="4668004" cy="39851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endParaRPr lang="en-US" sz="2000" b="1" dirty="0"/>
          </a:p>
          <a:p>
            <a:pPr marL="0" indent="0" defTabSz="914400">
              <a:buNone/>
            </a:pPr>
            <a:endParaRPr lang="en-US" sz="1600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082E6ED9-F1D9-160E-41FC-2F7CAD00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630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Academic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73F152-230B-C139-1C87-E62E4D6A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D05224A-E723-034F-B264-D035F7B9FADC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81B5BA64-BC57-1DBE-2CB0-8AC84E260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5" r="19489"/>
          <a:stretch/>
        </p:blipFill>
        <p:spPr>
          <a:xfrm>
            <a:off x="7253558" y="-498558"/>
            <a:ext cx="295232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graphicFrame>
        <p:nvGraphicFramePr>
          <p:cNvPr id="19" name="TextBox 3">
            <a:extLst>
              <a:ext uri="{FF2B5EF4-FFF2-40B4-BE49-F238E27FC236}">
                <a16:creationId xmlns:a16="http://schemas.microsoft.com/office/drawing/2014/main" id="{2FD0FFE6-BB67-21CE-973A-3B2784B6F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727742"/>
              </p:ext>
            </p:extLst>
          </p:nvPr>
        </p:nvGraphicFramePr>
        <p:xfrm>
          <a:off x="1331640" y="3139741"/>
          <a:ext cx="4668004" cy="301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32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709B7-DD1B-4F9F-35AA-F802DCB3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References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258B9-B580-0DD4-7820-9759F041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9170B-6E76-8274-2D92-8ED22CAC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0AC488E-D317-AD4E-9D65-863F647F8AC1}" type="slidenum">
              <a:rPr lang="en-GB" smtClean="0"/>
              <a:pPr>
                <a:spcAft>
                  <a:spcPts val="600"/>
                </a:spcAft>
                <a:defRPr/>
              </a:pPr>
              <a:t>10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B201AA-F6FB-0709-08E7-DC1AF4A8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2422"/>
            <a:ext cx="7886700" cy="4351338"/>
          </a:xfrm>
        </p:spPr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Health Education England (2022) </a:t>
            </a:r>
            <a:r>
              <a:rPr lang="en-GB" sz="1800" i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Commitment and Growth: advancing mental health nursing now and for the future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. London: Health Education England</a:t>
            </a:r>
            <a:endParaRPr lang="en-GB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Mitchell, G. (2022) 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Mental health nursing review warns specialty risks being ‘lost, Nursing Times. Available at: </a:t>
            </a:r>
            <a:r>
              <a:rPr lang="en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https://www.nursingtimes.net/news/mental-health/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(Accessed: 5 May 2023).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Taylor, L. and Salmon, G. (2021) Enhancing Peer Learning through Online Placements for Health and Social Care Professions, </a:t>
            </a:r>
            <a:r>
              <a:rPr lang="en-GB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Journal of Practice-based Learning in Health and Social Care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9 (2), pp.1-10.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0109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86623-99DA-4147-B08F-872FCE07AE63}"/>
              </a:ext>
            </a:extLst>
          </p:cNvPr>
          <p:cNvSpPr txBox="1"/>
          <p:nvPr/>
        </p:nvSpPr>
        <p:spPr>
          <a:xfrm>
            <a:off x="429369" y="238539"/>
            <a:ext cx="8263890" cy="11330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Motivation: W</a:t>
            </a:r>
            <a:r>
              <a:rPr lang="en-US" sz="4000" b="1" dirty="0">
                <a:effectLst/>
                <a:latin typeface="+mj-lt"/>
                <a:ea typeface="+mj-ea"/>
                <a:cs typeface="+mj-cs"/>
              </a:rPr>
              <a:t>hy the study?  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25069-3A5F-40DE-BDF1-B9851F3BD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53" y="1863112"/>
            <a:ext cx="5726807" cy="495831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914400">
              <a:buFont typeface="Wingdings" pitchFamily="2" charset="2"/>
              <a:buChar char="v"/>
            </a:pPr>
            <a:r>
              <a:rPr lang="en-US" sz="2400" dirty="0"/>
              <a:t>Pre-Registration Nursing Students </a:t>
            </a:r>
          </a:p>
          <a:p>
            <a:pPr lvl="1" defTabSz="914400"/>
            <a:r>
              <a:rPr lang="en-US" sz="2000" dirty="0"/>
              <a:t>Population in Universities across  London</a:t>
            </a:r>
          </a:p>
          <a:p>
            <a:pPr marL="342900" lvl="1" indent="0" defTabSz="914400">
              <a:buNone/>
            </a:pPr>
            <a:endParaRPr lang="en-US" sz="2000" dirty="0"/>
          </a:p>
          <a:p>
            <a:pPr lvl="1" defTabSz="914400"/>
            <a:r>
              <a:rPr lang="en-US" sz="2000" dirty="0"/>
              <a:t>Population of Mental Health Nursing Students</a:t>
            </a:r>
          </a:p>
          <a:p>
            <a:pPr marL="342900" lvl="1" indent="0" defTabSz="914400">
              <a:buNone/>
            </a:pPr>
            <a:endParaRPr lang="en-US" sz="2000" dirty="0"/>
          </a:p>
          <a:p>
            <a:pPr defTabSz="914400">
              <a:buFont typeface="Wingdings" pitchFamily="2" charset="2"/>
              <a:buChar char="v"/>
            </a:pPr>
            <a:r>
              <a:rPr lang="en-US" sz="2400" dirty="0"/>
              <a:t>Implications </a:t>
            </a:r>
          </a:p>
          <a:p>
            <a:pPr lvl="1" indent="-228600" defTabSz="914400"/>
            <a:r>
              <a:rPr lang="en-US" sz="2000" dirty="0"/>
              <a:t>Increased pressure on clinical placement capacity</a:t>
            </a:r>
          </a:p>
          <a:p>
            <a:pPr lvl="1" indent="-228600" defTabSz="914400"/>
            <a:r>
              <a:rPr lang="en-US" sz="2000" dirty="0"/>
              <a:t>Limited  support for students in practice placement</a:t>
            </a:r>
          </a:p>
          <a:p>
            <a:pPr lvl="1" indent="-228600" defTabSz="914400"/>
            <a:r>
              <a:rPr lang="en-US" sz="2000" dirty="0"/>
              <a:t>Thus, the need for a new way of supporting pre-registration students  to promote practice learning </a:t>
            </a:r>
          </a:p>
          <a:p>
            <a:pPr marL="285750" indent="-342900" defTabSz="914400">
              <a:buFont typeface="Wingdings" pitchFamily="2" charset="2"/>
              <a:buChar char="v"/>
            </a:pPr>
            <a:r>
              <a:rPr lang="en-US" sz="2400" dirty="0"/>
              <a:t>Response </a:t>
            </a:r>
          </a:p>
          <a:p>
            <a:pPr lvl="1" indent="-228600" defTabSz="914400"/>
            <a:r>
              <a:rPr lang="en-US" sz="2000" dirty="0"/>
              <a:t>PEeP model was developed (Taylor, 2020)</a:t>
            </a:r>
          </a:p>
          <a:p>
            <a:pPr lvl="1" indent="-228600" defTabSz="914400"/>
            <a:r>
              <a:rPr lang="en-US" sz="2000" dirty="0"/>
              <a:t>UWL PEeP model  developed  for mental health nursing students</a:t>
            </a:r>
            <a:endParaRPr lang="en-US" sz="1800" dirty="0"/>
          </a:p>
          <a:p>
            <a:pPr marL="0" indent="0" defTabSz="914400">
              <a:spcAft>
                <a:spcPts val="1300"/>
              </a:spcAft>
              <a:buNone/>
            </a:pPr>
            <a:endParaRPr lang="en-US" sz="1800" dirty="0">
              <a:effectLst/>
            </a:endParaRPr>
          </a:p>
          <a:p>
            <a:pPr marL="0" indent="-228600" defTabSz="914400">
              <a:spcAft>
                <a:spcPts val="1300"/>
              </a:spcAft>
            </a:pPr>
            <a:endParaRPr lang="en-US" sz="1800" dirty="0">
              <a:effectLst/>
            </a:endParaRPr>
          </a:p>
        </p:txBody>
      </p:sp>
      <p:pic>
        <p:nvPicPr>
          <p:cNvPr id="10" name="Picture 8" descr="Desk with stethoscope and computer keyboard">
            <a:extLst>
              <a:ext uri="{FF2B5EF4-FFF2-40B4-BE49-F238E27FC236}">
                <a16:creationId xmlns:a16="http://schemas.microsoft.com/office/drawing/2014/main" id="{E930B982-709D-5E32-9A61-A1874DEE2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6" r="2" b="2"/>
          <a:stretch/>
        </p:blipFill>
        <p:spPr>
          <a:xfrm>
            <a:off x="6444207" y="2093976"/>
            <a:ext cx="2697507" cy="4096512"/>
          </a:xfrm>
          <a:prstGeom prst="rect">
            <a:avLst/>
          </a:prstGeom>
        </p:spPr>
      </p:pic>
      <p:sp>
        <p:nvSpPr>
          <p:cNvPr id="3" name="Up Arrow 7">
            <a:extLst>
              <a:ext uri="{FF2B5EF4-FFF2-40B4-BE49-F238E27FC236}">
                <a16:creationId xmlns:a16="http://schemas.microsoft.com/office/drawing/2014/main" id="{C7BCD51D-5BDB-6F39-0BF2-01E1D424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866" y="2227116"/>
            <a:ext cx="457200" cy="457200"/>
          </a:xfrm>
          <a:prstGeom prst="upArrow">
            <a:avLst>
              <a:gd name="adj1" fmla="val 50000"/>
              <a:gd name="adj2" fmla="val 50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" name="Up Arrow 7">
            <a:extLst>
              <a:ext uri="{FF2B5EF4-FFF2-40B4-BE49-F238E27FC236}">
                <a16:creationId xmlns:a16="http://schemas.microsoft.com/office/drawing/2014/main" id="{DE3DBA68-6447-EE13-B799-CFB4494F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66" y="2852460"/>
            <a:ext cx="457200" cy="457200"/>
          </a:xfrm>
          <a:prstGeom prst="upArrow">
            <a:avLst>
              <a:gd name="adj1" fmla="val 50000"/>
              <a:gd name="adj2" fmla="val 50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784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86623-99DA-4147-B08F-872FCE07AE63}"/>
              </a:ext>
            </a:extLst>
          </p:cNvPr>
          <p:cNvSpPr txBox="1"/>
          <p:nvPr/>
        </p:nvSpPr>
        <p:spPr>
          <a:xfrm>
            <a:off x="374904" y="365125"/>
            <a:ext cx="8589584" cy="65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UWL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PEeP Simulation Model </a:t>
            </a:r>
            <a: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25069-3A5F-40DE-BDF1-B9851F3BD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44" y="1695661"/>
            <a:ext cx="8589584" cy="516234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342900" defTabSz="914400">
              <a:spcAft>
                <a:spcPts val="1300"/>
              </a:spcAft>
              <a:buFont typeface="Wingdings" pitchFamily="2" charset="2"/>
              <a:buChar char="v"/>
            </a:pPr>
            <a:r>
              <a:rPr lang="en-US" sz="2200" dirty="0"/>
              <a:t>This is a structured, integrated, and blended teaching and assessment strategy.</a:t>
            </a:r>
          </a:p>
          <a:p>
            <a:pPr marL="285750" indent="-342900" defTabSz="914400">
              <a:spcAft>
                <a:spcPts val="1300"/>
              </a:spcAft>
              <a:buFont typeface="Wingdings" pitchFamily="2" charset="2"/>
              <a:buChar char="v"/>
            </a:pPr>
            <a:r>
              <a:rPr lang="en-US" sz="2200" dirty="0"/>
              <a:t>Delivered over  3.5 weeks and comprises of</a:t>
            </a:r>
            <a:r>
              <a:rPr lang="en-US" sz="2400" dirty="0"/>
              <a:t>: </a:t>
            </a:r>
          </a:p>
          <a:p>
            <a:pPr marL="628650" lvl="1" indent="-342900" defTabSz="914400">
              <a:spcAft>
                <a:spcPts val="1300"/>
              </a:spcAft>
            </a:pPr>
            <a:r>
              <a:rPr lang="en-US" sz="1900" dirty="0"/>
              <a:t>Face-to-face  active learning activities</a:t>
            </a:r>
          </a:p>
          <a:p>
            <a:pPr marL="628650" lvl="1" indent="-342900" defTabSz="914400">
              <a:spcAft>
                <a:spcPts val="1300"/>
              </a:spcAft>
            </a:pPr>
            <a:r>
              <a:rPr lang="en-US" sz="1900" dirty="0"/>
              <a:t>Online  learning activities </a:t>
            </a:r>
          </a:p>
          <a:p>
            <a:pPr marL="628650" lvl="1" indent="-342900" defTabSz="914400">
              <a:spcAft>
                <a:spcPts val="1300"/>
              </a:spcAft>
            </a:pPr>
            <a:r>
              <a:rPr lang="en-US" sz="1900" dirty="0"/>
              <a:t>General assessment &amp; dedicated simulated assessment days</a:t>
            </a:r>
            <a:r>
              <a:rPr lang="en-US" sz="2000" dirty="0"/>
              <a:t>.</a:t>
            </a:r>
          </a:p>
          <a:p>
            <a:pPr marL="114300" indent="-342900" defTabSz="914400">
              <a:spcAft>
                <a:spcPts val="1300"/>
              </a:spcAft>
              <a:buFont typeface="Wingdings" pitchFamily="2" charset="2"/>
              <a:buChar char="v"/>
            </a:pPr>
            <a:r>
              <a:rPr lang="en-US" sz="2200" dirty="0"/>
              <a:t>Assessment </a:t>
            </a:r>
          </a:p>
          <a:p>
            <a:pPr marL="800100" lvl="2" indent="-342900" defTabSz="914400">
              <a:spcAft>
                <a:spcPts val="1300"/>
              </a:spcAft>
            </a:pPr>
            <a:r>
              <a:rPr lang="en-US" sz="1900" dirty="0"/>
              <a:t>Aligned to the NMC standards of learning</a:t>
            </a:r>
          </a:p>
          <a:p>
            <a:pPr marL="800100" lvl="2" indent="-342900" defTabSz="914400">
              <a:spcAft>
                <a:spcPts val="1300"/>
              </a:spcAft>
            </a:pPr>
            <a:r>
              <a:rPr lang="en-US" sz="1900" dirty="0"/>
              <a:t>Supported by academic staff, practice assessors, experts-by-experience, and actors </a:t>
            </a:r>
            <a:endParaRPr lang="en-US" sz="1800" dirty="0"/>
          </a:p>
          <a:p>
            <a:pPr marL="457200" lvl="1" indent="-342900" defTabSz="914400">
              <a:spcAft>
                <a:spcPts val="1300"/>
              </a:spcAft>
              <a:buFont typeface="Wingdings" pitchFamily="2" charset="2"/>
              <a:buChar char="v"/>
            </a:pPr>
            <a:r>
              <a:rPr lang="en-US" sz="2200" dirty="0">
                <a:effectLst/>
              </a:rPr>
              <a:t>Students work together in pre-set  groups during </a:t>
            </a:r>
            <a:r>
              <a:rPr lang="en-US" sz="2200" dirty="0"/>
              <a:t>active learning experiences, and in pairs during assessment days.</a:t>
            </a:r>
            <a:endParaRPr lang="en-US" sz="2200" dirty="0">
              <a:effectLst/>
            </a:endParaRPr>
          </a:p>
          <a:p>
            <a:pPr marL="0" indent="-228600" defTabSz="914400">
              <a:spcAft>
                <a:spcPts val="1300"/>
              </a:spcAft>
            </a:pPr>
            <a:endParaRPr lang="en-US" sz="2000" dirty="0">
              <a:effectLst/>
            </a:endParaRPr>
          </a:p>
          <a:p>
            <a:pPr indent="-228600" defTabSz="91440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474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A3981-772C-3D22-9C68-6326B562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Aims of the UWL PEeP Model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D3D6A-89D2-AEEB-66A5-F01D1FE54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624" y="1967865"/>
            <a:ext cx="7886700" cy="4251960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v"/>
            </a:pPr>
            <a:r>
              <a:rPr lang="en-US" sz="2200" dirty="0"/>
              <a:t>To develop first year Mental Health students’ 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Skills</a:t>
            </a:r>
          </a:p>
          <a:p>
            <a:pPr lvl="1"/>
            <a:r>
              <a:rPr lang="en-US" sz="2000" dirty="0"/>
              <a:t>Knowledge</a:t>
            </a:r>
          </a:p>
          <a:p>
            <a:pPr lvl="1"/>
            <a:r>
              <a:rPr lang="en-US" sz="2000" dirty="0"/>
              <a:t>Confidence</a:t>
            </a:r>
          </a:p>
          <a:p>
            <a:pPr lvl="1"/>
            <a:r>
              <a:rPr lang="en-US" sz="2000" dirty="0"/>
              <a:t>Professional attitudes </a:t>
            </a:r>
          </a:p>
          <a:p>
            <a:pPr marL="342900" lvl="1" indent="0">
              <a:buNone/>
            </a:pPr>
            <a:endParaRPr lang="en-US" sz="2100" dirty="0"/>
          </a:p>
          <a:p>
            <a:pPr>
              <a:buFont typeface="Wingdings" pitchFamily="2" charset="2"/>
              <a:buChar char="v"/>
            </a:pPr>
            <a:r>
              <a:rPr lang="en-US" sz="2200" dirty="0"/>
              <a:t>To reduce pressure on practice placement areas </a:t>
            </a:r>
          </a:p>
          <a:p>
            <a:pPr marL="0" indent="0">
              <a:buNone/>
            </a:pPr>
            <a:endParaRPr lang="en-US" sz="2200" dirty="0"/>
          </a:p>
          <a:p>
            <a:pPr>
              <a:buFont typeface="Wingdings" pitchFamily="2" charset="2"/>
              <a:buChar char="v"/>
            </a:pPr>
            <a:r>
              <a:rPr lang="en-US" sz="2200" b="1" dirty="0"/>
              <a:t>Note</a:t>
            </a:r>
            <a:r>
              <a:rPr lang="en-US" sz="2200" dirty="0"/>
              <a:t>: </a:t>
            </a:r>
            <a:r>
              <a:rPr lang="en-GB" altLang="en-US" sz="2000" dirty="0"/>
              <a:t>No research study on the </a:t>
            </a:r>
            <a:r>
              <a:rPr lang="en-US" sz="2000" b="1" dirty="0">
                <a:latin typeface="+mj-lt"/>
                <a:ea typeface="+mj-ea"/>
                <a:cs typeface="+mj-cs"/>
              </a:rPr>
              <a:t>UWL 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PEeP Simulation Model 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43497-72D1-19A4-3603-3CF5E824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8F1D2-DD5F-BEBF-CC7C-8414DDEB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0AC488E-D317-AD4E-9D65-863F647F8AC1}" type="slidenum">
              <a:rPr lang="en-GB"/>
              <a:pPr>
                <a:spcAft>
                  <a:spcPts val="600"/>
                </a:spcAft>
                <a:defRPr/>
              </a:pPr>
              <a:t>4</a:t>
            </a:fld>
            <a:endParaRPr lang="en-GB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EFB3B4C-3261-05A0-B76F-670CCAA3950B}"/>
              </a:ext>
            </a:extLst>
          </p:cNvPr>
          <p:cNvSpPr>
            <a:spLocks/>
          </p:cNvSpPr>
          <p:nvPr/>
        </p:nvSpPr>
        <p:spPr bwMode="auto">
          <a:xfrm>
            <a:off x="4211288" y="3453319"/>
            <a:ext cx="719137" cy="1343833"/>
          </a:xfrm>
          <a:prstGeom prst="rightBrace">
            <a:avLst>
              <a:gd name="adj1" fmla="val 8336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57150"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EB8D1-8BAF-C810-C155-3C02AADAD82F}"/>
              </a:ext>
            </a:extLst>
          </p:cNvPr>
          <p:cNvSpPr txBox="1"/>
          <p:nvPr/>
        </p:nvSpPr>
        <p:spPr>
          <a:xfrm>
            <a:off x="5287168" y="3739902"/>
            <a:ext cx="2381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Practice placement experience  </a:t>
            </a:r>
          </a:p>
        </p:txBody>
      </p:sp>
    </p:spTree>
    <p:extLst>
      <p:ext uri="{BB962C8B-B14F-4D97-AF65-F5344CB8AC3E}">
        <p14:creationId xmlns:p14="http://schemas.microsoft.com/office/powerpoint/2010/main" val="212977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A3981-772C-3D22-9C68-6326B562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860"/>
            <a:ext cx="7886700" cy="1325563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Aims of the Study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D3D6A-89D2-AEEB-66A5-F01D1FE54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624" y="1967865"/>
            <a:ext cx="7886700" cy="4251960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v"/>
            </a:pP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evaluate the effect of the PEeP model on the ‘</a:t>
            </a:r>
            <a:r>
              <a:rPr lang="en-GB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readiness</a:t>
            </a: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’ of the first-year BNursing pre-registration Mental Health nursing students at the University of West London for clinical placement.</a:t>
            </a:r>
            <a:r>
              <a:rPr lang="en-GB" sz="2400" dirty="0">
                <a:effectLst/>
              </a:rPr>
              <a:t> </a:t>
            </a:r>
          </a:p>
          <a:p>
            <a:endParaRPr lang="en-GB" sz="2400" dirty="0"/>
          </a:p>
          <a:p>
            <a:pPr>
              <a:buFont typeface="Wingdings" pitchFamily="2" charset="2"/>
              <a:buChar char="v"/>
            </a:pPr>
            <a:r>
              <a:rPr lang="en-GB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Note</a:t>
            </a:r>
            <a:r>
              <a:rPr lang="en-GB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Readiness relates to the knowledge, confidence, attitudes and skills required by pre-registration nursing students to practise safely and meet patients’ needs.</a:t>
            </a:r>
            <a:endParaRPr lang="en-GB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43497-72D1-19A4-3603-3CF5E824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8F1D2-DD5F-BEBF-CC7C-8414DDEB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0AC488E-D317-AD4E-9D65-863F647F8AC1}" type="slidenum">
              <a:rPr lang="en-GB"/>
              <a:pPr>
                <a:spcAft>
                  <a:spcPts val="600"/>
                </a:spcAft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0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9274-70A5-2F6C-E7DA-DCFBB4CB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Methodology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3311-3248-A57C-83AA-73EFB7B49D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/>
              <a:t>Design</a:t>
            </a:r>
            <a:r>
              <a:rPr lang="en-US" sz="2400"/>
              <a:t> </a:t>
            </a:r>
          </a:p>
          <a:p>
            <a:pPr lvl="1"/>
            <a:r>
              <a:rPr lang="en-US"/>
              <a:t> </a:t>
            </a:r>
            <a:r>
              <a:rPr lang="en-US" sz="2000"/>
              <a:t>Pre-and Post-test design for a single group</a:t>
            </a:r>
          </a:p>
          <a:p>
            <a:pPr marL="342900" lvl="1" indent="0">
              <a:buNone/>
            </a:pPr>
            <a:endParaRPr lang="en-US" sz="2000"/>
          </a:p>
          <a:p>
            <a:pPr>
              <a:buFont typeface="Wingdings" pitchFamily="2" charset="2"/>
              <a:buChar char="v"/>
            </a:pPr>
            <a:r>
              <a:rPr lang="en-US" sz="2200"/>
              <a:t>Participants and Sample size</a:t>
            </a:r>
          </a:p>
          <a:p>
            <a:pPr lvl="1"/>
            <a:r>
              <a:rPr lang="en-US" sz="2000"/>
              <a:t>32 </a:t>
            </a:r>
            <a:r>
              <a:rPr lang="en-GB" sz="2000"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irst-year BNursing pre-registration</a:t>
            </a: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mental health </a:t>
            </a:r>
          </a:p>
          <a:p>
            <a:pPr lvl="1"/>
            <a:r>
              <a:rPr lang="en-US" sz="2000"/>
              <a:t>5 Expert-by-experience </a:t>
            </a:r>
          </a:p>
          <a:p>
            <a:pPr lvl="1"/>
            <a:r>
              <a:rPr lang="en-US" sz="2000"/>
              <a:t>5 clinical staff</a:t>
            </a:r>
          </a:p>
          <a:p>
            <a:pPr lvl="1"/>
            <a:r>
              <a:rPr lang="en-US" sz="2000"/>
              <a:t>5 Academic staff </a:t>
            </a:r>
          </a:p>
          <a:p>
            <a:pPr lvl="1"/>
            <a:endParaRPr lang="en-US" sz="200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46673-159A-467A-2086-F1F2422E0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51485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/>
              <a:t>Data Collection</a:t>
            </a:r>
          </a:p>
          <a:p>
            <a:pPr lvl="1"/>
            <a:r>
              <a:rPr lang="en-US" sz="2000" dirty="0"/>
              <a:t> </a:t>
            </a:r>
            <a:r>
              <a:rPr lang="en-GB" sz="2000" dirty="0"/>
              <a:t>P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re-registration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mental health nurses</a:t>
            </a:r>
            <a:r>
              <a:rPr lang="en-GB" sz="2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questionnaire (quantitative data)</a:t>
            </a:r>
          </a:p>
          <a:p>
            <a:pPr marL="342900" lvl="1" indent="0">
              <a:buNone/>
            </a:pP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r>
              <a:rPr lang="en-US" sz="2000" dirty="0"/>
              <a:t>Expert-by-experience </a:t>
            </a:r>
          </a:p>
          <a:p>
            <a:pPr lvl="1"/>
            <a:r>
              <a:rPr lang="en-US" sz="2000" dirty="0"/>
              <a:t>clinical staff</a:t>
            </a:r>
          </a:p>
          <a:p>
            <a:pPr lvl="1"/>
            <a:r>
              <a:rPr lang="en-US" sz="2000" dirty="0"/>
              <a:t>Academic staff </a:t>
            </a:r>
          </a:p>
          <a:p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sz="2200" dirty="0"/>
              <a:t>Data analysis</a:t>
            </a:r>
          </a:p>
          <a:p>
            <a:pPr lvl="1"/>
            <a:r>
              <a:rPr lang="en-US" dirty="0"/>
              <a:t>Quantitative data: descriptive and inferential statistics </a:t>
            </a:r>
          </a:p>
          <a:p>
            <a:pPr lvl="1"/>
            <a:r>
              <a:rPr lang="en-US" dirty="0"/>
              <a:t>Qualitative data: Thematically using IPA 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BD0F5-E61E-37BA-8722-72E6D96F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39613-BF62-9628-A7DA-ECF96D4C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5224A-E723-034F-B264-D035F7B9FA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0AAAB71F-2EA6-DDE1-B416-FB067509E140}"/>
              </a:ext>
            </a:extLst>
          </p:cNvPr>
          <p:cNvSpPr>
            <a:spLocks/>
          </p:cNvSpPr>
          <p:nvPr/>
        </p:nvSpPr>
        <p:spPr bwMode="auto">
          <a:xfrm>
            <a:off x="7444090" y="3380004"/>
            <a:ext cx="719137" cy="907651"/>
          </a:xfrm>
          <a:prstGeom prst="rightBrace">
            <a:avLst>
              <a:gd name="adj1" fmla="val 8336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57150"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80BA7-B506-1614-4D89-C2E74BD8AFD1}"/>
              </a:ext>
            </a:extLst>
          </p:cNvPr>
          <p:cNvSpPr txBox="1"/>
          <p:nvPr/>
        </p:nvSpPr>
        <p:spPr>
          <a:xfrm>
            <a:off x="7869610" y="3479886"/>
            <a:ext cx="165576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Individual interviews (qualitative data)   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5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65E-2E82-39D7-8EB0-767594EB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Findings: Qualitative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6CDE0-F65A-2274-220C-DC2241287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/>
              <a:t>Knowledge</a:t>
            </a:r>
          </a:p>
          <a:p>
            <a:pPr lvl="1"/>
            <a:r>
              <a:rPr lang="en-GB" sz="2000" i="1" dirty="0">
                <a:latin typeface="+mn-lt"/>
              </a:rPr>
              <a:t>“the PEeP programme has helped me to develop my knowledge on mental health issues”</a:t>
            </a:r>
          </a:p>
          <a:p>
            <a:pPr lvl="1"/>
            <a:r>
              <a:rPr lang="en-GB" sz="2000" i="1" dirty="0"/>
              <a:t>“T</a:t>
            </a:r>
            <a:r>
              <a:rPr lang="en-GB" sz="2000" i="1" dirty="0">
                <a:latin typeface="+mn-lt"/>
              </a:rPr>
              <a:t>he peer learning group has really helped with enhancing my knowledge and skill”</a:t>
            </a:r>
          </a:p>
          <a:p>
            <a:pPr>
              <a:buFont typeface="Wingdings" pitchFamily="2" charset="2"/>
              <a:buChar char="v"/>
            </a:pPr>
            <a:r>
              <a:rPr lang="en-US" sz="2300" dirty="0"/>
              <a:t>Confidence</a:t>
            </a:r>
          </a:p>
          <a:p>
            <a:pPr lvl="1"/>
            <a:r>
              <a:rPr lang="en-GB" sz="2000" i="1" dirty="0">
                <a:latin typeface="+mn-lt"/>
              </a:rPr>
              <a:t>“I feel confident in conducting a risk assessment and mental state examination’</a:t>
            </a:r>
          </a:p>
          <a:p>
            <a:pPr lvl="1"/>
            <a:r>
              <a:rPr lang="en-GB" sz="2000" i="1" dirty="0"/>
              <a:t>‘’ feel confident that I will provide quality care in clinical practice”</a:t>
            </a:r>
            <a:endParaRPr lang="en-GB" sz="2000" dirty="0">
              <a:latin typeface="+mn-lt"/>
            </a:endParaRPr>
          </a:p>
          <a:p>
            <a:pPr lvl="1"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72980-627A-C383-835C-1D3F4179F6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/>
              <a:t>Skills</a:t>
            </a:r>
          </a:p>
          <a:p>
            <a:pPr lvl="1"/>
            <a:r>
              <a:rPr lang="en-US" sz="1700" dirty="0"/>
              <a:t>“ </a:t>
            </a:r>
            <a:r>
              <a:rPr lang="en-US" sz="2000" i="1" dirty="0"/>
              <a:t>My medication, assessment, communication and relationship building skills have improved”</a:t>
            </a:r>
          </a:p>
          <a:p>
            <a:pPr>
              <a:buFont typeface="Wingdings" pitchFamily="2" charset="2"/>
              <a:buChar char="v"/>
            </a:pPr>
            <a:r>
              <a:rPr lang="en-US" sz="2200" dirty="0"/>
              <a:t>Professionalism</a:t>
            </a:r>
            <a:r>
              <a:rPr lang="en-US" sz="2000" dirty="0"/>
              <a:t> </a:t>
            </a:r>
          </a:p>
          <a:p>
            <a:pPr lvl="1"/>
            <a:r>
              <a:rPr lang="en-GB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n-GB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 time assigned for group, individual reflection and discussion with practice assessors positively shaped my attitudes toward patients and clinical practice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 </a:t>
            </a:r>
            <a:r>
              <a:rPr lang="en-GB" sz="2000" dirty="0">
                <a:effectLst/>
              </a:rPr>
              <a:t> </a:t>
            </a:r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000" dirty="0"/>
              <a:t>Relieves pressure on placement settings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ECEA5-FAF2-81A2-6962-FC0F0A02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50E2A-DD50-4CD1-3B89-67D30C0B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5224A-E723-034F-B264-D035F7B9FAD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5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709B7-DD1B-4F9F-35AA-F802DCB3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Findings: Quantitative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258B9-B580-0DD4-7820-9759F041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9170B-6E76-8274-2D92-8ED22CAC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0AC488E-D317-AD4E-9D65-863F647F8AC1}" type="slidenum">
              <a:rPr lang="en-GB" smtClean="0"/>
              <a:pPr>
                <a:spcAft>
                  <a:spcPts val="600"/>
                </a:spcAft>
                <a:defRPr/>
              </a:pPr>
              <a:t>8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716BA1B-56D9-1BF0-854B-7A4E91BEC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36698"/>
              </p:ext>
            </p:extLst>
          </p:nvPr>
        </p:nvGraphicFramePr>
        <p:xfrm>
          <a:off x="428624" y="2071688"/>
          <a:ext cx="7671768" cy="411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676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709B7-DD1B-4F9F-35AA-F802DCB3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Implications and conclusion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258B9-B580-0DD4-7820-9759F041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9170B-6E76-8274-2D92-8ED22CAC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0AC488E-D317-AD4E-9D65-863F647F8AC1}" type="slidenum">
              <a:rPr lang="en-GB" smtClean="0"/>
              <a:pPr>
                <a:spcAft>
                  <a:spcPts val="600"/>
                </a:spcAft>
                <a:defRPr/>
              </a:pPr>
              <a:t>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B201AA-F6FB-0709-08E7-DC1AF4A8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2422"/>
            <a:ext cx="7886700" cy="435133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/>
              <a:t>Implications </a:t>
            </a:r>
          </a:p>
          <a:p>
            <a:pPr lvl="1"/>
            <a:r>
              <a:rPr lang="en-US" sz="2000" dirty="0"/>
              <a:t>Practice</a:t>
            </a:r>
          </a:p>
          <a:p>
            <a:pPr lvl="2">
              <a:buFont typeface="Wingdings" pitchFamily="2" charset="2"/>
              <a:buChar char="ü"/>
            </a:pPr>
            <a:r>
              <a:rPr lang="en-US" sz="1700" dirty="0"/>
              <a:t>Improve practice  </a:t>
            </a:r>
          </a:p>
          <a:p>
            <a:pPr lvl="1"/>
            <a:r>
              <a:rPr lang="en-US" sz="2000" dirty="0"/>
              <a:t>Training and education </a:t>
            </a:r>
          </a:p>
          <a:p>
            <a:pPr lvl="2">
              <a:buFont typeface="Wingdings" pitchFamily="2" charset="2"/>
              <a:buChar char="ü"/>
            </a:pPr>
            <a:r>
              <a:rPr lang="en-US" sz="1700" dirty="0"/>
              <a:t>Expansion of PEeP to other fields of nursing, and other MH cohorts</a:t>
            </a:r>
          </a:p>
          <a:p>
            <a:pPr lvl="1"/>
            <a:r>
              <a:rPr lang="en-US" sz="2000" dirty="0"/>
              <a:t>Research</a:t>
            </a:r>
          </a:p>
          <a:p>
            <a:pPr lvl="2">
              <a:buFont typeface="Wingdings" pitchFamily="2" charset="2"/>
              <a:buChar char="ü"/>
            </a:pPr>
            <a:r>
              <a:rPr lang="en-US" sz="1700" dirty="0"/>
              <a:t>More research with a bigger sample size is needed </a:t>
            </a:r>
          </a:p>
          <a:p>
            <a:pPr marL="685800" lvl="2" indent="0">
              <a:buNone/>
            </a:pPr>
            <a:endParaRPr lang="en-US" sz="1700" dirty="0"/>
          </a:p>
          <a:p>
            <a:pPr lvl="1"/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300" dirty="0"/>
              <a:t>Conclusion</a:t>
            </a:r>
          </a:p>
          <a:p>
            <a:pPr lvl="1"/>
            <a:r>
              <a:rPr lang="en-US" sz="2000" dirty="0"/>
              <a:t>Innovative approach to prepare MH nursing students for practice experience. </a:t>
            </a:r>
          </a:p>
          <a:p>
            <a:pPr lvl="1"/>
            <a:r>
              <a:rPr lang="en-US" sz="2000" dirty="0"/>
              <a:t>Barrier to its implementation: lack of dedicated space, and duration.</a:t>
            </a:r>
          </a:p>
        </p:txBody>
      </p:sp>
      <p:pic>
        <p:nvPicPr>
          <p:cNvPr id="8" name="Content Placeholder 9" descr="A picture containing room, indoor, clothing, person&#10;&#10;Description automatically generated">
            <a:extLst>
              <a:ext uri="{FF2B5EF4-FFF2-40B4-BE49-F238E27FC236}">
                <a16:creationId xmlns:a16="http://schemas.microsoft.com/office/drawing/2014/main" id="{C67829A5-8F34-0CE2-B24F-4A7E367B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"/>
          <a:stretch/>
        </p:blipFill>
        <p:spPr>
          <a:xfrm>
            <a:off x="6375147" y="38707"/>
            <a:ext cx="2771801" cy="3342132"/>
          </a:xfrm>
          <a:custGeom>
            <a:avLst/>
            <a:gdLst/>
            <a:ahLst/>
            <a:cxnLst/>
            <a:rect l="l" t="t" r="r" b="b"/>
            <a:pathLst>
              <a:path w="6096001" h="3342132">
                <a:moveTo>
                  <a:pt x="2492" y="0"/>
                </a:moveTo>
                <a:lnTo>
                  <a:pt x="6096001" y="0"/>
                </a:lnTo>
                <a:lnTo>
                  <a:pt x="6096001" y="3342132"/>
                </a:lnTo>
                <a:lnTo>
                  <a:pt x="6096000" y="3342132"/>
                </a:lnTo>
                <a:lnTo>
                  <a:pt x="5205951" y="3342132"/>
                </a:lnTo>
                <a:lnTo>
                  <a:pt x="4073718" y="3342132"/>
                </a:lnTo>
                <a:lnTo>
                  <a:pt x="3496422" y="3342132"/>
                </a:lnTo>
                <a:lnTo>
                  <a:pt x="3390060" y="3342132"/>
                </a:lnTo>
                <a:lnTo>
                  <a:pt x="2716256" y="3342132"/>
                </a:lnTo>
                <a:lnTo>
                  <a:pt x="2502754" y="3342132"/>
                </a:lnTo>
                <a:lnTo>
                  <a:pt x="2390998" y="3264731"/>
                </a:lnTo>
                <a:cubicBezTo>
                  <a:pt x="2217180" y="3137240"/>
                  <a:pt x="2046553" y="2999529"/>
                  <a:pt x="1874350" y="2858946"/>
                </a:cubicBezTo>
                <a:cubicBezTo>
                  <a:pt x="928725" y="2086971"/>
                  <a:pt x="0" y="1453263"/>
                  <a:pt x="0" y="1057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1045431"/>
      </p:ext>
    </p:extLst>
  </p:cSld>
  <p:clrMapOvr>
    <a:masterClrMapping/>
  </p:clrMapOvr>
</p:sld>
</file>

<file path=ppt/theme/theme1.xml><?xml version="1.0" encoding="utf-8"?>
<a:theme xmlns:a="http://schemas.openxmlformats.org/drawingml/2006/main" name="1_UWL PPT_Template May 2013 (3)">
  <a:themeElements>
    <a:clrScheme name="University of West London 1">
      <a:dk1>
        <a:srgbClr val="000000"/>
      </a:dk1>
      <a:lt1>
        <a:sysClr val="window" lastClr="FFFFFF"/>
      </a:lt1>
      <a:dk2>
        <a:srgbClr val="939598"/>
      </a:dk2>
      <a:lt2>
        <a:srgbClr val="BCBEC0"/>
      </a:lt2>
      <a:accent1>
        <a:srgbClr val="BCBEC0"/>
      </a:accent1>
      <a:accent2>
        <a:srgbClr val="CC7B16"/>
      </a:accent2>
      <a:accent3>
        <a:srgbClr val="ED1C24"/>
      </a:accent3>
      <a:accent4>
        <a:srgbClr val="B34215"/>
      </a:accent4>
      <a:accent5>
        <a:srgbClr val="7B0A6B"/>
      </a:accent5>
      <a:accent6>
        <a:srgbClr val="0039A6"/>
      </a:accent6>
      <a:hlink>
        <a:srgbClr val="00AEEF"/>
      </a:hlink>
      <a:folHlink>
        <a:srgbClr val="45196F"/>
      </a:folHlink>
    </a:clrScheme>
    <a:fontScheme name="University of West Lond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a:spPr>
      <a:bodyPr lIns="46800" rIns="46800" rtlCol="0" anchor="ctr">
        <a:noAutofit/>
      </a:bodyPr>
      <a:lstStyle>
        <a:defPPr algn="ctr">
          <a:defRPr sz="18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>
          <a:spcAft>
            <a:spcPts val="600"/>
          </a:spcAft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WL PPT_Template May 2013 (3)">
  <a:themeElements>
    <a:clrScheme name="University of West London 1">
      <a:dk1>
        <a:srgbClr val="000000"/>
      </a:dk1>
      <a:lt1>
        <a:sysClr val="window" lastClr="FFFFFF"/>
      </a:lt1>
      <a:dk2>
        <a:srgbClr val="939598"/>
      </a:dk2>
      <a:lt2>
        <a:srgbClr val="BCBEC0"/>
      </a:lt2>
      <a:accent1>
        <a:srgbClr val="BCBEC0"/>
      </a:accent1>
      <a:accent2>
        <a:srgbClr val="CC7B16"/>
      </a:accent2>
      <a:accent3>
        <a:srgbClr val="ED1C24"/>
      </a:accent3>
      <a:accent4>
        <a:srgbClr val="B34215"/>
      </a:accent4>
      <a:accent5>
        <a:srgbClr val="7B0A6B"/>
      </a:accent5>
      <a:accent6>
        <a:srgbClr val="0039A6"/>
      </a:accent6>
      <a:hlink>
        <a:srgbClr val="00AEEF"/>
      </a:hlink>
      <a:folHlink>
        <a:srgbClr val="45196F"/>
      </a:folHlink>
    </a:clrScheme>
    <a:fontScheme name="University of West Lond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a:spPr>
      <a:bodyPr lIns="46800" rIns="46800" rtlCol="0" anchor="ctr">
        <a:noAutofit/>
      </a:bodyPr>
      <a:lstStyle>
        <a:defPPr algn="ctr">
          <a:defRPr sz="18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>
          <a:spcAft>
            <a:spcPts val="600"/>
          </a:spcAft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A1F6C22127A4682506295422DEB6F" ma:contentTypeVersion="23" ma:contentTypeDescription="Create a new document." ma:contentTypeScope="" ma:versionID="db016d647782b578a2500c6de9d19d3a">
  <xsd:schema xmlns:xsd="http://www.w3.org/2001/XMLSchema" xmlns:xs="http://www.w3.org/2001/XMLSchema" xmlns:p="http://schemas.microsoft.com/office/2006/metadata/properties" xmlns:ns1="http://schemas.microsoft.com/sharepoint/v3" xmlns:ns2="9978e5c5-1e6e-4fbe-92fd-bd71b315fefc" xmlns:ns3="c3872151-5905-4c97-9ff5-e4f7204cd876" targetNamespace="http://schemas.microsoft.com/office/2006/metadata/properties" ma:root="true" ma:fieldsID="16d5c8b97f7e83d1a195a3059bc26be7" ns1:_="" ns2:_="" ns3:_="">
    <xsd:import namespace="http://schemas.microsoft.com/sharepoint/v3"/>
    <xsd:import namespace="9978e5c5-1e6e-4fbe-92fd-bd71b315fefc"/>
    <xsd:import namespace="c3872151-5905-4c97-9ff5-e4f7204cd87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Recordings_x002f_Video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8e5c5-1e6e-4fbe-92fd-bd71b315fe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Recordings_x002f_Videos" ma:index="23" nillable="true" ma:displayName="Recordings/Videos" ma:description="These are videos that will be shown during the presentations." ma:format="Hyperlink" ma:internalName="Recordings_x002f_Video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4aacd68-9722-4061-b47c-b33f46bdd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72151-5905-4c97-9ff5-e4f7204cd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aa9eb30-2542-413b-9672-15e9b0e0b797}" ma:internalName="TaxCatchAll" ma:showField="CatchAllData" ma:web="c3872151-5905-4c97-9ff5-e4f7204cd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78e5c5-1e6e-4fbe-92fd-bd71b315fefc">
      <Terms xmlns="http://schemas.microsoft.com/office/infopath/2007/PartnerControls"/>
    </lcf76f155ced4ddcb4097134ff3c332f>
    <TaxCatchAll xmlns="c3872151-5905-4c97-9ff5-e4f7204cd876" xsi:nil="true"/>
    <PublishingExpirationDate xmlns="http://schemas.microsoft.com/sharepoint/v3" xsi:nil="true"/>
    <PublishingStartDate xmlns="http://schemas.microsoft.com/sharepoint/v3" xsi:nil="true"/>
    <Recordings_x002f_Videos xmlns="9978e5c5-1e6e-4fbe-92fd-bd71b315fefc">
      <Url xsi:nil="true"/>
      <Description xsi:nil="true"/>
    </Recordings_x002f_Video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A7A3D4-BC53-4AE0-94F2-1F6E74F2AEA7}"/>
</file>

<file path=customXml/itemProps2.xml><?xml version="1.0" encoding="utf-8"?>
<ds:datastoreItem xmlns:ds="http://schemas.openxmlformats.org/officeDocument/2006/customXml" ds:itemID="{856F871F-2F76-4DC9-8716-3A4EBDF199C4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b199996-7a41-439a-80c7-6117b47da93e"/>
    <ds:schemaRef ds:uri="http://purl.org/dc/terms/"/>
    <ds:schemaRef ds:uri="7115a7d7-c160-450c-a4a4-46cf6823259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580BB3-F628-47B3-B94D-40B93BB688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UWL_PowerPoint_Template</Template>
  <TotalTime>6921</TotalTime>
  <Words>670</Words>
  <Application>Microsoft Macintosh PowerPoint</Application>
  <PresentationFormat>On-screen Show (4:3)</PresentationFormat>
  <Paragraphs>115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Gill Sans</vt:lpstr>
      <vt:lpstr>Lucida Grande</vt:lpstr>
      <vt:lpstr>Times New Roman</vt:lpstr>
      <vt:lpstr>Trebuchet MS</vt:lpstr>
      <vt:lpstr>Verdana</vt:lpstr>
      <vt:lpstr>Wingdings</vt:lpstr>
      <vt:lpstr>1_UWL PPT_Template May 2013 (3)</vt:lpstr>
      <vt:lpstr>UWL PPT_Template May 2013 (3)</vt:lpstr>
      <vt:lpstr>Office Theme</vt:lpstr>
      <vt:lpstr>An Evaluation of a Peer Enhanced  e-Placement  (PEeP) for 1st year Mental Health Pre-Registration Nursing students</vt:lpstr>
      <vt:lpstr>PowerPoint Presentation</vt:lpstr>
      <vt:lpstr>PowerPoint Presentation</vt:lpstr>
      <vt:lpstr>Aims of the UWL PEeP Model</vt:lpstr>
      <vt:lpstr>Aims of the Study</vt:lpstr>
      <vt:lpstr>Methodology </vt:lpstr>
      <vt:lpstr>Findings: Qualitative </vt:lpstr>
      <vt:lpstr>Findings: Quantitative</vt:lpstr>
      <vt:lpstr>Implications and conclusion</vt:lpstr>
      <vt:lpstr>References</vt:lpstr>
    </vt:vector>
  </TitlesOfParts>
  <Company>TVU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2009 3 YEAR MIDWIFERY</dc:title>
  <dc:creator>Winslet</dc:creator>
  <cp:lastModifiedBy>Peter Sandy</cp:lastModifiedBy>
  <cp:revision>226</cp:revision>
  <cp:lastPrinted>2017-08-30T11:21:26Z</cp:lastPrinted>
  <dcterms:created xsi:type="dcterms:W3CDTF">2012-03-27T08:04:00Z</dcterms:created>
  <dcterms:modified xsi:type="dcterms:W3CDTF">2023-06-26T10:56:34Z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0x010100DFF6B50B81D5AA4BB5F6BA70F102B20E</vt:lpwstr>
  </property>
</Properties>
</file>