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drawing2.xml" ContentType="application/vnd.ms-office.drawingml.diagramDrawing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60" r:id="rId4"/>
    <p:sldId id="262" r:id="rId5"/>
    <p:sldId id="263" r:id="rId6"/>
    <p:sldId id="264" r:id="rId7"/>
    <p:sldId id="268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6070"/>
  </p:normalViewPr>
  <p:slideViewPr>
    <p:cSldViewPr snapToGrid="0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401FFC-B03D-1942-98DD-09E3106622AB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73BC2EDA-3C56-B145-8F12-1FCF0265B05E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/>
            <a:t>Attributive claim pointing to the quality of the curriculum…</a:t>
          </a:r>
        </a:p>
      </dgm:t>
    </dgm:pt>
    <dgm:pt modelId="{9725D09C-D1FC-B44D-B4CE-783B883DC9EA}" type="parTrans" cxnId="{26DBE8D1-23EF-A542-BDAF-169D0745EFB8}">
      <dgm:prSet/>
      <dgm:spPr/>
      <dgm:t>
        <a:bodyPr/>
        <a:lstStyle/>
        <a:p>
          <a:endParaRPr lang="en-GB"/>
        </a:p>
      </dgm:t>
    </dgm:pt>
    <dgm:pt modelId="{CA3F6EB1-7AE3-1249-B697-5C25D0F8A454}" type="sibTrans" cxnId="{26DBE8D1-23EF-A542-BDAF-169D0745EFB8}">
      <dgm:prSet/>
      <dgm:spPr/>
      <dgm:t>
        <a:bodyPr/>
        <a:lstStyle/>
        <a:p>
          <a:endParaRPr lang="en-GB"/>
        </a:p>
      </dgm:t>
    </dgm:pt>
    <dgm:pt modelId="{7CC75880-66E8-FB48-9D76-4D90C219B905}">
      <dgm:prSet/>
      <dgm:spPr/>
      <dgm:t>
        <a:bodyPr/>
        <a:lstStyle/>
        <a:p>
          <a:r>
            <a:rPr lang="en-GB" i="1" dirty="0"/>
            <a:t>By the end of this module you should be able to…</a:t>
          </a:r>
          <a:br>
            <a:rPr lang="en-GB" i="1" dirty="0"/>
          </a:br>
          <a:endParaRPr lang="en-GB" i="1" dirty="0"/>
        </a:p>
      </dgm:t>
    </dgm:pt>
    <dgm:pt modelId="{0EA43D72-38D3-BC40-A51F-5E363147544F}" type="parTrans" cxnId="{E1D2BC67-2EFE-D54D-B795-D1091A70BEC3}">
      <dgm:prSet/>
      <dgm:spPr/>
      <dgm:t>
        <a:bodyPr/>
        <a:lstStyle/>
        <a:p>
          <a:endParaRPr lang="en-GB"/>
        </a:p>
      </dgm:t>
    </dgm:pt>
    <dgm:pt modelId="{D4817720-1AD3-C344-9407-295C714F904C}" type="sibTrans" cxnId="{E1D2BC67-2EFE-D54D-B795-D1091A70BEC3}">
      <dgm:prSet/>
      <dgm:spPr/>
      <dgm:t>
        <a:bodyPr/>
        <a:lstStyle/>
        <a:p>
          <a:endParaRPr lang="en-GB"/>
        </a:p>
      </dgm:t>
    </dgm:pt>
    <dgm:pt modelId="{DB94A288-E52E-D14C-9884-8448552C5C51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/>
            <a:t>Transformative factor: y outcome as a result of x intervention</a:t>
          </a:r>
        </a:p>
      </dgm:t>
    </dgm:pt>
    <dgm:pt modelId="{3C6D7D30-0AD0-3C47-9E3C-223D7F9D99F6}" type="parTrans" cxnId="{902C8812-A713-2140-84CF-AF656B9634E6}">
      <dgm:prSet/>
      <dgm:spPr/>
      <dgm:t>
        <a:bodyPr/>
        <a:lstStyle/>
        <a:p>
          <a:endParaRPr lang="en-GB"/>
        </a:p>
      </dgm:t>
    </dgm:pt>
    <dgm:pt modelId="{184C80FE-542F-6441-B9A7-C7543FC04DF7}" type="sibTrans" cxnId="{902C8812-A713-2140-84CF-AF656B9634E6}">
      <dgm:prSet/>
      <dgm:spPr/>
      <dgm:t>
        <a:bodyPr/>
        <a:lstStyle/>
        <a:p>
          <a:endParaRPr lang="en-GB"/>
        </a:p>
      </dgm:t>
    </dgm:pt>
    <dgm:pt modelId="{9500CC5D-B374-DB44-8999-3EA37D49678C}">
      <dgm:prSet/>
      <dgm:spPr/>
      <dgm:t>
        <a:bodyPr/>
        <a:lstStyle/>
        <a:p>
          <a:r>
            <a:rPr lang="en-GB" i="1" dirty="0"/>
            <a:t>Graduate Outcomes – the difference a degree makes</a:t>
          </a:r>
          <a:br>
            <a:rPr lang="en-GB" i="1" dirty="0"/>
          </a:br>
          <a:endParaRPr lang="en-GB" i="1" dirty="0"/>
        </a:p>
      </dgm:t>
    </dgm:pt>
    <dgm:pt modelId="{EC421296-D6E2-5449-A8B1-1185AE5537DB}" type="parTrans" cxnId="{910D11C1-F781-0749-A837-865D90E3D547}">
      <dgm:prSet/>
      <dgm:spPr/>
      <dgm:t>
        <a:bodyPr/>
        <a:lstStyle/>
        <a:p>
          <a:endParaRPr lang="en-GB"/>
        </a:p>
      </dgm:t>
    </dgm:pt>
    <dgm:pt modelId="{A42E13F5-9D2F-424C-8720-05AF4A46DEA1}" type="sibTrans" cxnId="{910D11C1-F781-0749-A837-865D90E3D547}">
      <dgm:prSet/>
      <dgm:spPr/>
      <dgm:t>
        <a:bodyPr/>
        <a:lstStyle/>
        <a:p>
          <a:endParaRPr lang="en-GB"/>
        </a:p>
      </dgm:t>
    </dgm:pt>
    <dgm:pt modelId="{5F863E0D-FFFB-7F47-8B6B-BCFC53085B92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/>
            <a:t>Qualification as standardised competency indicator</a:t>
          </a:r>
        </a:p>
      </dgm:t>
    </dgm:pt>
    <dgm:pt modelId="{D173C879-8AD6-364B-885C-B20C5C31A843}" type="parTrans" cxnId="{78688739-B3D5-2842-9B3C-601F23D6204B}">
      <dgm:prSet/>
      <dgm:spPr/>
      <dgm:t>
        <a:bodyPr/>
        <a:lstStyle/>
        <a:p>
          <a:endParaRPr lang="en-GB"/>
        </a:p>
      </dgm:t>
    </dgm:pt>
    <dgm:pt modelId="{4C1BB992-BDF0-A047-857C-6478B2307282}" type="sibTrans" cxnId="{78688739-B3D5-2842-9B3C-601F23D6204B}">
      <dgm:prSet/>
      <dgm:spPr/>
      <dgm:t>
        <a:bodyPr/>
        <a:lstStyle/>
        <a:p>
          <a:endParaRPr lang="en-GB"/>
        </a:p>
      </dgm:t>
    </dgm:pt>
    <dgm:pt modelId="{9C31FCE0-78D6-9449-B62F-D6F600A255EF}">
      <dgm:prSet/>
      <dgm:spPr/>
      <dgm:t>
        <a:bodyPr/>
        <a:lstStyle/>
        <a:p>
          <a:r>
            <a:rPr lang="en-GB" i="1" dirty="0"/>
            <a:t>Having this title says you can do this task</a:t>
          </a:r>
          <a:br>
            <a:rPr lang="en-GB" i="1" dirty="0"/>
          </a:br>
          <a:endParaRPr lang="en-GB" i="1" dirty="0"/>
        </a:p>
      </dgm:t>
    </dgm:pt>
    <dgm:pt modelId="{64365954-45BB-1640-8D3B-C1D4B7A246CA}" type="parTrans" cxnId="{6E2B2602-60BC-D24D-89AD-A71CD2098453}">
      <dgm:prSet/>
      <dgm:spPr/>
      <dgm:t>
        <a:bodyPr/>
        <a:lstStyle/>
        <a:p>
          <a:endParaRPr lang="en-GB"/>
        </a:p>
      </dgm:t>
    </dgm:pt>
    <dgm:pt modelId="{26DD378B-2351-5740-87C5-F882EC2B670F}" type="sibTrans" cxnId="{6E2B2602-60BC-D24D-89AD-A71CD2098453}">
      <dgm:prSet/>
      <dgm:spPr/>
      <dgm:t>
        <a:bodyPr/>
        <a:lstStyle/>
        <a:p>
          <a:endParaRPr lang="en-GB"/>
        </a:p>
      </dgm:t>
    </dgm:pt>
    <dgm:pt modelId="{64303BDF-6108-4045-89B1-F1D32173A80C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/>
            <a:t>Accreditation as assurance of values</a:t>
          </a:r>
        </a:p>
      </dgm:t>
    </dgm:pt>
    <dgm:pt modelId="{67B0F5FF-86D6-964C-92FA-74FBB3F535B7}" type="parTrans" cxnId="{F7AD20B6-CE1D-4941-BE3C-2CD8C0B2B0F8}">
      <dgm:prSet/>
      <dgm:spPr/>
      <dgm:t>
        <a:bodyPr/>
        <a:lstStyle/>
        <a:p>
          <a:endParaRPr lang="en-GB"/>
        </a:p>
      </dgm:t>
    </dgm:pt>
    <dgm:pt modelId="{3011C61D-F6DB-9349-8A57-67B25DD9B2D2}" type="sibTrans" cxnId="{F7AD20B6-CE1D-4941-BE3C-2CD8C0B2B0F8}">
      <dgm:prSet/>
      <dgm:spPr/>
      <dgm:t>
        <a:bodyPr/>
        <a:lstStyle/>
        <a:p>
          <a:endParaRPr lang="en-GB"/>
        </a:p>
      </dgm:t>
    </dgm:pt>
    <dgm:pt modelId="{9EE7084F-DD8B-614C-956B-F56006BAA11F}">
      <dgm:prSet/>
      <dgm:spPr/>
      <dgm:t>
        <a:bodyPr/>
        <a:lstStyle/>
        <a:p>
          <a:r>
            <a:rPr lang="en-GB" i="1" dirty="0"/>
            <a:t>A gold standard reflects the institutions commitment to…</a:t>
          </a:r>
          <a:br>
            <a:rPr lang="en-GB" i="1" dirty="0"/>
          </a:br>
          <a:endParaRPr lang="en-GB" i="1" dirty="0"/>
        </a:p>
      </dgm:t>
    </dgm:pt>
    <dgm:pt modelId="{C841F776-530A-A14E-8DC5-42A1691EEDB0}" type="parTrans" cxnId="{18DA9205-C644-2348-AE3D-E96B45BF2F50}">
      <dgm:prSet/>
      <dgm:spPr/>
      <dgm:t>
        <a:bodyPr/>
        <a:lstStyle/>
        <a:p>
          <a:endParaRPr lang="en-GB"/>
        </a:p>
      </dgm:t>
    </dgm:pt>
    <dgm:pt modelId="{EE4BAB47-0810-B145-8D61-49797004BDCC}" type="sibTrans" cxnId="{18DA9205-C644-2348-AE3D-E96B45BF2F50}">
      <dgm:prSet/>
      <dgm:spPr/>
      <dgm:t>
        <a:bodyPr/>
        <a:lstStyle/>
        <a:p>
          <a:endParaRPr lang="en-GB"/>
        </a:p>
      </dgm:t>
    </dgm:pt>
    <dgm:pt modelId="{579071FC-37E1-0E48-BF3B-EB10C25CE645}" type="pres">
      <dgm:prSet presAssocID="{3A401FFC-B03D-1942-98DD-09E3106622AB}" presName="linear" presStyleCnt="0">
        <dgm:presLayoutVars>
          <dgm:animLvl val="lvl"/>
          <dgm:resizeHandles val="exact"/>
        </dgm:presLayoutVars>
      </dgm:prSet>
      <dgm:spPr/>
    </dgm:pt>
    <dgm:pt modelId="{D2295D57-D478-4045-A485-79335D5EC6AE}" type="pres">
      <dgm:prSet presAssocID="{73BC2EDA-3C56-B145-8F12-1FCF0265B05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381F0F6-F48B-8F44-90DD-77A22C44C83A}" type="pres">
      <dgm:prSet presAssocID="{73BC2EDA-3C56-B145-8F12-1FCF0265B05E}" presName="childText" presStyleLbl="revTx" presStyleIdx="0" presStyleCnt="4">
        <dgm:presLayoutVars>
          <dgm:bulletEnabled val="1"/>
        </dgm:presLayoutVars>
      </dgm:prSet>
      <dgm:spPr/>
    </dgm:pt>
    <dgm:pt modelId="{D9252551-4C05-834E-B4FF-0BE3127D1501}" type="pres">
      <dgm:prSet presAssocID="{DB94A288-E52E-D14C-9884-8448552C5C5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704B66C-596A-474E-BF71-800F664D7ECB}" type="pres">
      <dgm:prSet presAssocID="{DB94A288-E52E-D14C-9884-8448552C5C51}" presName="childText" presStyleLbl="revTx" presStyleIdx="1" presStyleCnt="4">
        <dgm:presLayoutVars>
          <dgm:bulletEnabled val="1"/>
        </dgm:presLayoutVars>
      </dgm:prSet>
      <dgm:spPr/>
    </dgm:pt>
    <dgm:pt modelId="{F0BB6146-75E6-4645-B4FD-B706F8A2B167}" type="pres">
      <dgm:prSet presAssocID="{5F863E0D-FFFB-7F47-8B6B-BCFC53085B9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78BB07D-5064-5D47-A2F8-DD5CD4E9545A}" type="pres">
      <dgm:prSet presAssocID="{5F863E0D-FFFB-7F47-8B6B-BCFC53085B92}" presName="childText" presStyleLbl="revTx" presStyleIdx="2" presStyleCnt="4">
        <dgm:presLayoutVars>
          <dgm:bulletEnabled val="1"/>
        </dgm:presLayoutVars>
      </dgm:prSet>
      <dgm:spPr/>
    </dgm:pt>
    <dgm:pt modelId="{3A2C6621-715D-374A-9812-5662FE4AEA26}" type="pres">
      <dgm:prSet presAssocID="{64303BDF-6108-4045-89B1-F1D32173A80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23D5B71-B0FA-524D-83F5-6F45A2AD2CCE}" type="pres">
      <dgm:prSet presAssocID="{64303BDF-6108-4045-89B1-F1D32173A80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459EDA01-3518-6944-B493-FD1F64523262}" type="presOf" srcId="{73BC2EDA-3C56-B145-8F12-1FCF0265B05E}" destId="{D2295D57-D478-4045-A485-79335D5EC6AE}" srcOrd="0" destOrd="0" presId="urn:microsoft.com/office/officeart/2005/8/layout/vList2"/>
    <dgm:cxn modelId="{6E2B2602-60BC-D24D-89AD-A71CD2098453}" srcId="{5F863E0D-FFFB-7F47-8B6B-BCFC53085B92}" destId="{9C31FCE0-78D6-9449-B62F-D6F600A255EF}" srcOrd="0" destOrd="0" parTransId="{64365954-45BB-1640-8D3B-C1D4B7A246CA}" sibTransId="{26DD378B-2351-5740-87C5-F882EC2B670F}"/>
    <dgm:cxn modelId="{18DA9205-C644-2348-AE3D-E96B45BF2F50}" srcId="{64303BDF-6108-4045-89B1-F1D32173A80C}" destId="{9EE7084F-DD8B-614C-956B-F56006BAA11F}" srcOrd="0" destOrd="0" parTransId="{C841F776-530A-A14E-8DC5-42A1691EEDB0}" sibTransId="{EE4BAB47-0810-B145-8D61-49797004BDCC}"/>
    <dgm:cxn modelId="{902C8812-A713-2140-84CF-AF656B9634E6}" srcId="{3A401FFC-B03D-1942-98DD-09E3106622AB}" destId="{DB94A288-E52E-D14C-9884-8448552C5C51}" srcOrd="1" destOrd="0" parTransId="{3C6D7D30-0AD0-3C47-9E3C-223D7F9D99F6}" sibTransId="{184C80FE-542F-6441-B9A7-C7543FC04DF7}"/>
    <dgm:cxn modelId="{3B9A1620-26A4-4248-831B-8061F54314EA}" type="presOf" srcId="{64303BDF-6108-4045-89B1-F1D32173A80C}" destId="{3A2C6621-715D-374A-9812-5662FE4AEA26}" srcOrd="0" destOrd="0" presId="urn:microsoft.com/office/officeart/2005/8/layout/vList2"/>
    <dgm:cxn modelId="{1BB73329-4A41-9B4E-B21C-9EAED7E72DF9}" type="presOf" srcId="{9500CC5D-B374-DB44-8999-3EA37D49678C}" destId="{9704B66C-596A-474E-BF71-800F664D7ECB}" srcOrd="0" destOrd="0" presId="urn:microsoft.com/office/officeart/2005/8/layout/vList2"/>
    <dgm:cxn modelId="{64EDB12A-BBDC-6941-8BFF-F9B57306641B}" type="presOf" srcId="{9EE7084F-DD8B-614C-956B-F56006BAA11F}" destId="{223D5B71-B0FA-524D-83F5-6F45A2AD2CCE}" srcOrd="0" destOrd="0" presId="urn:microsoft.com/office/officeart/2005/8/layout/vList2"/>
    <dgm:cxn modelId="{78688739-B3D5-2842-9B3C-601F23D6204B}" srcId="{3A401FFC-B03D-1942-98DD-09E3106622AB}" destId="{5F863E0D-FFFB-7F47-8B6B-BCFC53085B92}" srcOrd="2" destOrd="0" parTransId="{D173C879-8AD6-364B-885C-B20C5C31A843}" sibTransId="{4C1BB992-BDF0-A047-857C-6478B2307282}"/>
    <dgm:cxn modelId="{79FFD754-747D-3D44-9401-A34249B9B31F}" type="presOf" srcId="{9C31FCE0-78D6-9449-B62F-D6F600A255EF}" destId="{178BB07D-5064-5D47-A2F8-DD5CD4E9545A}" srcOrd="0" destOrd="0" presId="urn:microsoft.com/office/officeart/2005/8/layout/vList2"/>
    <dgm:cxn modelId="{16862E5C-3936-9145-AE61-8E6197750AF8}" type="presOf" srcId="{DB94A288-E52E-D14C-9884-8448552C5C51}" destId="{D9252551-4C05-834E-B4FF-0BE3127D1501}" srcOrd="0" destOrd="0" presId="urn:microsoft.com/office/officeart/2005/8/layout/vList2"/>
    <dgm:cxn modelId="{E1D2BC67-2EFE-D54D-B795-D1091A70BEC3}" srcId="{73BC2EDA-3C56-B145-8F12-1FCF0265B05E}" destId="{7CC75880-66E8-FB48-9D76-4D90C219B905}" srcOrd="0" destOrd="0" parTransId="{0EA43D72-38D3-BC40-A51F-5E363147544F}" sibTransId="{D4817720-1AD3-C344-9407-295C714F904C}"/>
    <dgm:cxn modelId="{6B12EA85-B140-5647-9139-234F903C4A4D}" type="presOf" srcId="{5F863E0D-FFFB-7F47-8B6B-BCFC53085B92}" destId="{F0BB6146-75E6-4645-B4FD-B706F8A2B167}" srcOrd="0" destOrd="0" presId="urn:microsoft.com/office/officeart/2005/8/layout/vList2"/>
    <dgm:cxn modelId="{20A40BB1-12CF-3F4A-9749-C02ABE8AFD05}" type="presOf" srcId="{3A401FFC-B03D-1942-98DD-09E3106622AB}" destId="{579071FC-37E1-0E48-BF3B-EB10C25CE645}" srcOrd="0" destOrd="0" presId="urn:microsoft.com/office/officeart/2005/8/layout/vList2"/>
    <dgm:cxn modelId="{F7AD20B6-CE1D-4941-BE3C-2CD8C0B2B0F8}" srcId="{3A401FFC-B03D-1942-98DD-09E3106622AB}" destId="{64303BDF-6108-4045-89B1-F1D32173A80C}" srcOrd="3" destOrd="0" parTransId="{67B0F5FF-86D6-964C-92FA-74FBB3F535B7}" sibTransId="{3011C61D-F6DB-9349-8A57-67B25DD9B2D2}"/>
    <dgm:cxn modelId="{910D11C1-F781-0749-A837-865D90E3D547}" srcId="{DB94A288-E52E-D14C-9884-8448552C5C51}" destId="{9500CC5D-B374-DB44-8999-3EA37D49678C}" srcOrd="0" destOrd="0" parTransId="{EC421296-D6E2-5449-A8B1-1185AE5537DB}" sibTransId="{A42E13F5-9D2F-424C-8720-05AF4A46DEA1}"/>
    <dgm:cxn modelId="{26DBE8D1-23EF-A542-BDAF-169D0745EFB8}" srcId="{3A401FFC-B03D-1942-98DD-09E3106622AB}" destId="{73BC2EDA-3C56-B145-8F12-1FCF0265B05E}" srcOrd="0" destOrd="0" parTransId="{9725D09C-D1FC-B44D-B4CE-783B883DC9EA}" sibTransId="{CA3F6EB1-7AE3-1249-B697-5C25D0F8A454}"/>
    <dgm:cxn modelId="{EC587FE0-9714-6548-B32F-E69582AAE7E4}" type="presOf" srcId="{7CC75880-66E8-FB48-9D76-4D90C219B905}" destId="{8381F0F6-F48B-8F44-90DD-77A22C44C83A}" srcOrd="0" destOrd="0" presId="urn:microsoft.com/office/officeart/2005/8/layout/vList2"/>
    <dgm:cxn modelId="{6CBCA7CA-7FA0-9245-BD9E-454589A25940}" type="presParOf" srcId="{579071FC-37E1-0E48-BF3B-EB10C25CE645}" destId="{D2295D57-D478-4045-A485-79335D5EC6AE}" srcOrd="0" destOrd="0" presId="urn:microsoft.com/office/officeart/2005/8/layout/vList2"/>
    <dgm:cxn modelId="{1AE1F4D0-8345-694C-AEF8-96C5727A25E9}" type="presParOf" srcId="{579071FC-37E1-0E48-BF3B-EB10C25CE645}" destId="{8381F0F6-F48B-8F44-90DD-77A22C44C83A}" srcOrd="1" destOrd="0" presId="urn:microsoft.com/office/officeart/2005/8/layout/vList2"/>
    <dgm:cxn modelId="{68916D7E-F545-0742-A716-D98B5F92CAFF}" type="presParOf" srcId="{579071FC-37E1-0E48-BF3B-EB10C25CE645}" destId="{D9252551-4C05-834E-B4FF-0BE3127D1501}" srcOrd="2" destOrd="0" presId="urn:microsoft.com/office/officeart/2005/8/layout/vList2"/>
    <dgm:cxn modelId="{D7D07ECD-7C2C-C145-A599-AD0D69CA6E1F}" type="presParOf" srcId="{579071FC-37E1-0E48-BF3B-EB10C25CE645}" destId="{9704B66C-596A-474E-BF71-800F664D7ECB}" srcOrd="3" destOrd="0" presId="urn:microsoft.com/office/officeart/2005/8/layout/vList2"/>
    <dgm:cxn modelId="{D1DBD039-67BB-EC46-9E42-104D3C24C5D3}" type="presParOf" srcId="{579071FC-37E1-0E48-BF3B-EB10C25CE645}" destId="{F0BB6146-75E6-4645-B4FD-B706F8A2B167}" srcOrd="4" destOrd="0" presId="urn:microsoft.com/office/officeart/2005/8/layout/vList2"/>
    <dgm:cxn modelId="{69A357F2-8588-ED4F-97CC-2B9636E46603}" type="presParOf" srcId="{579071FC-37E1-0E48-BF3B-EB10C25CE645}" destId="{178BB07D-5064-5D47-A2F8-DD5CD4E9545A}" srcOrd="5" destOrd="0" presId="urn:microsoft.com/office/officeart/2005/8/layout/vList2"/>
    <dgm:cxn modelId="{B14EB0BE-4C79-0C47-A1D2-E40E32A237CC}" type="presParOf" srcId="{579071FC-37E1-0E48-BF3B-EB10C25CE645}" destId="{3A2C6621-715D-374A-9812-5662FE4AEA26}" srcOrd="6" destOrd="0" presId="urn:microsoft.com/office/officeart/2005/8/layout/vList2"/>
    <dgm:cxn modelId="{902238C7-0B31-304B-B576-6705B8AEED7A}" type="presParOf" srcId="{579071FC-37E1-0E48-BF3B-EB10C25CE645}" destId="{223D5B71-B0FA-524D-83F5-6F45A2AD2CC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6BE96-9C52-3942-8617-4F6120B120B1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E1DB2275-AEFD-5248-A432-FB5A5D06C6A0}">
      <dgm:prSet/>
      <dgm:spPr/>
      <dgm:t>
        <a:bodyPr/>
        <a:lstStyle/>
        <a:p>
          <a:r>
            <a:rPr lang="en-GB" b="1" dirty="0"/>
            <a:t>Comparative deficit </a:t>
          </a:r>
          <a:br>
            <a:rPr lang="en-GB"/>
          </a:br>
          <a:r>
            <a:rPr lang="en-GB"/>
            <a:t>group-based outcomes mirroring social patterns, e.g. </a:t>
          </a:r>
          <a:r>
            <a:rPr lang="en-GB" dirty="0"/>
            <a:t>racial, gender, class disparities</a:t>
          </a:r>
        </a:p>
      </dgm:t>
    </dgm:pt>
    <dgm:pt modelId="{0697C62E-08BA-514F-BDC4-74584F7CE96D}" type="parTrans" cxnId="{F8420DF0-653D-7141-9C7E-6A3CB8E0B0EE}">
      <dgm:prSet/>
      <dgm:spPr/>
      <dgm:t>
        <a:bodyPr/>
        <a:lstStyle/>
        <a:p>
          <a:endParaRPr lang="en-GB"/>
        </a:p>
      </dgm:t>
    </dgm:pt>
    <dgm:pt modelId="{3EE45C40-D6E0-234E-9843-1245179EA116}" type="sibTrans" cxnId="{F8420DF0-653D-7141-9C7E-6A3CB8E0B0EE}">
      <dgm:prSet/>
      <dgm:spPr/>
      <dgm:t>
        <a:bodyPr/>
        <a:lstStyle/>
        <a:p>
          <a:endParaRPr lang="en-GB"/>
        </a:p>
      </dgm:t>
    </dgm:pt>
    <dgm:pt modelId="{BB03717B-DC50-5140-B2F1-2ED4C62058CD}">
      <dgm:prSet/>
      <dgm:spPr/>
      <dgm:t>
        <a:bodyPr/>
        <a:lstStyle/>
        <a:p>
          <a:r>
            <a:rPr lang="en-GB" b="1" dirty="0"/>
            <a:t>Counterfactual loss </a:t>
          </a:r>
          <a:br>
            <a:rPr lang="en-GB" dirty="0"/>
          </a:br>
          <a:r>
            <a:rPr lang="en-GB" dirty="0"/>
            <a:t>unmatched potential amidst low expectations, e.g. enrolling as A-students and  graduating with C-grade</a:t>
          </a:r>
        </a:p>
      </dgm:t>
    </dgm:pt>
    <dgm:pt modelId="{E8EED110-A989-3249-8C1C-67249901BED0}" type="parTrans" cxnId="{6C8EDB03-EB36-DC40-92A2-9F50EACB31C5}">
      <dgm:prSet/>
      <dgm:spPr/>
      <dgm:t>
        <a:bodyPr/>
        <a:lstStyle/>
        <a:p>
          <a:endParaRPr lang="en-GB"/>
        </a:p>
      </dgm:t>
    </dgm:pt>
    <dgm:pt modelId="{29B4B4CB-2715-FC42-AB3A-6640B13AC0FE}" type="sibTrans" cxnId="{6C8EDB03-EB36-DC40-92A2-9F50EACB31C5}">
      <dgm:prSet/>
      <dgm:spPr/>
      <dgm:t>
        <a:bodyPr/>
        <a:lstStyle/>
        <a:p>
          <a:endParaRPr lang="en-GB"/>
        </a:p>
      </dgm:t>
    </dgm:pt>
    <dgm:pt modelId="{FECAB37B-7136-394A-ACA2-E53353833A45}">
      <dgm:prSet/>
      <dgm:spPr/>
      <dgm:t>
        <a:bodyPr/>
        <a:lstStyle/>
        <a:p>
          <a:r>
            <a:rPr lang="en-GB" b="1" dirty="0"/>
            <a:t>Destructive attainment</a:t>
          </a:r>
          <a:r>
            <a:rPr lang="en-GB" dirty="0"/>
            <a:t> success aligned with intersectional injustice, e.g. top scientists hired by arms manufacturers</a:t>
          </a:r>
        </a:p>
      </dgm:t>
    </dgm:pt>
    <dgm:pt modelId="{EAD1C14E-018F-3E48-938E-2B7B6A2246A6}" type="parTrans" cxnId="{09D1F942-8EB7-8841-BE96-261B1DB1130A}">
      <dgm:prSet/>
      <dgm:spPr/>
      <dgm:t>
        <a:bodyPr/>
        <a:lstStyle/>
        <a:p>
          <a:endParaRPr lang="en-GB"/>
        </a:p>
      </dgm:t>
    </dgm:pt>
    <dgm:pt modelId="{E3EB0C3D-C72E-3E49-8B73-081B370A3B67}" type="sibTrans" cxnId="{09D1F942-8EB7-8841-BE96-261B1DB1130A}">
      <dgm:prSet/>
      <dgm:spPr/>
      <dgm:t>
        <a:bodyPr/>
        <a:lstStyle/>
        <a:p>
          <a:endParaRPr lang="en-GB"/>
        </a:p>
      </dgm:t>
    </dgm:pt>
    <dgm:pt modelId="{C3883A15-8112-0043-88BC-0DA7CFD24677}">
      <dgm:prSet/>
      <dgm:spPr/>
      <dgm:t>
        <a:bodyPr/>
        <a:lstStyle/>
        <a:p>
          <a:r>
            <a:rPr lang="en-GB" b="1" dirty="0"/>
            <a:t>Extractive progress </a:t>
          </a:r>
          <a:r>
            <a:rPr lang="en-GB" dirty="0"/>
            <a:t>brain/soul/body drain for gain vs fulfilment, e.g. high paying career; high-passion vocation</a:t>
          </a:r>
        </a:p>
      </dgm:t>
    </dgm:pt>
    <dgm:pt modelId="{C00F8AD9-4AE2-1346-ABA1-64069B534C02}" type="parTrans" cxnId="{F6816625-8078-6D47-B03E-B0B7B0813D7D}">
      <dgm:prSet/>
      <dgm:spPr/>
      <dgm:t>
        <a:bodyPr/>
        <a:lstStyle/>
        <a:p>
          <a:endParaRPr lang="en-GB"/>
        </a:p>
      </dgm:t>
    </dgm:pt>
    <dgm:pt modelId="{DB7EFFF9-F86F-5648-A43F-F7B45AE82EB2}" type="sibTrans" cxnId="{F6816625-8078-6D47-B03E-B0B7B0813D7D}">
      <dgm:prSet/>
      <dgm:spPr/>
      <dgm:t>
        <a:bodyPr/>
        <a:lstStyle/>
        <a:p>
          <a:endParaRPr lang="en-GB"/>
        </a:p>
      </dgm:t>
    </dgm:pt>
    <dgm:pt modelId="{35A41A2F-F852-1746-8539-2AB5766E3809}" type="pres">
      <dgm:prSet presAssocID="{7AB6BE96-9C52-3942-8617-4F6120B120B1}" presName="diagram" presStyleCnt="0">
        <dgm:presLayoutVars>
          <dgm:dir/>
          <dgm:resizeHandles val="exact"/>
        </dgm:presLayoutVars>
      </dgm:prSet>
      <dgm:spPr/>
    </dgm:pt>
    <dgm:pt modelId="{85D7AAD7-EB70-864D-A407-8870D44756D3}" type="pres">
      <dgm:prSet presAssocID="{E1DB2275-AEFD-5248-A432-FB5A5D06C6A0}" presName="node" presStyleLbl="node1" presStyleIdx="0" presStyleCnt="4">
        <dgm:presLayoutVars>
          <dgm:bulletEnabled val="1"/>
        </dgm:presLayoutVars>
      </dgm:prSet>
      <dgm:spPr/>
    </dgm:pt>
    <dgm:pt modelId="{0E85B917-1533-334F-A2FC-D3542C296A99}" type="pres">
      <dgm:prSet presAssocID="{3EE45C40-D6E0-234E-9843-1245179EA116}" presName="sibTrans" presStyleCnt="0"/>
      <dgm:spPr/>
    </dgm:pt>
    <dgm:pt modelId="{E78CE419-84EA-004D-98E9-E8B70BF2E498}" type="pres">
      <dgm:prSet presAssocID="{BB03717B-DC50-5140-B2F1-2ED4C62058CD}" presName="node" presStyleLbl="node1" presStyleIdx="1" presStyleCnt="4">
        <dgm:presLayoutVars>
          <dgm:bulletEnabled val="1"/>
        </dgm:presLayoutVars>
      </dgm:prSet>
      <dgm:spPr/>
    </dgm:pt>
    <dgm:pt modelId="{1BE645FA-D9F6-DF49-8B4E-F99F58C98781}" type="pres">
      <dgm:prSet presAssocID="{29B4B4CB-2715-FC42-AB3A-6640B13AC0FE}" presName="sibTrans" presStyleCnt="0"/>
      <dgm:spPr/>
    </dgm:pt>
    <dgm:pt modelId="{9D8EE8E9-B083-344F-A925-3B6A6D48EA7E}" type="pres">
      <dgm:prSet presAssocID="{FECAB37B-7136-394A-ACA2-E53353833A45}" presName="node" presStyleLbl="node1" presStyleIdx="2" presStyleCnt="4">
        <dgm:presLayoutVars>
          <dgm:bulletEnabled val="1"/>
        </dgm:presLayoutVars>
      </dgm:prSet>
      <dgm:spPr/>
    </dgm:pt>
    <dgm:pt modelId="{C2DF1074-E9B1-E448-A875-69300B894B8C}" type="pres">
      <dgm:prSet presAssocID="{E3EB0C3D-C72E-3E49-8B73-081B370A3B67}" presName="sibTrans" presStyleCnt="0"/>
      <dgm:spPr/>
    </dgm:pt>
    <dgm:pt modelId="{474E470E-BFE8-2144-BF5C-C0C7AE2A43DF}" type="pres">
      <dgm:prSet presAssocID="{C3883A15-8112-0043-88BC-0DA7CFD24677}" presName="node" presStyleLbl="node1" presStyleIdx="3" presStyleCnt="4">
        <dgm:presLayoutVars>
          <dgm:bulletEnabled val="1"/>
        </dgm:presLayoutVars>
      </dgm:prSet>
      <dgm:spPr/>
    </dgm:pt>
  </dgm:ptLst>
  <dgm:cxnLst>
    <dgm:cxn modelId="{6C8EDB03-EB36-DC40-92A2-9F50EACB31C5}" srcId="{7AB6BE96-9C52-3942-8617-4F6120B120B1}" destId="{BB03717B-DC50-5140-B2F1-2ED4C62058CD}" srcOrd="1" destOrd="0" parTransId="{E8EED110-A989-3249-8C1C-67249901BED0}" sibTransId="{29B4B4CB-2715-FC42-AB3A-6640B13AC0FE}"/>
    <dgm:cxn modelId="{F6816625-8078-6D47-B03E-B0B7B0813D7D}" srcId="{7AB6BE96-9C52-3942-8617-4F6120B120B1}" destId="{C3883A15-8112-0043-88BC-0DA7CFD24677}" srcOrd="3" destOrd="0" parTransId="{C00F8AD9-4AE2-1346-ABA1-64069B534C02}" sibTransId="{DB7EFFF9-F86F-5648-A43F-F7B45AE82EB2}"/>
    <dgm:cxn modelId="{67468E3D-9576-874B-BF2E-3268C92D0021}" type="presOf" srcId="{FECAB37B-7136-394A-ACA2-E53353833A45}" destId="{9D8EE8E9-B083-344F-A925-3B6A6D48EA7E}" srcOrd="0" destOrd="0" presId="urn:microsoft.com/office/officeart/2005/8/layout/default"/>
    <dgm:cxn modelId="{C094373F-701D-8241-B32D-69703F308B91}" type="presOf" srcId="{7AB6BE96-9C52-3942-8617-4F6120B120B1}" destId="{35A41A2F-F852-1746-8539-2AB5766E3809}" srcOrd="0" destOrd="0" presId="urn:microsoft.com/office/officeart/2005/8/layout/default"/>
    <dgm:cxn modelId="{09D1F942-8EB7-8841-BE96-261B1DB1130A}" srcId="{7AB6BE96-9C52-3942-8617-4F6120B120B1}" destId="{FECAB37B-7136-394A-ACA2-E53353833A45}" srcOrd="2" destOrd="0" parTransId="{EAD1C14E-018F-3E48-938E-2B7B6A2246A6}" sibTransId="{E3EB0C3D-C72E-3E49-8B73-081B370A3B67}"/>
    <dgm:cxn modelId="{4160DA43-B25D-7048-A3F5-D69B66F60821}" type="presOf" srcId="{BB03717B-DC50-5140-B2F1-2ED4C62058CD}" destId="{E78CE419-84EA-004D-98E9-E8B70BF2E498}" srcOrd="0" destOrd="0" presId="urn:microsoft.com/office/officeart/2005/8/layout/default"/>
    <dgm:cxn modelId="{F7B6BC4B-B69E-3D4D-AEA5-1B6014D4B89B}" type="presOf" srcId="{E1DB2275-AEFD-5248-A432-FB5A5D06C6A0}" destId="{85D7AAD7-EB70-864D-A407-8870D44756D3}" srcOrd="0" destOrd="0" presId="urn:microsoft.com/office/officeart/2005/8/layout/default"/>
    <dgm:cxn modelId="{7BF3EBE2-E027-AA4A-8078-8690CCA17250}" type="presOf" srcId="{C3883A15-8112-0043-88BC-0DA7CFD24677}" destId="{474E470E-BFE8-2144-BF5C-C0C7AE2A43DF}" srcOrd="0" destOrd="0" presId="urn:microsoft.com/office/officeart/2005/8/layout/default"/>
    <dgm:cxn modelId="{F8420DF0-653D-7141-9C7E-6A3CB8E0B0EE}" srcId="{7AB6BE96-9C52-3942-8617-4F6120B120B1}" destId="{E1DB2275-AEFD-5248-A432-FB5A5D06C6A0}" srcOrd="0" destOrd="0" parTransId="{0697C62E-08BA-514F-BDC4-74584F7CE96D}" sibTransId="{3EE45C40-D6E0-234E-9843-1245179EA116}"/>
    <dgm:cxn modelId="{C7995F37-3C43-D24F-A116-7863FC93F844}" type="presParOf" srcId="{35A41A2F-F852-1746-8539-2AB5766E3809}" destId="{85D7AAD7-EB70-864D-A407-8870D44756D3}" srcOrd="0" destOrd="0" presId="urn:microsoft.com/office/officeart/2005/8/layout/default"/>
    <dgm:cxn modelId="{C0C0AC7D-5BCC-8B4E-A094-2EE8ADA79447}" type="presParOf" srcId="{35A41A2F-F852-1746-8539-2AB5766E3809}" destId="{0E85B917-1533-334F-A2FC-D3542C296A99}" srcOrd="1" destOrd="0" presId="urn:microsoft.com/office/officeart/2005/8/layout/default"/>
    <dgm:cxn modelId="{8D1FBC64-9365-3142-BF74-B915CC7AA131}" type="presParOf" srcId="{35A41A2F-F852-1746-8539-2AB5766E3809}" destId="{E78CE419-84EA-004D-98E9-E8B70BF2E498}" srcOrd="2" destOrd="0" presId="urn:microsoft.com/office/officeart/2005/8/layout/default"/>
    <dgm:cxn modelId="{8C8671D9-E867-FC43-8B6A-461BBD55D6D4}" type="presParOf" srcId="{35A41A2F-F852-1746-8539-2AB5766E3809}" destId="{1BE645FA-D9F6-DF49-8B4E-F99F58C98781}" srcOrd="3" destOrd="0" presId="urn:microsoft.com/office/officeart/2005/8/layout/default"/>
    <dgm:cxn modelId="{39C397B8-7E3F-E045-B6BD-757583D41318}" type="presParOf" srcId="{35A41A2F-F852-1746-8539-2AB5766E3809}" destId="{9D8EE8E9-B083-344F-A925-3B6A6D48EA7E}" srcOrd="4" destOrd="0" presId="urn:microsoft.com/office/officeart/2005/8/layout/default"/>
    <dgm:cxn modelId="{2B59FB00-7CC4-294A-8772-45A0239AF27B}" type="presParOf" srcId="{35A41A2F-F852-1746-8539-2AB5766E3809}" destId="{C2DF1074-E9B1-E448-A875-69300B894B8C}" srcOrd="5" destOrd="0" presId="urn:microsoft.com/office/officeart/2005/8/layout/default"/>
    <dgm:cxn modelId="{5B1682CE-9622-704B-92DC-455715E26F39}" type="presParOf" srcId="{35A41A2F-F852-1746-8539-2AB5766E3809}" destId="{474E470E-BFE8-2144-BF5C-C0C7AE2A43D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95D57-D478-4045-A485-79335D5EC6AE}">
      <dsp:nvSpPr>
        <dsp:cNvPr id="0" name=""/>
        <dsp:cNvSpPr/>
      </dsp:nvSpPr>
      <dsp:spPr>
        <a:xfrm>
          <a:off x="0" y="50138"/>
          <a:ext cx="10515600" cy="52767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Attributive claim pointing to the quality of the curriculum…</a:t>
          </a:r>
        </a:p>
      </dsp:txBody>
      <dsp:txXfrm>
        <a:off x="25759" y="75897"/>
        <a:ext cx="10464082" cy="476152"/>
      </dsp:txXfrm>
    </dsp:sp>
    <dsp:sp modelId="{8381F0F6-F48B-8F44-90DD-77A22C44C83A}">
      <dsp:nvSpPr>
        <dsp:cNvPr id="0" name=""/>
        <dsp:cNvSpPr/>
      </dsp:nvSpPr>
      <dsp:spPr>
        <a:xfrm>
          <a:off x="0" y="577808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i="1" kern="1200" dirty="0"/>
            <a:t>By the end of this module you should be able to…</a:t>
          </a:r>
          <a:br>
            <a:rPr lang="en-GB" sz="1700" i="1" kern="1200" dirty="0"/>
          </a:br>
          <a:endParaRPr lang="en-GB" sz="1700" i="1" kern="1200" dirty="0"/>
        </a:p>
      </dsp:txBody>
      <dsp:txXfrm>
        <a:off x="0" y="577808"/>
        <a:ext cx="10515600" cy="535095"/>
      </dsp:txXfrm>
    </dsp:sp>
    <dsp:sp modelId="{D9252551-4C05-834E-B4FF-0BE3127D1501}">
      <dsp:nvSpPr>
        <dsp:cNvPr id="0" name=""/>
        <dsp:cNvSpPr/>
      </dsp:nvSpPr>
      <dsp:spPr>
        <a:xfrm>
          <a:off x="0" y="1112903"/>
          <a:ext cx="10515600" cy="52767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Transformative factor: y outcome as a result of x intervention</a:t>
          </a:r>
        </a:p>
      </dsp:txBody>
      <dsp:txXfrm>
        <a:off x="25759" y="1138662"/>
        <a:ext cx="10464082" cy="476152"/>
      </dsp:txXfrm>
    </dsp:sp>
    <dsp:sp modelId="{9704B66C-596A-474E-BF71-800F664D7ECB}">
      <dsp:nvSpPr>
        <dsp:cNvPr id="0" name=""/>
        <dsp:cNvSpPr/>
      </dsp:nvSpPr>
      <dsp:spPr>
        <a:xfrm>
          <a:off x="0" y="1640574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i="1" kern="1200" dirty="0"/>
            <a:t>Graduate Outcomes – the difference a degree makes</a:t>
          </a:r>
          <a:br>
            <a:rPr lang="en-GB" sz="1700" i="1" kern="1200" dirty="0"/>
          </a:br>
          <a:endParaRPr lang="en-GB" sz="1700" i="1" kern="1200" dirty="0"/>
        </a:p>
      </dsp:txBody>
      <dsp:txXfrm>
        <a:off x="0" y="1640574"/>
        <a:ext cx="10515600" cy="535095"/>
      </dsp:txXfrm>
    </dsp:sp>
    <dsp:sp modelId="{F0BB6146-75E6-4645-B4FD-B706F8A2B167}">
      <dsp:nvSpPr>
        <dsp:cNvPr id="0" name=""/>
        <dsp:cNvSpPr/>
      </dsp:nvSpPr>
      <dsp:spPr>
        <a:xfrm>
          <a:off x="0" y="2175669"/>
          <a:ext cx="10515600" cy="52767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Qualification as standardised competency indicator</a:t>
          </a:r>
        </a:p>
      </dsp:txBody>
      <dsp:txXfrm>
        <a:off x="25759" y="2201428"/>
        <a:ext cx="10464082" cy="476152"/>
      </dsp:txXfrm>
    </dsp:sp>
    <dsp:sp modelId="{178BB07D-5064-5D47-A2F8-DD5CD4E9545A}">
      <dsp:nvSpPr>
        <dsp:cNvPr id="0" name=""/>
        <dsp:cNvSpPr/>
      </dsp:nvSpPr>
      <dsp:spPr>
        <a:xfrm>
          <a:off x="0" y="2703339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i="1" kern="1200" dirty="0"/>
            <a:t>Having this title says you can do this task</a:t>
          </a:r>
          <a:br>
            <a:rPr lang="en-GB" sz="1700" i="1" kern="1200" dirty="0"/>
          </a:br>
          <a:endParaRPr lang="en-GB" sz="1700" i="1" kern="1200" dirty="0"/>
        </a:p>
      </dsp:txBody>
      <dsp:txXfrm>
        <a:off x="0" y="2703339"/>
        <a:ext cx="10515600" cy="535095"/>
      </dsp:txXfrm>
    </dsp:sp>
    <dsp:sp modelId="{3A2C6621-715D-374A-9812-5662FE4AEA26}">
      <dsp:nvSpPr>
        <dsp:cNvPr id="0" name=""/>
        <dsp:cNvSpPr/>
      </dsp:nvSpPr>
      <dsp:spPr>
        <a:xfrm>
          <a:off x="0" y="3238434"/>
          <a:ext cx="10515600" cy="52767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Accreditation as assurance of values</a:t>
          </a:r>
        </a:p>
      </dsp:txBody>
      <dsp:txXfrm>
        <a:off x="25759" y="3264193"/>
        <a:ext cx="10464082" cy="476152"/>
      </dsp:txXfrm>
    </dsp:sp>
    <dsp:sp modelId="{223D5B71-B0FA-524D-83F5-6F45A2AD2CCE}">
      <dsp:nvSpPr>
        <dsp:cNvPr id="0" name=""/>
        <dsp:cNvSpPr/>
      </dsp:nvSpPr>
      <dsp:spPr>
        <a:xfrm>
          <a:off x="0" y="3766104"/>
          <a:ext cx="105156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i="1" kern="1200" dirty="0"/>
            <a:t>A gold standard reflects the institutions commitment to…</a:t>
          </a:r>
          <a:br>
            <a:rPr lang="en-GB" sz="1700" i="1" kern="1200" dirty="0"/>
          </a:br>
          <a:endParaRPr lang="en-GB" sz="1700" i="1" kern="1200" dirty="0"/>
        </a:p>
      </dsp:txBody>
      <dsp:txXfrm>
        <a:off x="0" y="3766104"/>
        <a:ext cx="10515600" cy="535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7AAD7-EB70-864D-A407-8870D44756D3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Comparative deficit </a:t>
          </a:r>
          <a:br>
            <a:rPr lang="en-GB" sz="2100" kern="1200"/>
          </a:br>
          <a:r>
            <a:rPr lang="en-GB" sz="2100" kern="1200"/>
            <a:t>group-based outcomes mirroring social patterns, e.g. </a:t>
          </a:r>
          <a:r>
            <a:rPr lang="en-GB" sz="2100" kern="1200" dirty="0"/>
            <a:t>racial, gender, class disparities</a:t>
          </a:r>
        </a:p>
      </dsp:txBody>
      <dsp:txXfrm>
        <a:off x="1748064" y="2975"/>
        <a:ext cx="3342605" cy="2005563"/>
      </dsp:txXfrm>
    </dsp:sp>
    <dsp:sp modelId="{E78CE419-84EA-004D-98E9-E8B70BF2E49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Counterfactual loss </a:t>
          </a:r>
          <a:br>
            <a:rPr lang="en-GB" sz="2100" kern="1200" dirty="0"/>
          </a:br>
          <a:r>
            <a:rPr lang="en-GB" sz="2100" kern="1200" dirty="0"/>
            <a:t>unmatched potential amidst low expectations, e.g. enrolling as A-students and  graduating with C-grade</a:t>
          </a:r>
        </a:p>
      </dsp:txBody>
      <dsp:txXfrm>
        <a:off x="5424930" y="2975"/>
        <a:ext cx="3342605" cy="2005563"/>
      </dsp:txXfrm>
    </dsp:sp>
    <dsp:sp modelId="{9D8EE8E9-B083-344F-A925-3B6A6D48EA7E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Destructive attainment</a:t>
          </a:r>
          <a:r>
            <a:rPr lang="en-GB" sz="2100" kern="1200" dirty="0"/>
            <a:t> success aligned with intersectional injustice, e.g. top scientists hired by arms manufacturers</a:t>
          </a:r>
        </a:p>
      </dsp:txBody>
      <dsp:txXfrm>
        <a:off x="1748064" y="2342799"/>
        <a:ext cx="3342605" cy="2005563"/>
      </dsp:txXfrm>
    </dsp:sp>
    <dsp:sp modelId="{474E470E-BFE8-2144-BF5C-C0C7AE2A43DF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/>
            <a:t>Extractive progress </a:t>
          </a:r>
          <a:r>
            <a:rPr lang="en-GB" sz="2100" kern="1200" dirty="0"/>
            <a:t>brain/soul/body drain for gain vs fulfilment, e.g. high paying career; high-passion vocation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55017-6760-F34A-AC8C-167C1B51E22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3986-2F13-8045-95B5-483DE8AD8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0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3D3D-8E4A-B536-EA2C-26510064D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58893-A5BA-F6D0-387F-502373074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3B752-F4A5-8811-0955-1C02E2B90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C8ED-9099-4C44-A5BA-0E3822168DF6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C5540-BD29-A181-8655-60B03C3D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4C4A5-6312-81CA-8A88-82BA3352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F40A-954C-A717-36AF-8BBFC50FC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32B18A-7FFD-E0BB-17E3-6C8388AB8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0FAC-6498-E8B2-25F4-5A26CE4A8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6933-2F6A-364B-BF5A-D131E0B8CE8B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BDFC8-2B2D-B149-1D33-FAB2BC95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0DD07-568B-2C1A-387E-A9540657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25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5DC952-5DC0-4E26-EBEB-6AE83EE1C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C8418-5CF8-8651-342B-A84AD9AF4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89F0-26EB-A473-6418-F1733CE8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EDEF-F778-104A-ADAD-9C2C58FC52CF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20BC9-866B-8C2B-87D1-0546C641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2CEF3-5F10-9FAD-4199-01E64A86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BC94-8347-D444-AD3E-998B973BD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3D888-0A30-04AF-031A-48429C6EC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059CC-A98E-307E-B3DD-D1DFC8F6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3E77-916B-624F-A789-59A45DDF3E39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7E6C8-0CC8-6CF0-123B-B3B0F6F8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60E24-5D37-DEE9-B947-A0D1EA3C6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5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E75A-2803-2B68-5A89-3540134F2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B11DE-A7A1-B315-CA79-FADD3A846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1A7C1-74D5-A19E-9D6E-FDA3C936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EDC6-ED75-3543-8B57-3BAFB73587A7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B6768-B293-42C1-45A4-519DC3A6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9E8B0-D947-3E18-87C3-D689BB01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4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054D-2E75-81AF-8E4F-F3B6AD57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3913E-A991-368D-E3E9-CEC7C5338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8DFC6-BED6-687A-2057-B713C903A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A3E32-2507-04AF-6867-83C32D40D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0E76-D4F4-C14A-AAA3-38F64BAEE0C1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A0D7E-4E93-CAFB-1DCF-F71BFBDDF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737F1-A9A9-EE80-1917-C28937CD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B0C2-CC4B-634A-7222-5782704E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2ED6F-B506-139B-2FCB-CF6DC8A81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0DCCA-83BE-797B-FDB5-FEE0D48C3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F7475E-19D7-688F-5AD5-A36FF90EC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AD0B9-0D2C-8790-11BF-1C96492FF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32DE8-5952-21A1-8994-B3C3BE3D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E562C-DA2D-F84B-BB76-7765DEC2440C}" type="datetime1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6FCE5-EF17-6BE5-7891-0AF0C0E03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A9D6C-8736-3FA1-C55F-085AB859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3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B826A-7529-3E93-7EED-D53F99294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56B79-ACB2-DE03-E69B-1C3BD3A4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C603-7E44-A449-A29B-C7A3C9291A90}" type="datetime1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221A3-65A9-22FB-C50C-10FAE80D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1B114-36ED-F865-0FD4-EA24AF5C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10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23A6D-5244-5447-2E12-39876134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56D99-19CF-F745-8238-9573A6480100}" type="datetime1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D481E-CBF2-2117-BCEE-6E3892579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5E99C-2B00-A85A-2D9B-0111A7AB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6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D7EE-7CA8-37DB-52A0-BB053D16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90040-959D-DF34-9101-F7A85F1D0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6725C-7F67-1A86-4C49-4E80621C4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D45B7-6994-6B6E-5DF7-53973773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1CE3-9922-8045-86CA-468425C7C02D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2D161-960B-4170-8E55-1CB69ECB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19BFC-CA91-D2C8-1098-3EA72C9E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28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52D4-1EB9-695A-E6F4-9E5CB40EA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C4B05-588D-B6C5-D02E-589879234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D62C2-38EB-1BC6-C8F9-8FEEC3E7D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70345-34D1-0571-F888-CF3FE845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4501-EBD2-C841-9509-009CC340CBEF}" type="datetime1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32081-4A25-37EC-6CF7-70287B7B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1B144-2DBA-13E3-7B1A-331BDA6A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49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D5A8C-B959-5AF3-9CF1-3AA94B37A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0AA0B-0E0E-051B-DE1B-C1F98E4CA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E11BC-8FD1-B123-E26C-669F91F45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78072-1445-1E42-A6B3-CBE65AD13C7E}" type="datetime1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6E5D2-39EB-5448-E71C-C92ED6251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21FCB-9677-5370-A252-C4DD6F58D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E023-F8D0-6346-AB36-34254A002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80344-AD40-4A19-04B6-3C4E21847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57262"/>
            <a:ext cx="9144000" cy="1200329"/>
          </a:xfrm>
        </p:spPr>
        <p:txBody>
          <a:bodyPr>
            <a:normAutofit/>
          </a:bodyPr>
          <a:lstStyle/>
          <a:p>
            <a:r>
              <a:rPr lang="en-GB" sz="6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Fraud?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1F91C4-BDB5-54C4-019F-6BF9ECB9A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6896" y="4036937"/>
            <a:ext cx="9798205" cy="1655762"/>
          </a:xfrm>
        </p:spPr>
        <p:txBody>
          <a:bodyPr>
            <a:normAutofit lnSpcReduction="10000"/>
          </a:bodyPr>
          <a:lstStyle/>
          <a:p>
            <a:endParaRPr lang="en-GB" b="1" dirty="0">
              <a:solidFill>
                <a:srgbClr val="242424"/>
              </a:solidFill>
              <a:latin typeface="Segoe UI" panose="020B0502040204020203" pitchFamily="34" charset="0"/>
            </a:endParaRPr>
          </a:p>
          <a:p>
            <a:r>
              <a:rPr lang="en-GB" b="1" dirty="0">
                <a:solidFill>
                  <a:srgbClr val="242424"/>
                </a:solidFill>
                <a:latin typeface="Segoe UI" panose="020B0502040204020203" pitchFamily="34" charset="0"/>
              </a:rPr>
              <a:t>Phillip Beckles-Raymond</a:t>
            </a:r>
          </a:p>
          <a:p>
            <a:r>
              <a:rPr lang="en-GB" dirty="0">
                <a:solidFill>
                  <a:srgbClr val="242424"/>
                </a:solidFill>
                <a:latin typeface="Segoe UI" panose="020B0502040204020203" pitchFamily="34" charset="0"/>
              </a:rPr>
              <a:t>Claude Littner Business School &amp; </a:t>
            </a:r>
            <a:br>
              <a:rPr lang="en-GB" dirty="0">
                <a:solidFill>
                  <a:srgbClr val="242424"/>
                </a:solidFill>
                <a:latin typeface="Segoe UI" panose="020B0502040204020203" pitchFamily="34" charset="0"/>
              </a:rPr>
            </a:br>
            <a:r>
              <a:rPr lang="en-GB" dirty="0">
                <a:solidFill>
                  <a:srgbClr val="242424"/>
                </a:solidFill>
                <a:latin typeface="Segoe UI" panose="020B0502040204020203" pitchFamily="34" charset="0"/>
              </a:rPr>
              <a:t>School of Human and Social Sciences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AFDF5-3595-607B-127D-198AC8AF4821}"/>
              </a:ext>
            </a:extLst>
          </p:cNvPr>
          <p:cNvSpPr txBox="1"/>
          <p:nvPr/>
        </p:nvSpPr>
        <p:spPr>
          <a:xfrm>
            <a:off x="1379032" y="2838414"/>
            <a:ext cx="943393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3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GB" dirty="0"/>
              <a:t>Towards a Reflexive Ethics of Consideration and Strategies for Pedagogical Integrity</a:t>
            </a:r>
          </a:p>
        </p:txBody>
      </p:sp>
    </p:spTree>
    <p:extLst>
      <p:ext uri="{BB962C8B-B14F-4D97-AF65-F5344CB8AC3E}">
        <p14:creationId xmlns:p14="http://schemas.microsoft.com/office/powerpoint/2010/main" val="292961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5D0-36E9-3075-5717-0E04FDB3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as a site of Promise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40B38E0-E076-7127-344F-05320010B8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62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C696FE42-FD55-C178-03EC-A3FAF8DFD80E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9376317" cy="18096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2CC9D-A6E7-B150-2DFC-BF6E13B1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D5E1-D22A-E12D-81F5-970EBABE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 make higher education’s promise fraudulent?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E3EC7-926F-90F8-91F7-42E4F910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256212" cy="823912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/>
          <a:p>
            <a:pPr marL="0" indent="0">
              <a:buNone/>
            </a:pPr>
            <a:r>
              <a:rPr lang="en-GB" dirty="0"/>
              <a:t>Higher Education’s Promise: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2F0A0-37E3-1E35-8A62-9B73C7C86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425" y="2505075"/>
            <a:ext cx="5157787" cy="3684588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False representation</a:t>
            </a:r>
          </a:p>
          <a:p>
            <a:r>
              <a:rPr lang="en-GB" dirty="0"/>
              <a:t>Failing to disclose information</a:t>
            </a:r>
          </a:p>
          <a:p>
            <a:r>
              <a:rPr lang="en-GB" dirty="0"/>
              <a:t>Abuse of position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1800" i="1" dirty="0"/>
              <a:t>leading to</a:t>
            </a:r>
          </a:p>
          <a:p>
            <a:r>
              <a:rPr lang="en-GB" dirty="0"/>
              <a:t>Gain and loss</a:t>
            </a:r>
          </a:p>
          <a:p>
            <a:pPr marL="0" indent="0" algn="ctr">
              <a:buNone/>
            </a:pPr>
            <a:r>
              <a:rPr lang="en-GB" sz="1800" i="1" dirty="0"/>
              <a:t>as a result of </a:t>
            </a:r>
          </a:p>
          <a:p>
            <a:r>
              <a:rPr lang="en-GB" dirty="0"/>
              <a:t>Deceptive act + intended 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768D6F-1F2C-C9DB-7BDD-D9D8EAC37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4" y="1681163"/>
            <a:ext cx="5160963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/>
          <a:lstStyle/>
          <a:p>
            <a:r>
              <a:rPr lang="en-GB" dirty="0"/>
              <a:t>Features of Fraud: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27DDFA-F200-11F1-208C-CC6424F3E2D1}"/>
              </a:ext>
            </a:extLst>
          </p:cNvPr>
          <p:cNvSpPr txBox="1">
            <a:spLocks/>
          </p:cNvSpPr>
          <p:nvPr/>
        </p:nvSpPr>
        <p:spPr>
          <a:xfrm>
            <a:off x="838200" y="2505075"/>
            <a:ext cx="5257800" cy="36718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  <a:p>
            <a:r>
              <a:rPr lang="en-GB" dirty="0"/>
              <a:t>Knowledge </a:t>
            </a:r>
          </a:p>
          <a:p>
            <a:r>
              <a:rPr lang="en-GB" dirty="0"/>
              <a:t>Learning </a:t>
            </a:r>
          </a:p>
          <a:p>
            <a:r>
              <a:rPr lang="en-GB" dirty="0"/>
              <a:t>Qualification</a:t>
            </a:r>
          </a:p>
          <a:p>
            <a:r>
              <a:rPr lang="en-GB" dirty="0"/>
              <a:t>Career</a:t>
            </a:r>
          </a:p>
          <a:p>
            <a:r>
              <a:rPr lang="en-GB" dirty="0"/>
              <a:t>Life Transformation </a:t>
            </a:r>
          </a:p>
          <a:p>
            <a:r>
              <a:rPr lang="en-GB" dirty="0"/>
              <a:t>Better society, economy, planet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7A2806A-AAFE-D955-7E92-12A5D0E5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53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ADE5-0AD8-83A7-6F49-AF233BDA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Broken Promises: Disparities in Attainment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8954E3-B202-BAED-655C-989118914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0745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42DE7-99CF-3E9B-9103-0924C9E1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0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93CC-A81B-C7E8-3B8A-8AC2DD88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1 – Module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476F1-8EE8-856A-1132-1F944E03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By the end of this module, you should be able to:</a:t>
            </a:r>
          </a:p>
          <a:p>
            <a:endParaRPr lang="en-GB" sz="2400" dirty="0"/>
          </a:p>
          <a:p>
            <a:pPr lvl="1"/>
            <a:r>
              <a:rPr lang="en-GB" dirty="0"/>
              <a:t>Demonstrate the intended learning outcomes</a:t>
            </a:r>
          </a:p>
          <a:p>
            <a:endParaRPr lang="en-GB" sz="2400" dirty="0"/>
          </a:p>
          <a:p>
            <a:r>
              <a:rPr lang="en-GB" sz="2400" dirty="0"/>
              <a:t>What if I already could before I joined the module?</a:t>
            </a:r>
          </a:p>
          <a:p>
            <a:r>
              <a:rPr lang="en-GB" sz="2400" dirty="0"/>
              <a:t>What if I can’t when I complete the module…successfully?</a:t>
            </a:r>
          </a:p>
          <a:p>
            <a:r>
              <a:rPr lang="en-GB" sz="2400" dirty="0"/>
              <a:t>What if the learning I demonstrate doesn’t reflect the real world?</a:t>
            </a:r>
          </a:p>
          <a:p>
            <a:r>
              <a:rPr lang="en-GB" sz="2400" dirty="0"/>
              <a:t>What if the learning I demonstrate undermines my values, knowledge or capacity?</a:t>
            </a:r>
          </a:p>
          <a:p>
            <a:endParaRPr lang="en-GB" sz="2400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73710E5F-B9AA-D7D4-E19B-D14CDB2C296A}"/>
              </a:ext>
            </a:extLst>
          </p:cNvPr>
          <p:cNvSpPr/>
          <p:nvPr/>
        </p:nvSpPr>
        <p:spPr>
          <a:xfrm>
            <a:off x="8824332" y="2665142"/>
            <a:ext cx="3367668" cy="2263698"/>
          </a:xfrm>
          <a:prstGeom prst="wedgeEllipseCallout">
            <a:avLst>
              <a:gd name="adj1" fmla="val 27180"/>
              <a:gd name="adj2" fmla="val 23091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Consider the context of a module whose curriculum is Eurocentric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46EBA-2892-8C5C-34E8-A0CCC1084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2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DB41F-CCDD-7B44-C209-9792F9B6A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2 – Graduate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48A3-F13A-8989-901B-B7056407E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Students who have graduated from this institution have been able to:</a:t>
            </a:r>
          </a:p>
          <a:p>
            <a:endParaRPr lang="en-GB" sz="2400" dirty="0"/>
          </a:p>
          <a:p>
            <a:pPr marL="457200" lvl="1" indent="0">
              <a:buNone/>
            </a:pPr>
            <a:r>
              <a:rPr lang="en-GB" i="1" dirty="0"/>
              <a:t>		Enjoy success deemed to be associated with </a:t>
            </a:r>
            <a:br>
              <a:rPr lang="en-GB" i="1" dirty="0"/>
            </a:br>
            <a:r>
              <a:rPr lang="en-GB" i="1" dirty="0"/>
              <a:t>				having a degree</a:t>
            </a:r>
          </a:p>
          <a:p>
            <a:pPr lvl="1"/>
            <a:endParaRPr lang="en-GB" dirty="0"/>
          </a:p>
          <a:p>
            <a:r>
              <a:rPr lang="en-GB" sz="2400" dirty="0"/>
              <a:t>What if I don’t get the same outcomes as others with the </a:t>
            </a:r>
            <a:br>
              <a:rPr lang="en-GB" sz="2400" dirty="0"/>
            </a:br>
            <a:r>
              <a:rPr lang="en-GB" sz="2400" dirty="0"/>
              <a:t>same degree?</a:t>
            </a:r>
          </a:p>
          <a:p>
            <a:r>
              <a:rPr lang="en-GB" sz="2400" dirty="0"/>
              <a:t>What if my outcomes are not a result of my degree?</a:t>
            </a:r>
          </a:p>
          <a:p>
            <a:r>
              <a:rPr lang="en-GB" sz="2400" dirty="0"/>
              <a:t>What if success doesn’t change my life/make a difference?</a:t>
            </a:r>
          </a:p>
          <a:p>
            <a:r>
              <a:rPr lang="en-GB" sz="2400" dirty="0"/>
              <a:t>What if success requires my destruction (emotionally, culturally, spiritually, etc.)</a:t>
            </a:r>
          </a:p>
          <a:p>
            <a:endParaRPr lang="en-GB" sz="2400" dirty="0"/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FA3F8CDA-CFF0-9DB9-05C3-1219691E4DCB}"/>
              </a:ext>
            </a:extLst>
          </p:cNvPr>
          <p:cNvSpPr/>
          <p:nvPr/>
        </p:nvSpPr>
        <p:spPr>
          <a:xfrm>
            <a:off x="8664498" y="2631688"/>
            <a:ext cx="3527502" cy="2286001"/>
          </a:xfrm>
          <a:prstGeom prst="wedgeEllipseCallout">
            <a:avLst>
              <a:gd name="adj1" fmla="val 27180"/>
              <a:gd name="adj2" fmla="val 2309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Consider the implications for a graduate in a racist, sexist, xenophobic society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ED332-2212-895E-65D2-DF528BE6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8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290D-2875-7CAE-72BB-23AE42FE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3 – Institutional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9483-598B-59FC-293A-5C212F43F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915185" cy="4530725"/>
          </a:xfrm>
        </p:spPr>
        <p:txBody>
          <a:bodyPr>
            <a:noAutofit/>
          </a:bodyPr>
          <a:lstStyle/>
          <a:p>
            <a:r>
              <a:rPr lang="en-GB" sz="2400" dirty="0"/>
              <a:t>Institutions that hold this accreditation have demonstrated </a:t>
            </a:r>
            <a:br>
              <a:rPr lang="en-GB" sz="2400" dirty="0"/>
            </a:br>
            <a:r>
              <a:rPr lang="en-GB" sz="2400" dirty="0"/>
              <a:t>a commitment to:</a:t>
            </a:r>
          </a:p>
          <a:p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	Modelling corporate values that are considered in </a:t>
            </a:r>
            <a:br>
              <a:rPr lang="en-GB" sz="2400" i="1" dirty="0"/>
            </a:br>
            <a:r>
              <a:rPr lang="en-GB" sz="2400" i="1" dirty="0"/>
              <a:t>		service of society’s wellbeing</a:t>
            </a:r>
          </a:p>
          <a:p>
            <a:pPr lvl="1"/>
            <a:endParaRPr lang="en-GB" dirty="0"/>
          </a:p>
          <a:p>
            <a:r>
              <a:rPr lang="en-GB" sz="2400" dirty="0"/>
              <a:t>What if my institution promotes/upholds/fails to act on intersectional injustice?</a:t>
            </a:r>
          </a:p>
          <a:p>
            <a:r>
              <a:rPr lang="en-GB" sz="2400" dirty="0"/>
              <a:t>What if my institution has a legacy of intersectional injustice?</a:t>
            </a:r>
          </a:p>
          <a:p>
            <a:r>
              <a:rPr lang="en-GB" sz="2400" dirty="0"/>
              <a:t>What if there are current practices of intersectional injustice in my institution?</a:t>
            </a:r>
          </a:p>
          <a:p>
            <a:r>
              <a:rPr lang="en-GB" sz="2400" dirty="0"/>
              <a:t>What if my institution wants to recruit students or staff that promote, uphold or are committed to intersectional injustice?</a:t>
            </a:r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4EE12475-2DCF-0EAC-9CD9-38C9A41B7369}"/>
              </a:ext>
            </a:extLst>
          </p:cNvPr>
          <p:cNvSpPr/>
          <p:nvPr/>
        </p:nvSpPr>
        <p:spPr>
          <a:xfrm>
            <a:off x="8664498" y="1343721"/>
            <a:ext cx="3527502" cy="2704172"/>
          </a:xfrm>
          <a:prstGeom prst="wedgeEllipseCallout">
            <a:avLst>
              <a:gd name="adj1" fmla="val 27180"/>
              <a:gd name="adj2" fmla="val 23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Consider the implications for an institution holding an industry kitemark in an accreditation aimed at eradicating racism, sexism and/or any other form of intersectional injustice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C73C3-885B-CDA9-8160-A770E892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5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D5E1-D22A-E12D-81F5-970EBABE3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Adopting  an Ethic of Consideration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E3EC7-926F-90F8-91F7-42E4F9105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46992"/>
            <a:ext cx="5156229" cy="543853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800" dirty="0"/>
              <a:t>Higher Education’s Promise: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2F0A0-37E3-1E35-8A62-9B73C7C86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4424" y="2123871"/>
            <a:ext cx="5157787" cy="2432147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762000" indent="-254000"/>
            <a:r>
              <a:rPr lang="en-GB" sz="1800" dirty="0"/>
              <a:t>False representation</a:t>
            </a:r>
          </a:p>
          <a:p>
            <a:pPr marL="762000" indent="-254000"/>
            <a:r>
              <a:rPr lang="en-GB" sz="1800" dirty="0"/>
              <a:t>Failing to disclose information</a:t>
            </a:r>
          </a:p>
          <a:p>
            <a:pPr marL="762000" indent="-254000"/>
            <a:r>
              <a:rPr lang="en-GB" sz="1800" dirty="0"/>
              <a:t>Abuse of position</a:t>
            </a:r>
          </a:p>
          <a:p>
            <a:pPr marL="762000" indent="-254000" algn="ctr">
              <a:lnSpc>
                <a:spcPct val="100000"/>
              </a:lnSpc>
              <a:buNone/>
            </a:pPr>
            <a:r>
              <a:rPr lang="en-GB" sz="1800" i="1" dirty="0"/>
              <a:t>leading to</a:t>
            </a:r>
          </a:p>
          <a:p>
            <a:pPr marL="762000" indent="-254000"/>
            <a:r>
              <a:rPr lang="en-GB" sz="1800" dirty="0"/>
              <a:t>Gain and loss</a:t>
            </a:r>
          </a:p>
          <a:p>
            <a:pPr marL="762000" indent="-254000" algn="ctr">
              <a:buNone/>
            </a:pPr>
            <a:r>
              <a:rPr lang="en-GB" sz="1800" i="1" dirty="0"/>
              <a:t>as a result of </a:t>
            </a:r>
          </a:p>
          <a:p>
            <a:pPr marL="762000" indent="-254000"/>
            <a:r>
              <a:rPr lang="en-GB" sz="1800" dirty="0"/>
              <a:t>Deceptive act + intended 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768D6F-1F2C-C9DB-7BDD-D9D8EAC37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4" y="1446992"/>
            <a:ext cx="5160963" cy="543853"/>
          </a:xfrm>
          <a:solidFill>
            <a:schemeClr val="accent6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en-GB" sz="1800" dirty="0"/>
              <a:t>Features of Fraud: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27DDFA-F200-11F1-208C-CC6424F3E2D1}"/>
              </a:ext>
            </a:extLst>
          </p:cNvPr>
          <p:cNvSpPr txBox="1">
            <a:spLocks/>
          </p:cNvSpPr>
          <p:nvPr/>
        </p:nvSpPr>
        <p:spPr>
          <a:xfrm>
            <a:off x="838199" y="2123871"/>
            <a:ext cx="5157787" cy="24237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Knowledge </a:t>
            </a:r>
          </a:p>
          <a:p>
            <a:r>
              <a:rPr lang="en-GB" sz="1800" dirty="0"/>
              <a:t>Learning </a:t>
            </a:r>
          </a:p>
          <a:p>
            <a:r>
              <a:rPr lang="en-GB" sz="1800" dirty="0"/>
              <a:t>Qualification</a:t>
            </a:r>
          </a:p>
          <a:p>
            <a:r>
              <a:rPr lang="en-GB" sz="1800" dirty="0"/>
              <a:t>Career</a:t>
            </a:r>
          </a:p>
          <a:p>
            <a:r>
              <a:rPr lang="en-GB" sz="1800" dirty="0"/>
              <a:t>Life Transformation </a:t>
            </a:r>
          </a:p>
          <a:p>
            <a:r>
              <a:rPr lang="en-GB" sz="1800" dirty="0"/>
              <a:t>Better society, economy, planet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450105-6DDF-3713-5BA4-DE7949D683A5}"/>
              </a:ext>
            </a:extLst>
          </p:cNvPr>
          <p:cNvSpPr txBox="1"/>
          <p:nvPr/>
        </p:nvSpPr>
        <p:spPr>
          <a:xfrm>
            <a:off x="838200" y="4689044"/>
            <a:ext cx="10514012" cy="1785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22288" lvl="1" indent="-457200">
              <a:buFont typeface="+mj-lt"/>
              <a:buAutoNum type="arabicPeriod"/>
            </a:pPr>
            <a:r>
              <a:rPr lang="en-GB" sz="2200" dirty="0"/>
              <a:t>Is genuinely assessing performance possible without assessing its context?</a:t>
            </a:r>
          </a:p>
          <a:p>
            <a:pPr marL="522288" lvl="1" indent="-457200">
              <a:buFont typeface="+mj-lt"/>
              <a:buAutoNum type="arabicPeriod"/>
            </a:pPr>
            <a:r>
              <a:rPr lang="en-GB" sz="2200" dirty="0"/>
              <a:t>What if we assessed learning reflexively? What would that look like?</a:t>
            </a:r>
          </a:p>
          <a:p>
            <a:pPr marL="522288" lvl="1" indent="-457200">
              <a:buFont typeface="+mj-lt"/>
              <a:buAutoNum type="arabicPeriod"/>
            </a:pPr>
            <a:r>
              <a:rPr lang="en-GB" sz="2200" dirty="0"/>
              <a:t>Should we account for differences between what’s known and what’s learnt?</a:t>
            </a:r>
          </a:p>
          <a:p>
            <a:pPr marL="522288" lvl="1" indent="-457200">
              <a:buFont typeface="+mj-lt"/>
              <a:buAutoNum type="arabicPeriod"/>
            </a:pPr>
            <a:r>
              <a:rPr lang="en-GB" sz="2200" dirty="0"/>
              <a:t>How can we measure/assess what is unlearnt?</a:t>
            </a:r>
          </a:p>
          <a:p>
            <a:pPr marL="522288" lvl="1" indent="-457200">
              <a:buFont typeface="+mj-lt"/>
              <a:buAutoNum type="arabicPeriod"/>
            </a:pPr>
            <a:r>
              <a:rPr lang="en-GB" sz="2200" dirty="0"/>
              <a:t>How do we value impact that’s not measured/assessed?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5156790-886A-E5AF-45B5-0447D67E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E023-F8D0-6346-AB36-34254A002EE3}" type="slidenum">
              <a:rPr lang="en-GB" smtClean="0"/>
              <a:t>8</a:t>
            </a:fld>
            <a:endParaRPr lang="en-GB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AEE3D3D-E076-7386-CB4D-B86AC0333B15}"/>
              </a:ext>
            </a:extLst>
          </p:cNvPr>
          <p:cNvSpPr/>
          <p:nvPr/>
        </p:nvSpPr>
        <p:spPr>
          <a:xfrm>
            <a:off x="5258864" y="2854866"/>
            <a:ext cx="1672684" cy="970156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Avoiding assessment fraud</a:t>
            </a:r>
          </a:p>
        </p:txBody>
      </p:sp>
    </p:spTree>
    <p:extLst>
      <p:ext uri="{BB962C8B-B14F-4D97-AF65-F5344CB8AC3E}">
        <p14:creationId xmlns:p14="http://schemas.microsoft.com/office/powerpoint/2010/main" val="24127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A1F6C22127A4682506295422DEB6F" ma:contentTypeVersion="23" ma:contentTypeDescription="Create a new document." ma:contentTypeScope="" ma:versionID="db016d647782b578a2500c6de9d19d3a">
  <xsd:schema xmlns:xsd="http://www.w3.org/2001/XMLSchema" xmlns:xs="http://www.w3.org/2001/XMLSchema" xmlns:p="http://schemas.microsoft.com/office/2006/metadata/properties" xmlns:ns1="http://schemas.microsoft.com/sharepoint/v3" xmlns:ns2="9978e5c5-1e6e-4fbe-92fd-bd71b315fefc" xmlns:ns3="c3872151-5905-4c97-9ff5-e4f7204cd876" targetNamespace="http://schemas.microsoft.com/office/2006/metadata/properties" ma:root="true" ma:fieldsID="16d5c8b97f7e83d1a195a3059bc26be7" ns1:_="" ns2:_="" ns3:_="">
    <xsd:import namespace="http://schemas.microsoft.com/sharepoint/v3"/>
    <xsd:import namespace="9978e5c5-1e6e-4fbe-92fd-bd71b315fefc"/>
    <xsd:import namespace="c3872151-5905-4c97-9ff5-e4f7204cd87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Recordings_x002f_Video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8e5c5-1e6e-4fbe-92fd-bd71b315fe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Recordings_x002f_Videos" ma:index="23" nillable="true" ma:displayName="Recordings/Videos" ma:description="These are videos that will be shown during the presentations." ma:format="Hyperlink" ma:internalName="Recordings_x002f_Videos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4aacd68-9722-4061-b47c-b33f46bdd8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72151-5905-4c97-9ff5-e4f7204cd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aa9eb30-2542-413b-9672-15e9b0e0b797}" ma:internalName="TaxCatchAll" ma:showField="CatchAllData" ma:web="c3872151-5905-4c97-9ff5-e4f7204cd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20CF22-78E3-48F5-9295-7D1C1124F0E1}"/>
</file>

<file path=customXml/itemProps2.xml><?xml version="1.0" encoding="utf-8"?>
<ds:datastoreItem xmlns:ds="http://schemas.openxmlformats.org/officeDocument/2006/customXml" ds:itemID="{57224C22-E4B1-48B1-8CDF-B21B35CB0859}"/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666</Words>
  <Application>Microsoft Macintosh PowerPoint</Application>
  <PresentationFormat>Widescreen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Office Theme</vt:lpstr>
      <vt:lpstr>Assessment Fraud? </vt:lpstr>
      <vt:lpstr>Assessment as a site of Promise</vt:lpstr>
      <vt:lpstr>What would make higher education’s promise fraudulent?</vt:lpstr>
      <vt:lpstr>Broken Promises: Disparities in Attainment</vt:lpstr>
      <vt:lpstr>Case study 1 – Module assessment</vt:lpstr>
      <vt:lpstr>Case study 2 – Graduate Outcomes</vt:lpstr>
      <vt:lpstr>Case study 3 – Institutional accreditation</vt:lpstr>
      <vt:lpstr>Adopting  an Ethic of Consideration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Fraud? </dc:title>
  <dc:creator>Phillip Beckles-Raymond</dc:creator>
  <cp:lastModifiedBy>Phillip Beckles-Raymond</cp:lastModifiedBy>
  <cp:revision>4</cp:revision>
  <dcterms:created xsi:type="dcterms:W3CDTF">2023-07-02T10:08:46Z</dcterms:created>
  <dcterms:modified xsi:type="dcterms:W3CDTF">2023-07-03T15:14:24Z</dcterms:modified>
</cp:coreProperties>
</file>