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71" r:id="rId2"/>
    <p:sldId id="272" r:id="rId3"/>
    <p:sldId id="273" r:id="rId4"/>
    <p:sldId id="274" r:id="rId5"/>
    <p:sldId id="275" r:id="rId6"/>
    <p:sldId id="278" r:id="rId7"/>
    <p:sldId id="281" r:id="rId8"/>
    <p:sldId id="28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6058"/>
  </p:normalViewPr>
  <p:slideViewPr>
    <p:cSldViewPr snapToGrid="0">
      <p:cViewPr varScale="1">
        <p:scale>
          <a:sx n="115" d="100"/>
          <a:sy n="115" d="100"/>
        </p:scale>
        <p:origin x="4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28912-DAFA-724D-890E-840CFC59FBB6}" type="datetimeFigureOut">
              <a:rPr lang="en-GB" smtClean="0"/>
              <a:t>05/07/2023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B07D7-312E-2F45-B64B-6B3F26A7D991}" type="slidenum">
              <a:rPr lang="en-GB" smtClean="0"/>
              <a:t>‹#›</a:t>
            </a:fld>
            <a:endParaRPr lang="en-GB"/>
          </a:p>
        </p:txBody>
      </p:sp>
    </p:spTree>
    <p:extLst>
      <p:ext uri="{BB962C8B-B14F-4D97-AF65-F5344CB8AC3E}">
        <p14:creationId xmlns:p14="http://schemas.microsoft.com/office/powerpoint/2010/main" val="1726575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5268D-7E42-7BBC-F105-0628C1906C8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2EAFAA9-CBC6-6315-E2C3-C8003A2BA7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D81FDBA-9240-368D-B6C7-722BD4CFDDF2}"/>
              </a:ext>
            </a:extLst>
          </p:cNvPr>
          <p:cNvSpPr>
            <a:spLocks noGrp="1"/>
          </p:cNvSpPr>
          <p:nvPr>
            <p:ph type="dt" sz="half" idx="10"/>
          </p:nvPr>
        </p:nvSpPr>
        <p:spPr/>
        <p:txBody>
          <a:bodyPr/>
          <a:lstStyle/>
          <a:p>
            <a:fld id="{015C822F-9BCD-AC45-83ED-9945465C14EB}" type="datetime1">
              <a:rPr lang="en-GB" smtClean="0"/>
              <a:t>05/07/2023</a:t>
            </a:fld>
            <a:endParaRPr lang="en-GB"/>
          </a:p>
        </p:txBody>
      </p:sp>
      <p:sp>
        <p:nvSpPr>
          <p:cNvPr id="5" name="Footer Placeholder 4">
            <a:extLst>
              <a:ext uri="{FF2B5EF4-FFF2-40B4-BE49-F238E27FC236}">
                <a16:creationId xmlns:a16="http://schemas.microsoft.com/office/drawing/2014/main" id="{71BB0100-7823-4C19-A68E-2BA13033F3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048917-8509-662D-9FD1-C479E12DEF29}"/>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202758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E3C5-2AED-A33E-4C6B-63BC477AC76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857CC00-B8DE-8A47-BD23-3EE7D48B235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8D564E6-C61D-1D55-E1EF-073CCE069594}"/>
              </a:ext>
            </a:extLst>
          </p:cNvPr>
          <p:cNvSpPr>
            <a:spLocks noGrp="1"/>
          </p:cNvSpPr>
          <p:nvPr>
            <p:ph type="dt" sz="half" idx="10"/>
          </p:nvPr>
        </p:nvSpPr>
        <p:spPr/>
        <p:txBody>
          <a:bodyPr/>
          <a:lstStyle/>
          <a:p>
            <a:fld id="{866BE4A2-2945-454E-B8A7-F559265A41C1}" type="datetime1">
              <a:rPr lang="en-GB" smtClean="0"/>
              <a:t>05/07/2023</a:t>
            </a:fld>
            <a:endParaRPr lang="en-GB"/>
          </a:p>
        </p:txBody>
      </p:sp>
      <p:sp>
        <p:nvSpPr>
          <p:cNvPr id="5" name="Footer Placeholder 4">
            <a:extLst>
              <a:ext uri="{FF2B5EF4-FFF2-40B4-BE49-F238E27FC236}">
                <a16:creationId xmlns:a16="http://schemas.microsoft.com/office/drawing/2014/main" id="{45A51312-1183-8433-0AFE-A1143B74A3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CC21C1-C55C-FD7B-DF4D-3EA322183E86}"/>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157214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96CA11-1487-00DD-1F19-EEE0637A12D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D77BE00-246C-1E88-6692-28E720507EB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B5DCDB1-E456-80B5-57F4-12A5E6CCA590}"/>
              </a:ext>
            </a:extLst>
          </p:cNvPr>
          <p:cNvSpPr>
            <a:spLocks noGrp="1"/>
          </p:cNvSpPr>
          <p:nvPr>
            <p:ph type="dt" sz="half" idx="10"/>
          </p:nvPr>
        </p:nvSpPr>
        <p:spPr/>
        <p:txBody>
          <a:bodyPr/>
          <a:lstStyle/>
          <a:p>
            <a:fld id="{389661A9-F72F-7D4E-9FC2-06EFE38DECE3}" type="datetime1">
              <a:rPr lang="en-GB" smtClean="0"/>
              <a:t>05/07/2023</a:t>
            </a:fld>
            <a:endParaRPr lang="en-GB"/>
          </a:p>
        </p:txBody>
      </p:sp>
      <p:sp>
        <p:nvSpPr>
          <p:cNvPr id="5" name="Footer Placeholder 4">
            <a:extLst>
              <a:ext uri="{FF2B5EF4-FFF2-40B4-BE49-F238E27FC236}">
                <a16:creationId xmlns:a16="http://schemas.microsoft.com/office/drawing/2014/main" id="{44B0114B-E3E5-92C4-BAA4-5D7761AD6B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C97C49-7CE1-E643-042A-45C18AA3D6DD}"/>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194777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28E5-7205-6509-1F7D-655697E18CB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5D46323-3FBC-4BAC-4C3A-B0771820095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C2126A-ADD6-DEF7-2323-0A1FBCEF1FB0}"/>
              </a:ext>
            </a:extLst>
          </p:cNvPr>
          <p:cNvSpPr>
            <a:spLocks noGrp="1"/>
          </p:cNvSpPr>
          <p:nvPr>
            <p:ph type="dt" sz="half" idx="10"/>
          </p:nvPr>
        </p:nvSpPr>
        <p:spPr/>
        <p:txBody>
          <a:bodyPr/>
          <a:lstStyle/>
          <a:p>
            <a:fld id="{042E9AAC-AC1F-1143-96D5-BCCE6CDCF26E}" type="datetime1">
              <a:rPr lang="en-GB" smtClean="0"/>
              <a:t>05/07/2023</a:t>
            </a:fld>
            <a:endParaRPr lang="en-GB"/>
          </a:p>
        </p:txBody>
      </p:sp>
      <p:sp>
        <p:nvSpPr>
          <p:cNvPr id="5" name="Footer Placeholder 4">
            <a:extLst>
              <a:ext uri="{FF2B5EF4-FFF2-40B4-BE49-F238E27FC236}">
                <a16:creationId xmlns:a16="http://schemas.microsoft.com/office/drawing/2014/main" id="{8B3F83B9-F8CD-E5E6-61A9-40CDAF4AA6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97361B-DF58-5DBB-5E3F-7E87017DC41F}"/>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205997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95416-C547-2FBA-378E-2B20F022959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6B9811B-A107-FEF5-8A20-34DE16B5E0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A65A557-6CE3-D90D-D57D-6ABAC0957A10}"/>
              </a:ext>
            </a:extLst>
          </p:cNvPr>
          <p:cNvSpPr>
            <a:spLocks noGrp="1"/>
          </p:cNvSpPr>
          <p:nvPr>
            <p:ph type="dt" sz="half" idx="10"/>
          </p:nvPr>
        </p:nvSpPr>
        <p:spPr/>
        <p:txBody>
          <a:bodyPr/>
          <a:lstStyle/>
          <a:p>
            <a:fld id="{FB6C30A6-6CDD-914A-BE48-271332A7EBAB}" type="datetime1">
              <a:rPr lang="en-GB" smtClean="0"/>
              <a:t>05/07/2023</a:t>
            </a:fld>
            <a:endParaRPr lang="en-GB"/>
          </a:p>
        </p:txBody>
      </p:sp>
      <p:sp>
        <p:nvSpPr>
          <p:cNvPr id="5" name="Footer Placeholder 4">
            <a:extLst>
              <a:ext uri="{FF2B5EF4-FFF2-40B4-BE49-F238E27FC236}">
                <a16:creationId xmlns:a16="http://schemas.microsoft.com/office/drawing/2014/main" id="{8D199D1A-AD0D-6347-D53C-522C23D88B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3A4E72-F274-9C62-197C-74A7B8FE2B98}"/>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255400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4BAB0-0AF3-AAB3-FABE-9B3A4D3CC81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4380C1F-E2E5-0EB7-5549-2C358C81F6F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6E6CBE9-A7B7-CE64-76CD-AAC0D6F5465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C59F301-D911-CE22-6FB1-A6481E0BCDB5}"/>
              </a:ext>
            </a:extLst>
          </p:cNvPr>
          <p:cNvSpPr>
            <a:spLocks noGrp="1"/>
          </p:cNvSpPr>
          <p:nvPr>
            <p:ph type="dt" sz="half" idx="10"/>
          </p:nvPr>
        </p:nvSpPr>
        <p:spPr/>
        <p:txBody>
          <a:bodyPr/>
          <a:lstStyle/>
          <a:p>
            <a:fld id="{05D8FBA6-8EBF-E44C-ACBD-47DDFCD590FD}" type="datetime1">
              <a:rPr lang="en-GB" smtClean="0"/>
              <a:t>05/07/2023</a:t>
            </a:fld>
            <a:endParaRPr lang="en-GB"/>
          </a:p>
        </p:txBody>
      </p:sp>
      <p:sp>
        <p:nvSpPr>
          <p:cNvPr id="6" name="Footer Placeholder 5">
            <a:extLst>
              <a:ext uri="{FF2B5EF4-FFF2-40B4-BE49-F238E27FC236}">
                <a16:creationId xmlns:a16="http://schemas.microsoft.com/office/drawing/2014/main" id="{3A76A94F-1074-B5F9-56A9-DA49B5CA61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993D88-D23D-5E86-01B5-654D09C8C38C}"/>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3140636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5F658-F7C2-BF50-023F-5FBB3FB35D7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5D7EB97-E874-F064-9790-FAD7612BF5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17618D5-B176-D15E-DE81-28C14A281C8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AB71633-EFB4-BBE4-DA3F-79BABEEA8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0ECD306-D6FC-9D3E-244A-A94888CD6B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C95B73-7243-489E-0DAD-5F02F7BDFF07}"/>
              </a:ext>
            </a:extLst>
          </p:cNvPr>
          <p:cNvSpPr>
            <a:spLocks noGrp="1"/>
          </p:cNvSpPr>
          <p:nvPr>
            <p:ph type="dt" sz="half" idx="10"/>
          </p:nvPr>
        </p:nvSpPr>
        <p:spPr/>
        <p:txBody>
          <a:bodyPr/>
          <a:lstStyle/>
          <a:p>
            <a:fld id="{A7EC9866-9247-C545-B4A2-0B3E5130DC4F}" type="datetime1">
              <a:rPr lang="en-GB" smtClean="0"/>
              <a:t>05/07/2023</a:t>
            </a:fld>
            <a:endParaRPr lang="en-GB"/>
          </a:p>
        </p:txBody>
      </p:sp>
      <p:sp>
        <p:nvSpPr>
          <p:cNvPr id="8" name="Footer Placeholder 7">
            <a:extLst>
              <a:ext uri="{FF2B5EF4-FFF2-40B4-BE49-F238E27FC236}">
                <a16:creationId xmlns:a16="http://schemas.microsoft.com/office/drawing/2014/main" id="{398E1AF2-B13E-1C0E-78F0-DA6AAB6942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048E0B-E8A3-725B-29FD-58AEE66A36BD}"/>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326461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D5491-1E3A-28A3-5ED1-FD4C0DCF0E3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4B3008A-0DF4-6542-802A-9B78881BFF4E}"/>
              </a:ext>
            </a:extLst>
          </p:cNvPr>
          <p:cNvSpPr>
            <a:spLocks noGrp="1"/>
          </p:cNvSpPr>
          <p:nvPr>
            <p:ph type="dt" sz="half" idx="10"/>
          </p:nvPr>
        </p:nvSpPr>
        <p:spPr/>
        <p:txBody>
          <a:bodyPr/>
          <a:lstStyle/>
          <a:p>
            <a:fld id="{F8E2AD5A-4C41-4448-8C84-596B53D12C9A}" type="datetime1">
              <a:rPr lang="en-GB" smtClean="0"/>
              <a:t>05/07/2023</a:t>
            </a:fld>
            <a:endParaRPr lang="en-GB"/>
          </a:p>
        </p:txBody>
      </p:sp>
      <p:sp>
        <p:nvSpPr>
          <p:cNvPr id="4" name="Footer Placeholder 3">
            <a:extLst>
              <a:ext uri="{FF2B5EF4-FFF2-40B4-BE49-F238E27FC236}">
                <a16:creationId xmlns:a16="http://schemas.microsoft.com/office/drawing/2014/main" id="{835A6E81-4E10-4D97-B2C2-FB2BE3F96E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654C64-65E1-F74E-B47A-578A8A19208D}"/>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246555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A8EC1D-516B-2AEF-B656-67A86D16A44F}"/>
              </a:ext>
            </a:extLst>
          </p:cNvPr>
          <p:cNvSpPr>
            <a:spLocks noGrp="1"/>
          </p:cNvSpPr>
          <p:nvPr>
            <p:ph type="dt" sz="half" idx="10"/>
          </p:nvPr>
        </p:nvSpPr>
        <p:spPr/>
        <p:txBody>
          <a:bodyPr/>
          <a:lstStyle/>
          <a:p>
            <a:fld id="{E270C00C-9DDF-6141-B120-5734B4AAC263}" type="datetime1">
              <a:rPr lang="en-GB" smtClean="0"/>
              <a:t>05/07/2023</a:t>
            </a:fld>
            <a:endParaRPr lang="en-GB"/>
          </a:p>
        </p:txBody>
      </p:sp>
      <p:sp>
        <p:nvSpPr>
          <p:cNvPr id="3" name="Footer Placeholder 2">
            <a:extLst>
              <a:ext uri="{FF2B5EF4-FFF2-40B4-BE49-F238E27FC236}">
                <a16:creationId xmlns:a16="http://schemas.microsoft.com/office/drawing/2014/main" id="{A8FEA75A-A8EB-2C7C-DC1B-86AD2865D6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D16FEE-65B0-71CE-676A-7E5F87EF5618}"/>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374707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A413-179D-2266-3857-BA8794DDFB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2F564AB-393B-148D-4117-0A011C075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5FAE5F0-F889-D097-47C5-638225F7E1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6B0EF0-D718-34CA-FD20-7BF8002A94B3}"/>
              </a:ext>
            </a:extLst>
          </p:cNvPr>
          <p:cNvSpPr>
            <a:spLocks noGrp="1"/>
          </p:cNvSpPr>
          <p:nvPr>
            <p:ph type="dt" sz="half" idx="10"/>
          </p:nvPr>
        </p:nvSpPr>
        <p:spPr/>
        <p:txBody>
          <a:bodyPr/>
          <a:lstStyle/>
          <a:p>
            <a:fld id="{B28AD6B3-D145-0A4B-BA6D-CBFD119CC359}" type="datetime1">
              <a:rPr lang="en-GB" smtClean="0"/>
              <a:t>05/07/2023</a:t>
            </a:fld>
            <a:endParaRPr lang="en-GB"/>
          </a:p>
        </p:txBody>
      </p:sp>
      <p:sp>
        <p:nvSpPr>
          <p:cNvPr id="6" name="Footer Placeholder 5">
            <a:extLst>
              <a:ext uri="{FF2B5EF4-FFF2-40B4-BE49-F238E27FC236}">
                <a16:creationId xmlns:a16="http://schemas.microsoft.com/office/drawing/2014/main" id="{1B829E09-6DD7-2FF6-6147-DA998659B6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4071A4-8A72-CCEE-3363-8E1D28DF8AD5}"/>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420728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132BC-44C7-099B-8855-03609AF0B3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C105AA0-9930-B32D-6F07-6F68EF2C28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CA44375-3369-5BF5-3DEC-E1B886B75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E99744-B3F3-6C54-330D-C039BCAC98CA}"/>
              </a:ext>
            </a:extLst>
          </p:cNvPr>
          <p:cNvSpPr>
            <a:spLocks noGrp="1"/>
          </p:cNvSpPr>
          <p:nvPr>
            <p:ph type="dt" sz="half" idx="10"/>
          </p:nvPr>
        </p:nvSpPr>
        <p:spPr/>
        <p:txBody>
          <a:bodyPr/>
          <a:lstStyle/>
          <a:p>
            <a:fld id="{4F78917A-7109-B646-AAC5-B5F085BAB939}" type="datetime1">
              <a:rPr lang="en-GB" smtClean="0"/>
              <a:t>05/07/2023</a:t>
            </a:fld>
            <a:endParaRPr lang="en-GB"/>
          </a:p>
        </p:txBody>
      </p:sp>
      <p:sp>
        <p:nvSpPr>
          <p:cNvPr id="6" name="Footer Placeholder 5">
            <a:extLst>
              <a:ext uri="{FF2B5EF4-FFF2-40B4-BE49-F238E27FC236}">
                <a16:creationId xmlns:a16="http://schemas.microsoft.com/office/drawing/2014/main" id="{1235299A-CF1D-18CC-AFEA-77A279480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B8BECF-F700-1EDF-C10D-435DE6B7503F}"/>
              </a:ext>
            </a:extLst>
          </p:cNvPr>
          <p:cNvSpPr>
            <a:spLocks noGrp="1"/>
          </p:cNvSpPr>
          <p:nvPr>
            <p:ph type="sldNum" sz="quarter" idx="12"/>
          </p:nvPr>
        </p:nvSpPr>
        <p:spPr/>
        <p:txBody>
          <a:bodyPr/>
          <a:lstStyle/>
          <a:p>
            <a:fld id="{AFEFC6AA-CBFA-3249-B6E2-BB3D01617974}" type="slidenum">
              <a:rPr lang="en-GB" smtClean="0"/>
              <a:t>‹#›</a:t>
            </a:fld>
            <a:endParaRPr lang="en-GB"/>
          </a:p>
        </p:txBody>
      </p:sp>
    </p:spTree>
    <p:extLst>
      <p:ext uri="{BB962C8B-B14F-4D97-AF65-F5344CB8AC3E}">
        <p14:creationId xmlns:p14="http://schemas.microsoft.com/office/powerpoint/2010/main" val="42905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FA3EAB-7330-6829-BB7C-4A61EDD67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E96C546-9C0D-7A1B-045E-57148ED520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B3A483A-D32F-72CA-1CF6-18DF40EBE7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F20AB-FEE9-BE49-9F87-AB119FFA9B82}" type="datetime1">
              <a:rPr lang="en-GB" smtClean="0"/>
              <a:t>05/07/2023</a:t>
            </a:fld>
            <a:endParaRPr lang="en-GB"/>
          </a:p>
        </p:txBody>
      </p:sp>
      <p:sp>
        <p:nvSpPr>
          <p:cNvPr id="5" name="Footer Placeholder 4">
            <a:extLst>
              <a:ext uri="{FF2B5EF4-FFF2-40B4-BE49-F238E27FC236}">
                <a16:creationId xmlns:a16="http://schemas.microsoft.com/office/drawing/2014/main" id="{004387F9-2CEB-7F6F-132A-E2E97C5B47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C66AB7-686E-8C5A-130B-4E8EE40E4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FC6AA-CBFA-3249-B6E2-BB3D01617974}" type="slidenum">
              <a:rPr lang="en-GB" smtClean="0"/>
              <a:t>‹#›</a:t>
            </a:fld>
            <a:endParaRPr lang="en-GB"/>
          </a:p>
        </p:txBody>
      </p:sp>
    </p:spTree>
    <p:extLst>
      <p:ext uri="{BB962C8B-B14F-4D97-AF65-F5344CB8AC3E}">
        <p14:creationId xmlns:p14="http://schemas.microsoft.com/office/powerpoint/2010/main" val="2527522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717B9E-0673-D4F9-B20B-4E8826F94E69}"/>
              </a:ext>
            </a:extLst>
          </p:cNvPr>
          <p:cNvSpPr>
            <a:spLocks noGrp="1"/>
          </p:cNvSpPr>
          <p:nvPr>
            <p:ph type="ctrTitle"/>
          </p:nvPr>
        </p:nvSpPr>
        <p:spPr>
          <a:xfrm>
            <a:off x="1196897" y="1122363"/>
            <a:ext cx="9798205" cy="2387600"/>
          </a:xfrm>
        </p:spPr>
        <p:txBody>
          <a:bodyPr>
            <a:normAutofit fontScale="90000"/>
          </a:bodyPr>
          <a:lstStyle/>
          <a:p>
            <a:r>
              <a:rPr lang="en-GB" sz="4400" dirty="0">
                <a:solidFill>
                  <a:srgbClr val="242424"/>
                </a:solidFill>
                <a:latin typeface="Segoe UI" panose="020B0502040204020203" pitchFamily="34" charset="0"/>
              </a:rPr>
              <a:t>Bio-economistic Public Pedagogy: When Being Human </a:t>
            </a:r>
            <a:r>
              <a:rPr lang="en-GB" sz="4400" i="1" dirty="0">
                <a:solidFill>
                  <a:srgbClr val="242424"/>
                </a:solidFill>
                <a:latin typeface="Segoe UI" panose="020B0502040204020203" pitchFamily="34" charset="0"/>
              </a:rPr>
              <a:t>IS</a:t>
            </a:r>
            <a:r>
              <a:rPr lang="en-GB" sz="4400" dirty="0">
                <a:solidFill>
                  <a:srgbClr val="242424"/>
                </a:solidFill>
                <a:latin typeface="Segoe UI" panose="020B0502040204020203" pitchFamily="34" charset="0"/>
              </a:rPr>
              <a:t> the Assessment</a:t>
            </a:r>
            <a:br>
              <a:rPr lang="en-GB" sz="4400" dirty="0"/>
            </a:br>
            <a:br>
              <a:rPr lang="en-GB" sz="4400" dirty="0"/>
            </a:br>
            <a:endParaRPr lang="en-GB" sz="3600" dirty="0"/>
          </a:p>
        </p:txBody>
      </p:sp>
      <p:sp>
        <p:nvSpPr>
          <p:cNvPr id="3" name="Content Placeholder 2">
            <a:extLst>
              <a:ext uri="{FF2B5EF4-FFF2-40B4-BE49-F238E27FC236}">
                <a16:creationId xmlns:a16="http://schemas.microsoft.com/office/drawing/2014/main" id="{0E5648FA-F3A9-1765-3506-A19428625E0D}"/>
              </a:ext>
            </a:extLst>
          </p:cNvPr>
          <p:cNvSpPr>
            <a:spLocks noGrp="1"/>
          </p:cNvSpPr>
          <p:nvPr>
            <p:ph type="subTitle" idx="1"/>
          </p:nvPr>
        </p:nvSpPr>
        <p:spPr>
          <a:xfrm>
            <a:off x="1196897" y="3613190"/>
            <a:ext cx="9798205" cy="1655762"/>
          </a:xfrm>
        </p:spPr>
        <p:txBody>
          <a:bodyPr>
            <a:normAutofit lnSpcReduction="10000"/>
          </a:bodyPr>
          <a:lstStyle/>
          <a:p>
            <a:endParaRPr lang="en-GB" b="1" dirty="0">
              <a:solidFill>
                <a:srgbClr val="242424"/>
              </a:solidFill>
              <a:latin typeface="Segoe UI" panose="020B0502040204020203" pitchFamily="34" charset="0"/>
            </a:endParaRPr>
          </a:p>
          <a:p>
            <a:r>
              <a:rPr lang="en-GB" b="1" dirty="0">
                <a:solidFill>
                  <a:srgbClr val="242424"/>
                </a:solidFill>
                <a:latin typeface="Segoe UI" panose="020B0502040204020203" pitchFamily="34" charset="0"/>
              </a:rPr>
              <a:t>Phillip Beckles-Raymond</a:t>
            </a:r>
          </a:p>
          <a:p>
            <a:r>
              <a:rPr lang="en-GB" dirty="0">
                <a:solidFill>
                  <a:srgbClr val="242424"/>
                </a:solidFill>
                <a:latin typeface="Segoe UI" panose="020B0502040204020203" pitchFamily="34" charset="0"/>
              </a:rPr>
              <a:t>Claude Littner Business School &amp; </a:t>
            </a:r>
            <a:br>
              <a:rPr lang="en-GB" dirty="0">
                <a:solidFill>
                  <a:srgbClr val="242424"/>
                </a:solidFill>
                <a:latin typeface="Segoe UI" panose="020B0502040204020203" pitchFamily="34" charset="0"/>
              </a:rPr>
            </a:br>
            <a:r>
              <a:rPr lang="en-GB" dirty="0">
                <a:solidFill>
                  <a:srgbClr val="242424"/>
                </a:solidFill>
                <a:latin typeface="Segoe UI" panose="020B0502040204020203" pitchFamily="34" charset="0"/>
              </a:rPr>
              <a:t>School of Human and Social Sciences</a:t>
            </a:r>
            <a:endParaRPr lang="en-GB" dirty="0"/>
          </a:p>
        </p:txBody>
      </p:sp>
      <p:sp>
        <p:nvSpPr>
          <p:cNvPr id="6" name="TextBox 5">
            <a:extLst>
              <a:ext uri="{FF2B5EF4-FFF2-40B4-BE49-F238E27FC236}">
                <a16:creationId xmlns:a16="http://schemas.microsoft.com/office/drawing/2014/main" id="{C0005928-C8BC-27E7-D2F1-36D5C7E27962}"/>
              </a:ext>
            </a:extLst>
          </p:cNvPr>
          <p:cNvSpPr txBox="1"/>
          <p:nvPr/>
        </p:nvSpPr>
        <p:spPr>
          <a:xfrm>
            <a:off x="1196897" y="3028415"/>
            <a:ext cx="9798205" cy="646331"/>
          </a:xfrm>
          <a:prstGeom prst="rect">
            <a:avLst/>
          </a:prstGeom>
          <a:blipFill>
            <a:blip r:embed="rId2"/>
            <a:tile tx="0" ty="0" sx="100000" sy="100000" flip="none" algn="tl"/>
          </a:blipFill>
        </p:spPr>
        <p:txBody>
          <a:bodyPr wrap="square">
            <a:spAutoFit/>
          </a:bodyPr>
          <a:lstStyle>
            <a:defPPr>
              <a:defRPr lang="en-US"/>
            </a:defPPr>
            <a:lvl1pPr algn="ctr">
              <a:defRPr sz="2400"/>
            </a:lvl1pPr>
          </a:lstStyle>
          <a:p>
            <a:r>
              <a:rPr lang="en-GB" sz="3600" dirty="0"/>
              <a:t>(De-)Constructing Alignment in a Structural Context</a:t>
            </a:r>
          </a:p>
        </p:txBody>
      </p:sp>
    </p:spTree>
    <p:extLst>
      <p:ext uri="{BB962C8B-B14F-4D97-AF65-F5344CB8AC3E}">
        <p14:creationId xmlns:p14="http://schemas.microsoft.com/office/powerpoint/2010/main" val="47198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3BFC-E6AF-237C-BE6D-EA097F21649B}"/>
              </a:ext>
            </a:extLst>
          </p:cNvPr>
          <p:cNvSpPr>
            <a:spLocks noGrp="1"/>
          </p:cNvSpPr>
          <p:nvPr>
            <p:ph type="title"/>
          </p:nvPr>
        </p:nvSpPr>
        <p:spPr/>
        <p:txBody>
          <a:bodyPr/>
          <a:lstStyle/>
          <a:p>
            <a:r>
              <a:rPr lang="en-GB" dirty="0">
                <a:solidFill>
                  <a:srgbClr val="242424"/>
                </a:solidFill>
                <a:latin typeface="Segoe UI" panose="020B0502040204020203" pitchFamily="34" charset="0"/>
              </a:rPr>
              <a:t>Assumptions and context</a:t>
            </a:r>
            <a:endParaRPr lang="en-GB" dirty="0"/>
          </a:p>
        </p:txBody>
      </p:sp>
      <p:sp>
        <p:nvSpPr>
          <p:cNvPr id="3" name="Content Placeholder 2">
            <a:extLst>
              <a:ext uri="{FF2B5EF4-FFF2-40B4-BE49-F238E27FC236}">
                <a16:creationId xmlns:a16="http://schemas.microsoft.com/office/drawing/2014/main" id="{16C8B7A9-E17F-A855-4CFB-84820F4C98C7}"/>
              </a:ext>
            </a:extLst>
          </p:cNvPr>
          <p:cNvSpPr>
            <a:spLocks noGrp="1"/>
          </p:cNvSpPr>
          <p:nvPr>
            <p:ph idx="1"/>
          </p:nvPr>
        </p:nvSpPr>
        <p:spPr/>
        <p:txBody>
          <a:bodyPr>
            <a:normAutofit/>
          </a:bodyPr>
          <a:lstStyle/>
          <a:p>
            <a:r>
              <a:rPr lang="en-GB" sz="2400" b="0" i="0" dirty="0">
                <a:solidFill>
                  <a:srgbClr val="242424"/>
                </a:solidFill>
                <a:effectLst/>
                <a:latin typeface="Segoe UI" panose="020B0502040204020203" pitchFamily="34" charset="0"/>
              </a:rPr>
              <a:t>Economics carries meaning in at least three practical contexts: (1) cultural practice</a:t>
            </a:r>
            <a:r>
              <a:rPr lang="en-GB" sz="2400" dirty="0">
                <a:solidFill>
                  <a:srgbClr val="242424"/>
                </a:solidFill>
                <a:latin typeface="Segoe UI" panose="020B0502040204020203" pitchFamily="34" charset="0"/>
              </a:rPr>
              <a:t>, (2) academic/ disciplinary practice, (3) professional/ management </a:t>
            </a:r>
            <a:r>
              <a:rPr lang="en-GB" sz="2400" b="0" i="0" dirty="0">
                <a:solidFill>
                  <a:srgbClr val="242424"/>
                </a:solidFill>
                <a:effectLst/>
                <a:latin typeface="Segoe UI" panose="020B0502040204020203" pitchFamily="34" charset="0"/>
              </a:rPr>
              <a:t>practice</a:t>
            </a:r>
            <a:br>
              <a:rPr lang="en-GB" sz="2400" dirty="0"/>
            </a:br>
            <a:endParaRPr lang="en-GB" sz="2400" dirty="0"/>
          </a:p>
          <a:p>
            <a:r>
              <a:rPr lang="en-GB" sz="2400" b="0" i="0" dirty="0">
                <a:solidFill>
                  <a:srgbClr val="242424"/>
                </a:solidFill>
                <a:effectLst/>
                <a:latin typeface="Segoe UI" panose="020B0502040204020203" pitchFamily="34" charset="0"/>
              </a:rPr>
              <a:t>These three domains correspond to structural, institutional and interpersonal domains of human and social relations, i.e. power</a:t>
            </a:r>
            <a:br>
              <a:rPr lang="en-GB" sz="2400" dirty="0"/>
            </a:br>
            <a:endParaRPr lang="en-GB" sz="2400" dirty="0">
              <a:solidFill>
                <a:srgbClr val="242424"/>
              </a:solidFill>
              <a:latin typeface="Segoe UI" panose="020B0502040204020203" pitchFamily="34" charset="0"/>
            </a:endParaRPr>
          </a:p>
          <a:p>
            <a:r>
              <a:rPr lang="en-GB" sz="2400" dirty="0">
                <a:solidFill>
                  <a:srgbClr val="242424"/>
                </a:solidFill>
                <a:latin typeface="Segoe UI" panose="020B0502040204020203" pitchFamily="34" charset="0"/>
              </a:rPr>
              <a:t>None of these contexts or domains are mutually exclusive, creating </a:t>
            </a:r>
            <a:r>
              <a:rPr lang="en-GB" sz="2400" b="0" i="0" dirty="0">
                <a:solidFill>
                  <a:srgbClr val="242424"/>
                </a:solidFill>
                <a:effectLst/>
                <a:latin typeface="Segoe UI" panose="020B0502040204020203" pitchFamily="34" charset="0"/>
              </a:rPr>
              <a:t>potential for conflation of what we mean by economic.</a:t>
            </a:r>
            <a:br>
              <a:rPr lang="en-GB" sz="2400" dirty="0"/>
            </a:br>
            <a:endParaRPr lang="en-GB" sz="2400" dirty="0"/>
          </a:p>
        </p:txBody>
      </p:sp>
      <p:sp>
        <p:nvSpPr>
          <p:cNvPr id="4" name="TextBox 3">
            <a:extLst>
              <a:ext uri="{FF2B5EF4-FFF2-40B4-BE49-F238E27FC236}">
                <a16:creationId xmlns:a16="http://schemas.microsoft.com/office/drawing/2014/main" id="{D28B2236-0212-650B-6A58-DABE099F486B}"/>
              </a:ext>
            </a:extLst>
          </p:cNvPr>
          <p:cNvSpPr txBox="1"/>
          <p:nvPr/>
        </p:nvSpPr>
        <p:spPr>
          <a:xfrm>
            <a:off x="4681537" y="5480903"/>
            <a:ext cx="2828925" cy="830997"/>
          </a:xfrm>
          <a:prstGeom prst="rect">
            <a:avLst/>
          </a:prstGeom>
          <a:blipFill>
            <a:blip r:embed="rId2"/>
            <a:tile tx="0" ty="0" sx="100000" sy="100000" flip="none" algn="tl"/>
          </a:blipFill>
        </p:spPr>
        <p:txBody>
          <a:bodyPr wrap="square">
            <a:spAutoFit/>
          </a:bodyPr>
          <a:lstStyle/>
          <a:p>
            <a:pPr algn="ctr"/>
            <a:r>
              <a:rPr lang="en-GB" sz="2400" dirty="0"/>
              <a:t>Economics is more than a discipline</a:t>
            </a:r>
          </a:p>
        </p:txBody>
      </p:sp>
      <p:sp>
        <p:nvSpPr>
          <p:cNvPr id="5" name="Slide Number Placeholder 4">
            <a:extLst>
              <a:ext uri="{FF2B5EF4-FFF2-40B4-BE49-F238E27FC236}">
                <a16:creationId xmlns:a16="http://schemas.microsoft.com/office/drawing/2014/main" id="{88F5C098-27C3-CBA0-0AC6-9104099F9DA1}"/>
              </a:ext>
            </a:extLst>
          </p:cNvPr>
          <p:cNvSpPr>
            <a:spLocks noGrp="1"/>
          </p:cNvSpPr>
          <p:nvPr>
            <p:ph type="sldNum" sz="quarter" idx="12"/>
          </p:nvPr>
        </p:nvSpPr>
        <p:spPr/>
        <p:txBody>
          <a:bodyPr/>
          <a:lstStyle/>
          <a:p>
            <a:fld id="{AFEFC6AA-CBFA-3249-B6E2-BB3D01617974}" type="slidenum">
              <a:rPr lang="en-GB" smtClean="0"/>
              <a:t>2</a:t>
            </a:fld>
            <a:endParaRPr lang="en-GB"/>
          </a:p>
        </p:txBody>
      </p:sp>
    </p:spTree>
    <p:extLst>
      <p:ext uri="{BB962C8B-B14F-4D97-AF65-F5344CB8AC3E}">
        <p14:creationId xmlns:p14="http://schemas.microsoft.com/office/powerpoint/2010/main" val="59149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8C39-3D38-6187-6F5A-1D6D2B1649A0}"/>
              </a:ext>
            </a:extLst>
          </p:cNvPr>
          <p:cNvSpPr>
            <a:spLocks noGrp="1"/>
          </p:cNvSpPr>
          <p:nvPr>
            <p:ph type="title"/>
          </p:nvPr>
        </p:nvSpPr>
        <p:spPr/>
        <p:txBody>
          <a:bodyPr/>
          <a:lstStyle/>
          <a:p>
            <a:r>
              <a:rPr lang="en-GB" dirty="0">
                <a:solidFill>
                  <a:srgbClr val="242424"/>
                </a:solidFill>
                <a:latin typeface="Segoe UI" panose="020B0502040204020203" pitchFamily="34" charset="0"/>
              </a:rPr>
              <a:t>Constructive Alignment</a:t>
            </a:r>
            <a:endParaRPr lang="en-GB" dirty="0"/>
          </a:p>
        </p:txBody>
      </p:sp>
      <p:sp>
        <p:nvSpPr>
          <p:cNvPr id="3" name="Content Placeholder 2">
            <a:extLst>
              <a:ext uri="{FF2B5EF4-FFF2-40B4-BE49-F238E27FC236}">
                <a16:creationId xmlns:a16="http://schemas.microsoft.com/office/drawing/2014/main" id="{F558D3BF-965D-F0AD-1C59-7BC3D0C10F13}"/>
              </a:ext>
            </a:extLst>
          </p:cNvPr>
          <p:cNvSpPr>
            <a:spLocks noGrp="1"/>
          </p:cNvSpPr>
          <p:nvPr>
            <p:ph idx="1"/>
          </p:nvPr>
        </p:nvSpPr>
        <p:spPr/>
        <p:txBody>
          <a:bodyPr>
            <a:noAutofit/>
          </a:bodyPr>
          <a:lstStyle/>
          <a:p>
            <a:r>
              <a:rPr lang="en-GB" sz="2400" dirty="0"/>
              <a:t>Constructive Alignment (John Biggs, et al):</a:t>
            </a:r>
            <a:br>
              <a:rPr lang="en-GB" sz="2400" dirty="0"/>
            </a:br>
            <a:endParaRPr lang="en-GB" sz="2400" dirty="0"/>
          </a:p>
          <a:p>
            <a:pPr lvl="1"/>
            <a:r>
              <a:rPr lang="en-GB" dirty="0"/>
              <a:t>Knowledge constructed through activities of the learner</a:t>
            </a:r>
          </a:p>
          <a:p>
            <a:pPr lvl="1"/>
            <a:r>
              <a:rPr lang="en-GB" dirty="0"/>
              <a:t>Teaching and learning/assessment aligned to intended learning outcomes </a:t>
            </a:r>
          </a:p>
          <a:p>
            <a:pPr lvl="1"/>
            <a:r>
              <a:rPr lang="en-GB" dirty="0"/>
              <a:t>Embedded in a supportive culture, at departmental, faculty, institutional and national levels. </a:t>
            </a:r>
            <a:br>
              <a:rPr lang="en-GB" dirty="0"/>
            </a:br>
            <a:endParaRPr lang="en-GB" dirty="0"/>
          </a:p>
          <a:p>
            <a:r>
              <a:rPr lang="en-GB" sz="2400" dirty="0"/>
              <a:t>What about cultures beyond the national level?</a:t>
            </a:r>
            <a:br>
              <a:rPr lang="en-GB" sz="2400" dirty="0"/>
            </a:br>
            <a:endParaRPr lang="en-GB" sz="2400" b="0" i="0" dirty="0">
              <a:solidFill>
                <a:srgbClr val="242424"/>
              </a:solidFill>
              <a:effectLst/>
            </a:endParaRPr>
          </a:p>
          <a:p>
            <a:pPr lvl="1"/>
            <a:r>
              <a:rPr lang="en-GB" dirty="0">
                <a:solidFill>
                  <a:srgbClr val="242424"/>
                </a:solidFill>
              </a:rPr>
              <a:t>Who gets to know?</a:t>
            </a:r>
            <a:endParaRPr lang="en-GB" b="0" i="0" dirty="0">
              <a:solidFill>
                <a:srgbClr val="242424"/>
              </a:solidFill>
              <a:effectLst/>
            </a:endParaRPr>
          </a:p>
          <a:p>
            <a:pPr lvl="1"/>
            <a:r>
              <a:rPr lang="en-GB" b="0" i="0" dirty="0">
                <a:solidFill>
                  <a:srgbClr val="242424"/>
                </a:solidFill>
                <a:effectLst/>
              </a:rPr>
              <a:t>What is knowable?</a:t>
            </a:r>
            <a:endParaRPr lang="en-GB" dirty="0">
              <a:solidFill>
                <a:srgbClr val="242424"/>
              </a:solidFill>
            </a:endParaRPr>
          </a:p>
          <a:p>
            <a:pPr lvl="1"/>
            <a:r>
              <a:rPr lang="en-GB" dirty="0">
                <a:solidFill>
                  <a:srgbClr val="242424"/>
                </a:solidFill>
              </a:rPr>
              <a:t>How do we come to know?</a:t>
            </a:r>
          </a:p>
        </p:txBody>
      </p:sp>
      <p:sp>
        <p:nvSpPr>
          <p:cNvPr id="5" name="TextBox 4">
            <a:extLst>
              <a:ext uri="{FF2B5EF4-FFF2-40B4-BE49-F238E27FC236}">
                <a16:creationId xmlns:a16="http://schemas.microsoft.com/office/drawing/2014/main" id="{D4D34C58-4BF6-95EC-DB5E-673974AF15C6}"/>
              </a:ext>
            </a:extLst>
          </p:cNvPr>
          <p:cNvSpPr txBox="1"/>
          <p:nvPr/>
        </p:nvSpPr>
        <p:spPr>
          <a:xfrm>
            <a:off x="838199" y="6405566"/>
            <a:ext cx="10056541" cy="276999"/>
          </a:xfrm>
          <a:prstGeom prst="rect">
            <a:avLst/>
          </a:prstGeom>
          <a:noFill/>
        </p:spPr>
        <p:txBody>
          <a:bodyPr wrap="square">
            <a:spAutoFit/>
          </a:bodyPr>
          <a:lstStyle/>
          <a:p>
            <a:r>
              <a:rPr lang="en-GB" sz="1200" dirty="0"/>
              <a:t>Biggs, J. (2014). Constructive alignment in university teaching. HERDSA Review of Higher Education</a:t>
            </a:r>
          </a:p>
        </p:txBody>
      </p:sp>
      <p:sp>
        <p:nvSpPr>
          <p:cNvPr id="7" name="Right Brace 6">
            <a:extLst>
              <a:ext uri="{FF2B5EF4-FFF2-40B4-BE49-F238E27FC236}">
                <a16:creationId xmlns:a16="http://schemas.microsoft.com/office/drawing/2014/main" id="{105AC8FB-775E-5C81-AA35-0AF6E0BAFE67}"/>
              </a:ext>
            </a:extLst>
          </p:cNvPr>
          <p:cNvSpPr/>
          <p:nvPr/>
        </p:nvSpPr>
        <p:spPr>
          <a:xfrm>
            <a:off x="5830750" y="5231605"/>
            <a:ext cx="414338" cy="1033463"/>
          </a:xfrm>
          <a:prstGeom prst="rightBrace">
            <a:avLst>
              <a:gd name="adj1" fmla="val 3936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a:extLst>
              <a:ext uri="{FF2B5EF4-FFF2-40B4-BE49-F238E27FC236}">
                <a16:creationId xmlns:a16="http://schemas.microsoft.com/office/drawing/2014/main" id="{2766E8E9-0267-9509-6839-A2E3D9E152E1}"/>
              </a:ext>
            </a:extLst>
          </p:cNvPr>
          <p:cNvSpPr txBox="1"/>
          <p:nvPr/>
        </p:nvSpPr>
        <p:spPr>
          <a:xfrm>
            <a:off x="6429375" y="5332837"/>
            <a:ext cx="4229100" cy="830997"/>
          </a:xfrm>
          <a:prstGeom prst="rect">
            <a:avLst/>
          </a:prstGeom>
          <a:blipFill>
            <a:blip r:embed="rId2"/>
            <a:tile tx="0" ty="0" sx="100000" sy="100000" flip="none" algn="tl"/>
          </a:blipFill>
        </p:spPr>
        <p:txBody>
          <a:bodyPr wrap="square">
            <a:spAutoFit/>
          </a:bodyPr>
          <a:lstStyle/>
          <a:p>
            <a:pPr algn="ctr"/>
            <a:r>
              <a:rPr lang="en-GB" sz="2400" dirty="0"/>
              <a:t>Learning is constituted by social structures…and vice versa</a:t>
            </a:r>
          </a:p>
        </p:txBody>
      </p:sp>
      <p:sp>
        <p:nvSpPr>
          <p:cNvPr id="4" name="Slide Number Placeholder 3">
            <a:extLst>
              <a:ext uri="{FF2B5EF4-FFF2-40B4-BE49-F238E27FC236}">
                <a16:creationId xmlns:a16="http://schemas.microsoft.com/office/drawing/2014/main" id="{9581A252-6B40-E54B-FEA3-2BF33164EF25}"/>
              </a:ext>
            </a:extLst>
          </p:cNvPr>
          <p:cNvSpPr>
            <a:spLocks noGrp="1"/>
          </p:cNvSpPr>
          <p:nvPr>
            <p:ph type="sldNum" sz="quarter" idx="12"/>
          </p:nvPr>
        </p:nvSpPr>
        <p:spPr/>
        <p:txBody>
          <a:bodyPr/>
          <a:lstStyle/>
          <a:p>
            <a:fld id="{AFEFC6AA-CBFA-3249-B6E2-BB3D01617974}" type="slidenum">
              <a:rPr lang="en-GB" smtClean="0"/>
              <a:t>3</a:t>
            </a:fld>
            <a:endParaRPr lang="en-GB"/>
          </a:p>
        </p:txBody>
      </p:sp>
    </p:spTree>
    <p:extLst>
      <p:ext uri="{BB962C8B-B14F-4D97-AF65-F5344CB8AC3E}">
        <p14:creationId xmlns:p14="http://schemas.microsoft.com/office/powerpoint/2010/main" val="56556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3C87-A380-06DF-AF65-5D4801817E30}"/>
              </a:ext>
            </a:extLst>
          </p:cNvPr>
          <p:cNvSpPr>
            <a:spLocks noGrp="1"/>
          </p:cNvSpPr>
          <p:nvPr>
            <p:ph type="title"/>
          </p:nvPr>
        </p:nvSpPr>
        <p:spPr/>
        <p:txBody>
          <a:bodyPr/>
          <a:lstStyle/>
          <a:p>
            <a:r>
              <a:rPr lang="en-GB" dirty="0">
                <a:solidFill>
                  <a:srgbClr val="242424"/>
                </a:solidFill>
                <a:latin typeface="Segoe UI" panose="020B0502040204020203" pitchFamily="34" charset="0"/>
              </a:rPr>
              <a:t>Reimagining Alignment</a:t>
            </a:r>
            <a:endParaRPr lang="en-GB" dirty="0"/>
          </a:p>
        </p:txBody>
      </p:sp>
      <p:sp>
        <p:nvSpPr>
          <p:cNvPr id="3" name="Content Placeholder 2">
            <a:extLst>
              <a:ext uri="{FF2B5EF4-FFF2-40B4-BE49-F238E27FC236}">
                <a16:creationId xmlns:a16="http://schemas.microsoft.com/office/drawing/2014/main" id="{C4D13E74-2DF4-21C2-1124-B185BE001CE8}"/>
              </a:ext>
            </a:extLst>
          </p:cNvPr>
          <p:cNvSpPr>
            <a:spLocks noGrp="1"/>
          </p:cNvSpPr>
          <p:nvPr>
            <p:ph idx="1"/>
          </p:nvPr>
        </p:nvSpPr>
        <p:spPr/>
        <p:txBody>
          <a:bodyPr>
            <a:normAutofit/>
          </a:bodyPr>
          <a:lstStyle/>
          <a:p>
            <a:r>
              <a:rPr lang="en-GB" sz="2400" dirty="0">
                <a:solidFill>
                  <a:srgbClr val="242424"/>
                </a:solidFill>
                <a:latin typeface="Segoe UI" panose="020B0502040204020203" pitchFamily="34" charset="0"/>
              </a:rPr>
              <a:t>Social Epistemology (Mills 2015) re-c</a:t>
            </a:r>
            <a:r>
              <a:rPr lang="en-GB" sz="2400" b="0" i="0" dirty="0">
                <a:solidFill>
                  <a:srgbClr val="242424"/>
                </a:solidFill>
                <a:effectLst/>
                <a:latin typeface="Segoe UI" panose="020B0502040204020203" pitchFamily="34" charset="0"/>
              </a:rPr>
              <a:t>ontextualises and re-conceptualises the teacher/learner relationship beyond the individual.</a:t>
            </a:r>
          </a:p>
          <a:p>
            <a:pPr marL="0" indent="0">
              <a:buNone/>
            </a:pPr>
            <a:endParaRPr lang="en-GB" sz="2400" dirty="0"/>
          </a:p>
          <a:p>
            <a:r>
              <a:rPr lang="en-GB" sz="2400" b="0" i="0" dirty="0">
                <a:solidFill>
                  <a:srgbClr val="242424"/>
                </a:solidFill>
                <a:effectLst/>
                <a:latin typeface="Segoe UI" panose="020B0502040204020203" pitchFamily="34" charset="0"/>
              </a:rPr>
              <a:t>Social s</a:t>
            </a:r>
            <a:r>
              <a:rPr lang="en-GB" sz="2400" dirty="0">
                <a:solidFill>
                  <a:srgbClr val="242424"/>
                </a:solidFill>
                <a:latin typeface="Segoe UI" panose="020B0502040204020203" pitchFamily="34" charset="0"/>
              </a:rPr>
              <a:t>tructures exist as agents of Public Pedagogy (Giroux 2004)…and vice versa, </a:t>
            </a:r>
            <a:r>
              <a:rPr lang="en-GB" sz="2400" b="0" i="0" dirty="0">
                <a:solidFill>
                  <a:srgbClr val="242424"/>
                </a:solidFill>
                <a:effectLst/>
                <a:latin typeface="Segoe UI" panose="020B0502040204020203" pitchFamily="34" charset="0"/>
              </a:rPr>
              <a:t>de-neutralising the ethics of assessment</a:t>
            </a:r>
            <a:br>
              <a:rPr lang="en-GB" sz="2400" dirty="0"/>
            </a:br>
            <a:endParaRPr lang="en-GB" sz="2400" dirty="0"/>
          </a:p>
          <a:p>
            <a:r>
              <a:rPr lang="en-GB" sz="2400" dirty="0">
                <a:solidFill>
                  <a:srgbClr val="242424"/>
                </a:solidFill>
                <a:latin typeface="Segoe UI" panose="020B0502040204020203" pitchFamily="34" charset="0"/>
              </a:rPr>
              <a:t>Moving towards </a:t>
            </a:r>
            <a:r>
              <a:rPr lang="en-GB" sz="2400" i="1" u="sng" dirty="0">
                <a:solidFill>
                  <a:srgbClr val="242424"/>
                </a:solidFill>
                <a:latin typeface="Segoe UI" panose="020B0502040204020203" pitchFamily="34" charset="0"/>
              </a:rPr>
              <a:t>de</a:t>
            </a:r>
            <a:r>
              <a:rPr lang="en-GB" sz="2400" i="1" dirty="0">
                <a:solidFill>
                  <a:srgbClr val="242424"/>
                </a:solidFill>
                <a:latin typeface="Segoe UI" panose="020B0502040204020203" pitchFamily="34" charset="0"/>
              </a:rPr>
              <a:t>-constructive alignment…</a:t>
            </a:r>
            <a:r>
              <a:rPr lang="en-GB" sz="2400" dirty="0">
                <a:solidFill>
                  <a:srgbClr val="242424"/>
                </a:solidFill>
                <a:latin typeface="Segoe UI" panose="020B0502040204020203" pitchFamily="34" charset="0"/>
              </a:rPr>
              <a:t>as a starter</a:t>
            </a:r>
            <a:r>
              <a:rPr lang="en-GB" sz="2400" i="1" dirty="0">
                <a:solidFill>
                  <a:srgbClr val="242424"/>
                </a:solidFill>
                <a:latin typeface="Segoe UI" panose="020B0502040204020203" pitchFamily="34" charset="0"/>
              </a:rPr>
              <a:t> means </a:t>
            </a:r>
            <a:r>
              <a:rPr lang="en-GB" sz="2400" dirty="0">
                <a:solidFill>
                  <a:srgbClr val="242424"/>
                </a:solidFill>
                <a:latin typeface="Segoe UI" panose="020B0502040204020203" pitchFamily="34" charset="0"/>
              </a:rPr>
              <a:t>r</a:t>
            </a:r>
            <a:r>
              <a:rPr lang="en-GB" sz="2400" b="0" i="0" dirty="0">
                <a:solidFill>
                  <a:srgbClr val="242424"/>
                </a:solidFill>
                <a:effectLst/>
                <a:latin typeface="Segoe UI" panose="020B0502040204020203" pitchFamily="34" charset="0"/>
              </a:rPr>
              <a:t>epurposing assessment to question the answer</a:t>
            </a:r>
            <a:r>
              <a:rPr lang="en-GB" sz="2400" dirty="0">
                <a:solidFill>
                  <a:srgbClr val="242424"/>
                </a:solidFill>
                <a:latin typeface="Segoe UI" panose="020B0502040204020203" pitchFamily="34" charset="0"/>
              </a:rPr>
              <a:t> and</a:t>
            </a:r>
            <a:r>
              <a:rPr lang="en-GB" sz="2400" b="0" i="0" dirty="0">
                <a:solidFill>
                  <a:srgbClr val="242424"/>
                </a:solidFill>
                <a:effectLst/>
                <a:latin typeface="Segoe UI" panose="020B0502040204020203" pitchFamily="34" charset="0"/>
              </a:rPr>
              <a:t> evaluate the response</a:t>
            </a:r>
            <a:br>
              <a:rPr lang="en-GB" sz="2400" dirty="0"/>
            </a:br>
            <a:endParaRPr lang="en-GB" sz="2400" dirty="0"/>
          </a:p>
        </p:txBody>
      </p:sp>
      <p:sp>
        <p:nvSpPr>
          <p:cNvPr id="4" name="TextBox 3">
            <a:extLst>
              <a:ext uri="{FF2B5EF4-FFF2-40B4-BE49-F238E27FC236}">
                <a16:creationId xmlns:a16="http://schemas.microsoft.com/office/drawing/2014/main" id="{2852BEFF-99A8-D204-AE1B-131198B2F42D}"/>
              </a:ext>
            </a:extLst>
          </p:cNvPr>
          <p:cNvSpPr txBox="1"/>
          <p:nvPr/>
        </p:nvSpPr>
        <p:spPr>
          <a:xfrm>
            <a:off x="2947170" y="5181396"/>
            <a:ext cx="6297659" cy="830997"/>
          </a:xfrm>
          <a:prstGeom prst="rect">
            <a:avLst/>
          </a:prstGeom>
          <a:blipFill>
            <a:blip r:embed="rId2"/>
            <a:tile tx="0" ty="0" sx="100000" sy="100000" flip="none" algn="tl"/>
          </a:blipFill>
        </p:spPr>
        <p:txBody>
          <a:bodyPr wrap="square">
            <a:spAutoFit/>
          </a:bodyPr>
          <a:lstStyle/>
          <a:p>
            <a:pPr algn="ctr"/>
            <a:r>
              <a:rPr lang="en-GB" sz="2400" dirty="0"/>
              <a:t>In a structural context, society becomes teacher-learner, lecturer and student are symbolic</a:t>
            </a:r>
          </a:p>
        </p:txBody>
      </p:sp>
      <p:sp>
        <p:nvSpPr>
          <p:cNvPr id="5" name="Slide Number Placeholder 4">
            <a:extLst>
              <a:ext uri="{FF2B5EF4-FFF2-40B4-BE49-F238E27FC236}">
                <a16:creationId xmlns:a16="http://schemas.microsoft.com/office/drawing/2014/main" id="{D637467B-405D-EC80-A95E-8C70ABAF6B18}"/>
              </a:ext>
            </a:extLst>
          </p:cNvPr>
          <p:cNvSpPr>
            <a:spLocks noGrp="1"/>
          </p:cNvSpPr>
          <p:nvPr>
            <p:ph type="sldNum" sz="quarter" idx="12"/>
          </p:nvPr>
        </p:nvSpPr>
        <p:spPr/>
        <p:txBody>
          <a:bodyPr/>
          <a:lstStyle/>
          <a:p>
            <a:fld id="{AFEFC6AA-CBFA-3249-B6E2-BB3D01617974}" type="slidenum">
              <a:rPr lang="en-GB" smtClean="0"/>
              <a:t>4</a:t>
            </a:fld>
            <a:endParaRPr lang="en-GB"/>
          </a:p>
        </p:txBody>
      </p:sp>
      <p:sp>
        <p:nvSpPr>
          <p:cNvPr id="7" name="TextBox 6">
            <a:extLst>
              <a:ext uri="{FF2B5EF4-FFF2-40B4-BE49-F238E27FC236}">
                <a16:creationId xmlns:a16="http://schemas.microsoft.com/office/drawing/2014/main" id="{4628BBCB-453B-4BEB-82EC-72286283F416}"/>
              </a:ext>
            </a:extLst>
          </p:cNvPr>
          <p:cNvSpPr txBox="1"/>
          <p:nvPr/>
        </p:nvSpPr>
        <p:spPr>
          <a:xfrm>
            <a:off x="503661" y="6225545"/>
            <a:ext cx="11026699" cy="584775"/>
          </a:xfrm>
          <a:prstGeom prst="rect">
            <a:avLst/>
          </a:prstGeom>
          <a:noFill/>
        </p:spPr>
        <p:txBody>
          <a:bodyPr wrap="square">
            <a:spAutoFit/>
          </a:bodyPr>
          <a:lstStyle/>
          <a:p>
            <a:r>
              <a:rPr lang="en-GB" sz="1200" dirty="0">
                <a:solidFill>
                  <a:srgbClr val="242424"/>
                </a:solidFill>
                <a:latin typeface="Segoe UI" panose="020B0502040204020203" pitchFamily="34" charset="0"/>
              </a:rPr>
              <a:t>Giroux, H. A. (2004). Public Pedagogy and the Politics of Neo-Liberalism: Making the Political More Pedagogical. </a:t>
            </a:r>
            <a:r>
              <a:rPr lang="en-GB" sz="1200" i="1" dirty="0">
                <a:solidFill>
                  <a:srgbClr val="242424"/>
                </a:solidFill>
                <a:latin typeface="Segoe UI" panose="020B0502040204020203" pitchFamily="34" charset="0"/>
              </a:rPr>
              <a:t>Policy Futures in Education</a:t>
            </a:r>
            <a:r>
              <a:rPr lang="en-GB" sz="1200" dirty="0">
                <a:solidFill>
                  <a:srgbClr val="242424"/>
                </a:solidFill>
                <a:latin typeface="Segoe UI" panose="020B0502040204020203" pitchFamily="34" charset="0"/>
              </a:rPr>
              <a:t>, 2(3–4), 494–503.</a:t>
            </a:r>
          </a:p>
          <a:p>
            <a:endParaRPr lang="en-GB" sz="800" b="0" i="0" dirty="0">
              <a:solidFill>
                <a:srgbClr val="333333"/>
              </a:solidFill>
              <a:effectLst/>
              <a:latin typeface="Arial" panose="020B0604020202020204" pitchFamily="34" charset="0"/>
            </a:endParaRPr>
          </a:p>
          <a:p>
            <a:r>
              <a:rPr lang="en-GB" sz="1200" b="0" i="0" dirty="0">
                <a:solidFill>
                  <a:srgbClr val="333333"/>
                </a:solidFill>
                <a:effectLst/>
                <a:latin typeface="Arial" panose="020B0604020202020204" pitchFamily="34" charset="0"/>
              </a:rPr>
              <a:t>Mills, C. W. (2015). Global white ignorance. In M. Gross &amp; L. </a:t>
            </a:r>
            <a:r>
              <a:rPr lang="en-GB" sz="1200" b="0" i="0" dirty="0" err="1">
                <a:solidFill>
                  <a:srgbClr val="333333"/>
                </a:solidFill>
                <a:effectLst/>
                <a:latin typeface="Arial" panose="020B0604020202020204" pitchFamily="34" charset="0"/>
              </a:rPr>
              <a:t>McGoey</a:t>
            </a:r>
            <a:r>
              <a:rPr lang="en-GB" sz="1200" b="0" i="0" dirty="0">
                <a:solidFill>
                  <a:srgbClr val="333333"/>
                </a:solidFill>
                <a:effectLst/>
                <a:latin typeface="Arial" panose="020B0604020202020204" pitchFamily="34" charset="0"/>
              </a:rPr>
              <a:t> (Eds.), </a:t>
            </a:r>
            <a:r>
              <a:rPr lang="en-GB" sz="1200" b="0" i="1" dirty="0">
                <a:solidFill>
                  <a:srgbClr val="333333"/>
                </a:solidFill>
                <a:effectLst/>
                <a:latin typeface="Arial" panose="020B0604020202020204" pitchFamily="34" charset="0"/>
              </a:rPr>
              <a:t>Routledge international handbook of ignorance studies</a:t>
            </a:r>
            <a:r>
              <a:rPr lang="en-GB" sz="1200" b="0" i="0" dirty="0">
                <a:solidFill>
                  <a:srgbClr val="333333"/>
                </a:solidFill>
                <a:effectLst/>
                <a:latin typeface="Arial" panose="020B0604020202020204" pitchFamily="34" charset="0"/>
              </a:rPr>
              <a:t> (pp. 217–227). Routledge.</a:t>
            </a:r>
            <a:r>
              <a:rPr lang="en-GB" sz="1200" dirty="0">
                <a:solidFill>
                  <a:srgbClr val="242424"/>
                </a:solidFill>
                <a:latin typeface="Segoe UI" panose="020B0502040204020203" pitchFamily="34" charset="0"/>
              </a:rPr>
              <a:t> </a:t>
            </a:r>
          </a:p>
        </p:txBody>
      </p:sp>
    </p:spTree>
    <p:extLst>
      <p:ext uri="{BB962C8B-B14F-4D97-AF65-F5344CB8AC3E}">
        <p14:creationId xmlns:p14="http://schemas.microsoft.com/office/powerpoint/2010/main" val="169907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C2938-8B57-AF41-91E8-E784678D1C31}"/>
              </a:ext>
            </a:extLst>
          </p:cNvPr>
          <p:cNvSpPr>
            <a:spLocks noGrp="1"/>
          </p:cNvSpPr>
          <p:nvPr>
            <p:ph type="title"/>
          </p:nvPr>
        </p:nvSpPr>
        <p:spPr/>
        <p:txBody>
          <a:bodyPr/>
          <a:lstStyle/>
          <a:p>
            <a:r>
              <a:rPr lang="en-GB" dirty="0">
                <a:solidFill>
                  <a:srgbClr val="242424"/>
                </a:solidFill>
                <a:latin typeface="Segoe UI" panose="020B0502040204020203" pitchFamily="34" charset="0"/>
              </a:rPr>
              <a:t>Case study – Assessing African Chattel Enslavement</a:t>
            </a:r>
            <a:endParaRPr lang="en-GB" dirty="0"/>
          </a:p>
        </p:txBody>
      </p:sp>
      <p:sp>
        <p:nvSpPr>
          <p:cNvPr id="3" name="Content Placeholder 2">
            <a:extLst>
              <a:ext uri="{FF2B5EF4-FFF2-40B4-BE49-F238E27FC236}">
                <a16:creationId xmlns:a16="http://schemas.microsoft.com/office/drawing/2014/main" id="{1DDF4762-21A3-A6FA-E211-2E45C49AC9C6}"/>
              </a:ext>
            </a:extLst>
          </p:cNvPr>
          <p:cNvSpPr>
            <a:spLocks noGrp="1"/>
          </p:cNvSpPr>
          <p:nvPr>
            <p:ph idx="1"/>
          </p:nvPr>
        </p:nvSpPr>
        <p:spPr/>
        <p:txBody>
          <a:bodyPr>
            <a:normAutofit/>
          </a:bodyPr>
          <a:lstStyle/>
          <a:p>
            <a:r>
              <a:rPr lang="en-GB" sz="2400" dirty="0">
                <a:solidFill>
                  <a:srgbClr val="242424"/>
                </a:solidFill>
                <a:latin typeface="Segoe UI" panose="020B0502040204020203" pitchFamily="34" charset="0"/>
              </a:rPr>
              <a:t>ACE helped to structure Western society and Modern economics at national, institutional, disciplinary and interpersonal levels.** </a:t>
            </a:r>
            <a:br>
              <a:rPr lang="en-GB" sz="2400" dirty="0">
                <a:solidFill>
                  <a:srgbClr val="242424"/>
                </a:solidFill>
                <a:latin typeface="Segoe UI" panose="020B0502040204020203" pitchFamily="34" charset="0"/>
              </a:rPr>
            </a:br>
            <a:endParaRPr lang="en-GB" sz="2400" dirty="0">
              <a:solidFill>
                <a:srgbClr val="242424"/>
              </a:solidFill>
              <a:latin typeface="Segoe UI" panose="020B0502040204020203" pitchFamily="34" charset="0"/>
            </a:endParaRPr>
          </a:p>
          <a:p>
            <a:r>
              <a:rPr lang="en-GB" sz="2400" dirty="0">
                <a:solidFill>
                  <a:srgbClr val="242424"/>
                </a:solidFill>
                <a:latin typeface="Segoe UI" panose="020B0502040204020203" pitchFamily="34" charset="0"/>
              </a:rPr>
              <a:t>Crucially, ACE rendered what it means to be human in Western Society as biologically and economically overdetermined</a:t>
            </a:r>
          </a:p>
          <a:p>
            <a:endParaRPr lang="en-GB" sz="2400" dirty="0">
              <a:solidFill>
                <a:srgbClr val="242424"/>
              </a:solidFill>
              <a:latin typeface="Segoe UI" panose="020B0502040204020203" pitchFamily="34" charset="0"/>
            </a:endParaRPr>
          </a:p>
          <a:p>
            <a:r>
              <a:rPr lang="en-GB" sz="2400" dirty="0">
                <a:solidFill>
                  <a:srgbClr val="242424"/>
                </a:solidFill>
                <a:latin typeface="Segoe UI" panose="020B0502040204020203" pitchFamily="34" charset="0"/>
              </a:rPr>
              <a:t>Modern economics as cultural, disciplinary and professional practice conceals, silences, denies and erases ACE structuring. Universities have always played a major role here.</a:t>
            </a:r>
          </a:p>
          <a:p>
            <a:endParaRPr lang="en-GB" sz="2400" dirty="0">
              <a:solidFill>
                <a:srgbClr val="242424"/>
              </a:solidFill>
              <a:latin typeface="Segoe UI" panose="020B0502040204020203" pitchFamily="34" charset="0"/>
            </a:endParaRPr>
          </a:p>
          <a:p>
            <a:endParaRPr lang="en-GB" sz="2400" dirty="0"/>
          </a:p>
        </p:txBody>
      </p:sp>
      <p:sp>
        <p:nvSpPr>
          <p:cNvPr id="5" name="TextBox 4">
            <a:extLst>
              <a:ext uri="{FF2B5EF4-FFF2-40B4-BE49-F238E27FC236}">
                <a16:creationId xmlns:a16="http://schemas.microsoft.com/office/drawing/2014/main" id="{E2609265-E9B2-6C24-BB8A-94CE1A25EFB3}"/>
              </a:ext>
            </a:extLst>
          </p:cNvPr>
          <p:cNvSpPr txBox="1"/>
          <p:nvPr/>
        </p:nvSpPr>
        <p:spPr>
          <a:xfrm>
            <a:off x="3423904" y="5345966"/>
            <a:ext cx="5344190" cy="830997"/>
          </a:xfrm>
          <a:prstGeom prst="rect">
            <a:avLst/>
          </a:prstGeom>
          <a:blipFill>
            <a:blip r:embed="rId2"/>
            <a:tile tx="0" ty="0" sx="100000" sy="100000" flip="none" algn="tl"/>
          </a:blipFill>
        </p:spPr>
        <p:txBody>
          <a:bodyPr wrap="square">
            <a:spAutoFit/>
          </a:bodyPr>
          <a:lstStyle>
            <a:defPPr>
              <a:defRPr lang="en-US"/>
            </a:defPPr>
            <a:lvl1pPr algn="ctr">
              <a:defRPr sz="2400"/>
            </a:lvl1pPr>
          </a:lstStyle>
          <a:p>
            <a:r>
              <a:rPr lang="en-GB" dirty="0"/>
              <a:t>CA within Modern economics leaves social structuring like ACE out of scope</a:t>
            </a:r>
          </a:p>
        </p:txBody>
      </p:sp>
      <p:sp>
        <p:nvSpPr>
          <p:cNvPr id="7" name="TextBox 6">
            <a:extLst>
              <a:ext uri="{FF2B5EF4-FFF2-40B4-BE49-F238E27FC236}">
                <a16:creationId xmlns:a16="http://schemas.microsoft.com/office/drawing/2014/main" id="{B71C7F67-1ABD-AB98-4394-5DFF3210DEDE}"/>
              </a:ext>
            </a:extLst>
          </p:cNvPr>
          <p:cNvSpPr txBox="1"/>
          <p:nvPr/>
        </p:nvSpPr>
        <p:spPr>
          <a:xfrm>
            <a:off x="838199" y="6311900"/>
            <a:ext cx="10515601" cy="461665"/>
          </a:xfrm>
          <a:prstGeom prst="rect">
            <a:avLst/>
          </a:prstGeom>
          <a:noFill/>
        </p:spPr>
        <p:txBody>
          <a:bodyPr wrap="square">
            <a:spAutoFit/>
          </a:bodyPr>
          <a:lstStyle/>
          <a:p>
            <a:r>
              <a:rPr lang="en-GB" sz="1200" dirty="0">
                <a:solidFill>
                  <a:srgbClr val="242424"/>
                </a:solidFill>
                <a:latin typeface="Segoe UI" panose="020B0502040204020203" pitchFamily="34" charset="0"/>
              </a:rPr>
              <a:t>**As bio-economism (Wynter 2003, Polanyi 1977), contracts of domination (Mills &amp; Pateman 2007), imperialist, white supremacist, capitalist, patriarchy (hooks 1994), Rational Manliness (Beckles-Raymond 2021).</a:t>
            </a:r>
          </a:p>
        </p:txBody>
      </p:sp>
      <p:sp>
        <p:nvSpPr>
          <p:cNvPr id="4" name="Slide Number Placeholder 3">
            <a:extLst>
              <a:ext uri="{FF2B5EF4-FFF2-40B4-BE49-F238E27FC236}">
                <a16:creationId xmlns:a16="http://schemas.microsoft.com/office/drawing/2014/main" id="{B79C64E8-A1E7-05CE-DA7D-EBDEC7C6FC45}"/>
              </a:ext>
            </a:extLst>
          </p:cNvPr>
          <p:cNvSpPr>
            <a:spLocks noGrp="1"/>
          </p:cNvSpPr>
          <p:nvPr>
            <p:ph type="sldNum" sz="quarter" idx="12"/>
          </p:nvPr>
        </p:nvSpPr>
        <p:spPr/>
        <p:txBody>
          <a:bodyPr/>
          <a:lstStyle/>
          <a:p>
            <a:fld id="{AFEFC6AA-CBFA-3249-B6E2-BB3D01617974}" type="slidenum">
              <a:rPr lang="en-GB" smtClean="0"/>
              <a:t>5</a:t>
            </a:fld>
            <a:endParaRPr lang="en-GB"/>
          </a:p>
        </p:txBody>
      </p:sp>
    </p:spTree>
    <p:extLst>
      <p:ext uri="{BB962C8B-B14F-4D97-AF65-F5344CB8AC3E}">
        <p14:creationId xmlns:p14="http://schemas.microsoft.com/office/powerpoint/2010/main" val="1035066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2E61-A9F3-C016-B33A-53ADBD18E0A9}"/>
              </a:ext>
            </a:extLst>
          </p:cNvPr>
          <p:cNvSpPr>
            <a:spLocks noGrp="1"/>
          </p:cNvSpPr>
          <p:nvPr>
            <p:ph type="title"/>
          </p:nvPr>
        </p:nvSpPr>
        <p:spPr/>
        <p:txBody>
          <a:bodyPr>
            <a:normAutofit/>
          </a:bodyPr>
          <a:lstStyle/>
          <a:p>
            <a:r>
              <a:rPr lang="en-GB" dirty="0">
                <a:solidFill>
                  <a:srgbClr val="242424"/>
                </a:solidFill>
                <a:latin typeface="Segoe UI" panose="020B0502040204020203" pitchFamily="34" charset="0"/>
              </a:rPr>
              <a:t>Pursuing De-Constructive Alignment</a:t>
            </a:r>
            <a:endParaRPr lang="en-GB" dirty="0"/>
          </a:p>
        </p:txBody>
      </p:sp>
      <p:sp>
        <p:nvSpPr>
          <p:cNvPr id="3" name="Content Placeholder 2">
            <a:extLst>
              <a:ext uri="{FF2B5EF4-FFF2-40B4-BE49-F238E27FC236}">
                <a16:creationId xmlns:a16="http://schemas.microsoft.com/office/drawing/2014/main" id="{82A5B30A-78CC-1A52-95AF-7ECA2CB70239}"/>
              </a:ext>
            </a:extLst>
          </p:cNvPr>
          <p:cNvSpPr>
            <a:spLocks noGrp="1"/>
          </p:cNvSpPr>
          <p:nvPr>
            <p:ph idx="1"/>
          </p:nvPr>
        </p:nvSpPr>
        <p:spPr>
          <a:xfrm>
            <a:off x="838200" y="1825625"/>
            <a:ext cx="10515600" cy="4351338"/>
          </a:xfrm>
        </p:spPr>
        <p:txBody>
          <a:bodyPr>
            <a:normAutofit/>
          </a:bodyPr>
          <a:lstStyle/>
          <a:p>
            <a:r>
              <a:rPr lang="en-GB" sz="2400" dirty="0"/>
              <a:t>Make the assessment metacognitive – structural reflexivity interwoven with institutional and interpersonal reflexivity</a:t>
            </a:r>
            <a:br>
              <a:rPr lang="en-GB" sz="2400" dirty="0"/>
            </a:br>
            <a:endParaRPr lang="en-GB" sz="2400" dirty="0"/>
          </a:p>
          <a:p>
            <a:r>
              <a:rPr lang="en-GB" sz="2400" dirty="0"/>
              <a:t>Reverse the role of answers and questions - </a:t>
            </a:r>
            <a:r>
              <a:rPr lang="en-GB" sz="2400" dirty="0">
                <a:solidFill>
                  <a:srgbClr val="242424"/>
                </a:solidFill>
              </a:rPr>
              <a:t>Pursuing critical consciousness through dialogue (Freire 1970)</a:t>
            </a:r>
            <a:br>
              <a:rPr lang="en-GB" sz="2400" dirty="0">
                <a:solidFill>
                  <a:srgbClr val="242424"/>
                </a:solidFill>
              </a:rPr>
            </a:br>
            <a:endParaRPr lang="en-GB" sz="2400" dirty="0">
              <a:solidFill>
                <a:srgbClr val="242424"/>
              </a:solidFill>
            </a:endParaRPr>
          </a:p>
          <a:p>
            <a:r>
              <a:rPr lang="en-GB" sz="2400" dirty="0"/>
              <a:t>Reimagine learning as an embarkation from existential crisis – as lecturer, journeying with students</a:t>
            </a:r>
          </a:p>
        </p:txBody>
      </p:sp>
      <p:sp>
        <p:nvSpPr>
          <p:cNvPr id="13" name="TextBox 12">
            <a:extLst>
              <a:ext uri="{FF2B5EF4-FFF2-40B4-BE49-F238E27FC236}">
                <a16:creationId xmlns:a16="http://schemas.microsoft.com/office/drawing/2014/main" id="{26BEE05E-236E-B619-8E6B-B4B2272731E0}"/>
              </a:ext>
            </a:extLst>
          </p:cNvPr>
          <p:cNvSpPr txBox="1"/>
          <p:nvPr/>
        </p:nvSpPr>
        <p:spPr>
          <a:xfrm>
            <a:off x="1600305" y="5136432"/>
            <a:ext cx="8991389" cy="1200329"/>
          </a:xfrm>
          <a:prstGeom prst="rect">
            <a:avLst/>
          </a:prstGeom>
          <a:blipFill>
            <a:blip r:embed="rId2"/>
            <a:tile tx="0" ty="0" sx="100000" sy="100000" flip="none" algn="tl"/>
          </a:blipFill>
        </p:spPr>
        <p:txBody>
          <a:bodyPr wrap="square">
            <a:spAutoFit/>
          </a:bodyPr>
          <a:lstStyle>
            <a:defPPr>
              <a:defRPr lang="en-US"/>
            </a:defPPr>
            <a:lvl1pPr algn="ctr">
              <a:defRPr sz="2400"/>
            </a:lvl1pPr>
          </a:lstStyle>
          <a:p>
            <a:r>
              <a:rPr lang="en-GB" dirty="0"/>
              <a:t>Assessing learning in a structural context means critically and reflexively interrogating society’s ILOs (social cognition/epistemologies) and Teaching/Learning Activities (public pedagogies)</a:t>
            </a:r>
          </a:p>
        </p:txBody>
      </p:sp>
      <p:sp>
        <p:nvSpPr>
          <p:cNvPr id="4" name="Slide Number Placeholder 3">
            <a:extLst>
              <a:ext uri="{FF2B5EF4-FFF2-40B4-BE49-F238E27FC236}">
                <a16:creationId xmlns:a16="http://schemas.microsoft.com/office/drawing/2014/main" id="{0DD99F82-C080-CFC5-C9BD-F458001ECD3A}"/>
              </a:ext>
            </a:extLst>
          </p:cNvPr>
          <p:cNvSpPr>
            <a:spLocks noGrp="1"/>
          </p:cNvSpPr>
          <p:nvPr>
            <p:ph type="sldNum" sz="quarter" idx="12"/>
          </p:nvPr>
        </p:nvSpPr>
        <p:spPr/>
        <p:txBody>
          <a:bodyPr/>
          <a:lstStyle/>
          <a:p>
            <a:fld id="{AFEFC6AA-CBFA-3249-B6E2-BB3D01617974}" type="slidenum">
              <a:rPr lang="en-GB" smtClean="0"/>
              <a:t>6</a:t>
            </a:fld>
            <a:endParaRPr lang="en-GB"/>
          </a:p>
        </p:txBody>
      </p:sp>
      <p:sp>
        <p:nvSpPr>
          <p:cNvPr id="7" name="TextBox 6">
            <a:extLst>
              <a:ext uri="{FF2B5EF4-FFF2-40B4-BE49-F238E27FC236}">
                <a16:creationId xmlns:a16="http://schemas.microsoft.com/office/drawing/2014/main" id="{418462A7-9783-676E-F4AD-F59E4AE9EE3E}"/>
              </a:ext>
            </a:extLst>
          </p:cNvPr>
          <p:cNvSpPr txBox="1"/>
          <p:nvPr/>
        </p:nvSpPr>
        <p:spPr>
          <a:xfrm>
            <a:off x="838200" y="6516148"/>
            <a:ext cx="9498980" cy="276999"/>
          </a:xfrm>
          <a:prstGeom prst="rect">
            <a:avLst/>
          </a:prstGeom>
          <a:noFill/>
        </p:spPr>
        <p:txBody>
          <a:bodyPr wrap="square">
            <a:spAutoFit/>
          </a:bodyPr>
          <a:lstStyle/>
          <a:p>
            <a:r>
              <a:rPr lang="en-GB" sz="1200" dirty="0">
                <a:solidFill>
                  <a:srgbClr val="242424"/>
                </a:solidFill>
                <a:latin typeface="Segoe UI" panose="020B0502040204020203" pitchFamily="34" charset="0"/>
              </a:rPr>
              <a:t>Freire, Paulo, </a:t>
            </a:r>
            <a:r>
              <a:rPr lang="en-GB" sz="1200" i="1" dirty="0">
                <a:solidFill>
                  <a:srgbClr val="242424"/>
                </a:solidFill>
                <a:latin typeface="Segoe UI" panose="020B0502040204020203" pitchFamily="34" charset="0"/>
              </a:rPr>
              <a:t>Pedagogy of the Oppressed</a:t>
            </a:r>
            <a:r>
              <a:rPr lang="en-GB" sz="1200" dirty="0">
                <a:solidFill>
                  <a:srgbClr val="242424"/>
                </a:solidFill>
                <a:latin typeface="Segoe UI" panose="020B0502040204020203" pitchFamily="34" charset="0"/>
              </a:rPr>
              <a:t>. New York, Continuum, 2000.</a:t>
            </a:r>
          </a:p>
        </p:txBody>
      </p:sp>
    </p:spTree>
    <p:extLst>
      <p:ext uri="{BB962C8B-B14F-4D97-AF65-F5344CB8AC3E}">
        <p14:creationId xmlns:p14="http://schemas.microsoft.com/office/powerpoint/2010/main" val="3620517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2E61-A9F3-C016-B33A-53ADBD18E0A9}"/>
              </a:ext>
            </a:extLst>
          </p:cNvPr>
          <p:cNvSpPr>
            <a:spLocks noGrp="1"/>
          </p:cNvSpPr>
          <p:nvPr>
            <p:ph type="title"/>
          </p:nvPr>
        </p:nvSpPr>
        <p:spPr/>
        <p:txBody>
          <a:bodyPr>
            <a:normAutofit/>
          </a:bodyPr>
          <a:lstStyle/>
          <a:p>
            <a:r>
              <a:rPr lang="en-GB" dirty="0">
                <a:solidFill>
                  <a:srgbClr val="242424"/>
                </a:solidFill>
                <a:latin typeface="Segoe UI" panose="020B0502040204020203" pitchFamily="34" charset="0"/>
              </a:rPr>
              <a:t>Examples of Assessments</a:t>
            </a:r>
            <a:endParaRPr lang="en-GB" dirty="0"/>
          </a:p>
        </p:txBody>
      </p:sp>
      <p:sp>
        <p:nvSpPr>
          <p:cNvPr id="6" name="Content Placeholder 2">
            <a:extLst>
              <a:ext uri="{FF2B5EF4-FFF2-40B4-BE49-F238E27FC236}">
                <a16:creationId xmlns:a16="http://schemas.microsoft.com/office/drawing/2014/main" id="{7FC1E2D6-64E9-2CEE-65E7-78C34C8F3516}"/>
              </a:ext>
            </a:extLst>
          </p:cNvPr>
          <p:cNvSpPr txBox="1">
            <a:spLocks/>
          </p:cNvSpPr>
          <p:nvPr/>
        </p:nvSpPr>
        <p:spPr>
          <a:xfrm>
            <a:off x="838200" y="1880978"/>
            <a:ext cx="2482758" cy="2837160"/>
          </a:xfrm>
          <a:prstGeom prst="foldedCorner">
            <a:avLst/>
          </a:prstGeom>
          <a:solidFill>
            <a:schemeClr val="accent6">
              <a:lumMod val="60000"/>
              <a:lumOff val="40000"/>
            </a:schemeClr>
          </a:solidFill>
        </p:spPr>
        <p:txBody>
          <a:bodyPr wrap="square">
            <a:spAutoFit/>
          </a:bodyPr>
          <a:lstStyle>
            <a:defPPr>
              <a:defRPr lang="en-US"/>
            </a:defPPr>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solidFill>
                  <a:srgbClr val="242424"/>
                </a:solidFill>
                <a:latin typeface="Segoe UI" panose="020B0502040204020203" pitchFamily="34" charset="0"/>
              </a:rPr>
              <a:t>Debate/group interview: </a:t>
            </a:r>
          </a:p>
          <a:p>
            <a:pPr marL="0" indent="0">
              <a:buNone/>
            </a:pPr>
            <a:r>
              <a:rPr lang="en-GB" sz="2000" dirty="0"/>
              <a:t>Does ending Gender Pay Inequality Require a Transformation of the Economic Purpose of Business in Society?</a:t>
            </a:r>
          </a:p>
        </p:txBody>
      </p:sp>
      <p:sp>
        <p:nvSpPr>
          <p:cNvPr id="10" name="TextBox 9">
            <a:extLst>
              <a:ext uri="{FF2B5EF4-FFF2-40B4-BE49-F238E27FC236}">
                <a16:creationId xmlns:a16="http://schemas.microsoft.com/office/drawing/2014/main" id="{092AA51E-58FC-951F-14F5-14592F51251D}"/>
              </a:ext>
            </a:extLst>
          </p:cNvPr>
          <p:cNvSpPr txBox="1"/>
          <p:nvPr/>
        </p:nvSpPr>
        <p:spPr>
          <a:xfrm>
            <a:off x="3715574" y="1880978"/>
            <a:ext cx="3585977" cy="3048655"/>
          </a:xfrm>
          <a:prstGeom prst="foldedCorner">
            <a:avLst/>
          </a:prstGeom>
          <a:solidFill>
            <a:schemeClr val="accent6">
              <a:lumMod val="60000"/>
              <a:lumOff val="40000"/>
            </a:schemeClr>
          </a:solidFill>
        </p:spPr>
        <p:txBody>
          <a:bodyPr wrap="square">
            <a:spAutoFit/>
          </a:bodyPr>
          <a:lstStyle/>
          <a:p>
            <a:r>
              <a:rPr lang="en-GB" sz="2000" dirty="0">
                <a:solidFill>
                  <a:srgbClr val="242424"/>
                </a:solidFill>
                <a:latin typeface="Segoe UI" panose="020B0502040204020203" pitchFamily="34" charset="0"/>
              </a:rPr>
              <a:t>Weekly reflections/Class participation:</a:t>
            </a:r>
            <a:endParaRPr lang="en-GB" sz="2000" dirty="0"/>
          </a:p>
          <a:p>
            <a:endParaRPr lang="en-GB" sz="2000" dirty="0"/>
          </a:p>
          <a:p>
            <a:r>
              <a:rPr lang="en-GB" sz="2000" dirty="0"/>
              <a:t>Discuss what can Carnival tell us about what it means to either: be human, liv good or achieve liberatory ends in the context of intersectional domination?</a:t>
            </a:r>
          </a:p>
        </p:txBody>
      </p:sp>
      <p:sp>
        <p:nvSpPr>
          <p:cNvPr id="12" name="TextBox 11">
            <a:extLst>
              <a:ext uri="{FF2B5EF4-FFF2-40B4-BE49-F238E27FC236}">
                <a16:creationId xmlns:a16="http://schemas.microsoft.com/office/drawing/2014/main" id="{066C8223-DD01-3613-3226-91E6D2CD0E78}"/>
              </a:ext>
            </a:extLst>
          </p:cNvPr>
          <p:cNvSpPr txBox="1"/>
          <p:nvPr/>
        </p:nvSpPr>
        <p:spPr>
          <a:xfrm>
            <a:off x="7697337" y="1880978"/>
            <a:ext cx="4094329" cy="4481274"/>
          </a:xfrm>
          <a:prstGeom prst="foldedCorner">
            <a:avLst/>
          </a:prstGeom>
          <a:solidFill>
            <a:schemeClr val="accent6">
              <a:lumMod val="60000"/>
              <a:lumOff val="40000"/>
            </a:schemeClr>
          </a:solidFill>
        </p:spPr>
        <p:txBody>
          <a:bodyPr wrap="square">
            <a:spAutoFit/>
          </a:bodyPr>
          <a:lstStyle/>
          <a:p>
            <a:r>
              <a:rPr lang="en-GB" sz="2000" dirty="0">
                <a:solidFill>
                  <a:srgbClr val="242424"/>
                </a:solidFill>
                <a:latin typeface="Segoe UI" panose="020B0502040204020203" pitchFamily="34" charset="0"/>
              </a:rPr>
              <a:t>Textual analysis/annotated bibliography:</a:t>
            </a:r>
          </a:p>
          <a:p>
            <a:endParaRPr lang="en-GB" sz="2000" dirty="0">
              <a:solidFill>
                <a:srgbClr val="242424"/>
              </a:solidFill>
              <a:latin typeface="Segoe UI" panose="020B0502040204020203" pitchFamily="34" charset="0"/>
            </a:endParaRPr>
          </a:p>
          <a:p>
            <a:r>
              <a:rPr lang="en-GB" sz="2000" dirty="0"/>
              <a:t>Reflect on the importance of imagination, courage, integrity and cooperation for exploring alternative paths other than Development by which societies can conceptualise and realise the highest possible expressions of humanity that are accessible to all humans and without causing harm to anyone. </a:t>
            </a:r>
          </a:p>
        </p:txBody>
      </p:sp>
      <p:sp>
        <p:nvSpPr>
          <p:cNvPr id="9" name="TextBox 8">
            <a:extLst>
              <a:ext uri="{FF2B5EF4-FFF2-40B4-BE49-F238E27FC236}">
                <a16:creationId xmlns:a16="http://schemas.microsoft.com/office/drawing/2014/main" id="{6DB8975A-105F-04E7-E9AA-9B685EB62984}"/>
              </a:ext>
            </a:extLst>
          </p:cNvPr>
          <p:cNvSpPr txBox="1"/>
          <p:nvPr/>
        </p:nvSpPr>
        <p:spPr>
          <a:xfrm>
            <a:off x="838200" y="5161923"/>
            <a:ext cx="6421271" cy="1200329"/>
          </a:xfrm>
          <a:prstGeom prst="rect">
            <a:avLst/>
          </a:prstGeom>
          <a:blipFill>
            <a:blip r:embed="rId2"/>
            <a:tile tx="0" ty="0" sx="100000" sy="100000" flip="none" algn="tl"/>
          </a:blipFill>
        </p:spPr>
        <p:txBody>
          <a:bodyPr wrap="square">
            <a:spAutoFit/>
          </a:bodyPr>
          <a:lstStyle>
            <a:defPPr>
              <a:defRPr lang="en-US"/>
            </a:defPPr>
            <a:lvl1pPr algn="ctr">
              <a:defRPr sz="2400"/>
            </a:lvl1pPr>
          </a:lstStyle>
          <a:p>
            <a:r>
              <a:rPr lang="en-GB" dirty="0"/>
              <a:t>De-constructive alignment assesses learning in the structural context of an ethical framework concerned with intersectional justice </a:t>
            </a:r>
          </a:p>
        </p:txBody>
      </p:sp>
      <p:sp>
        <p:nvSpPr>
          <p:cNvPr id="3" name="Slide Number Placeholder 2">
            <a:extLst>
              <a:ext uri="{FF2B5EF4-FFF2-40B4-BE49-F238E27FC236}">
                <a16:creationId xmlns:a16="http://schemas.microsoft.com/office/drawing/2014/main" id="{4A8F60CB-D8DA-3BCC-A60F-69FAA9E0E207}"/>
              </a:ext>
            </a:extLst>
          </p:cNvPr>
          <p:cNvSpPr>
            <a:spLocks noGrp="1"/>
          </p:cNvSpPr>
          <p:nvPr>
            <p:ph type="sldNum" sz="quarter" idx="12"/>
          </p:nvPr>
        </p:nvSpPr>
        <p:spPr/>
        <p:txBody>
          <a:bodyPr/>
          <a:lstStyle/>
          <a:p>
            <a:fld id="{AFEFC6AA-CBFA-3249-B6E2-BB3D01617974}" type="slidenum">
              <a:rPr lang="en-GB" smtClean="0"/>
              <a:t>7</a:t>
            </a:fld>
            <a:endParaRPr lang="en-GB"/>
          </a:p>
        </p:txBody>
      </p:sp>
    </p:spTree>
    <p:extLst>
      <p:ext uri="{BB962C8B-B14F-4D97-AF65-F5344CB8AC3E}">
        <p14:creationId xmlns:p14="http://schemas.microsoft.com/office/powerpoint/2010/main" val="381611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5338-6991-3595-067A-A4160F40380F}"/>
              </a:ext>
            </a:extLst>
          </p:cNvPr>
          <p:cNvSpPr>
            <a:spLocks noGrp="1"/>
          </p:cNvSpPr>
          <p:nvPr>
            <p:ph type="title"/>
          </p:nvPr>
        </p:nvSpPr>
        <p:spPr/>
        <p:txBody>
          <a:bodyPr/>
          <a:lstStyle/>
          <a:p>
            <a:r>
              <a:rPr lang="en-GB" dirty="0">
                <a:solidFill>
                  <a:srgbClr val="242424"/>
                </a:solidFill>
                <a:latin typeface="Segoe UI" panose="020B0502040204020203" pitchFamily="34" charset="0"/>
              </a:rPr>
              <a:t>Outcomes and Feedback</a:t>
            </a:r>
            <a:endParaRPr lang="en-GB" dirty="0"/>
          </a:p>
        </p:txBody>
      </p:sp>
      <p:sp>
        <p:nvSpPr>
          <p:cNvPr id="3" name="Content Placeholder 2">
            <a:extLst>
              <a:ext uri="{FF2B5EF4-FFF2-40B4-BE49-F238E27FC236}">
                <a16:creationId xmlns:a16="http://schemas.microsoft.com/office/drawing/2014/main" id="{A2F3014F-ABF7-DB02-54C3-29DD623537E5}"/>
              </a:ext>
            </a:extLst>
          </p:cNvPr>
          <p:cNvSpPr>
            <a:spLocks noGrp="1"/>
          </p:cNvSpPr>
          <p:nvPr>
            <p:ph idx="1"/>
          </p:nvPr>
        </p:nvSpPr>
        <p:spPr>
          <a:xfrm>
            <a:off x="838200" y="1825625"/>
            <a:ext cx="5439938" cy="4351338"/>
          </a:xfrm>
        </p:spPr>
        <p:txBody>
          <a:bodyPr>
            <a:normAutofit/>
          </a:bodyPr>
          <a:lstStyle/>
          <a:p>
            <a:r>
              <a:rPr lang="en-GB" sz="2400" dirty="0"/>
              <a:t>Performance tends to reflect compliance more than engagement. </a:t>
            </a:r>
          </a:p>
          <a:p>
            <a:r>
              <a:rPr lang="en-GB" sz="2400" dirty="0"/>
              <a:t>Feedback is split along similar lines – dissatisfaction relating to the promise; fulfilment relating to the pedagogy.</a:t>
            </a:r>
          </a:p>
          <a:p>
            <a:r>
              <a:rPr lang="en-GB" sz="2400" dirty="0"/>
              <a:t>Student development tends to be implicitly qualitative (though outwardly expressed) rather than explicitly measured</a:t>
            </a:r>
            <a:br>
              <a:rPr lang="en-GB" sz="2400" dirty="0"/>
            </a:br>
            <a:r>
              <a:rPr lang="en-GB" sz="2400" dirty="0"/>
              <a:t> </a:t>
            </a:r>
            <a:br>
              <a:rPr lang="en-GB" sz="2400" dirty="0"/>
            </a:br>
            <a:endParaRPr lang="en-GB" sz="2400" dirty="0"/>
          </a:p>
        </p:txBody>
      </p:sp>
      <p:sp>
        <p:nvSpPr>
          <p:cNvPr id="5" name="TextBox 4">
            <a:extLst>
              <a:ext uri="{FF2B5EF4-FFF2-40B4-BE49-F238E27FC236}">
                <a16:creationId xmlns:a16="http://schemas.microsoft.com/office/drawing/2014/main" id="{07AD3233-5CBF-9CBF-E0D3-D22125090F91}"/>
              </a:ext>
            </a:extLst>
          </p:cNvPr>
          <p:cNvSpPr txBox="1"/>
          <p:nvPr/>
        </p:nvSpPr>
        <p:spPr>
          <a:xfrm>
            <a:off x="838200" y="5435824"/>
            <a:ext cx="7859751" cy="1200329"/>
          </a:xfrm>
          <a:prstGeom prst="rect">
            <a:avLst/>
          </a:prstGeom>
          <a:blipFill>
            <a:blip r:embed="rId2"/>
            <a:tile tx="0" ty="0" sx="100000" sy="100000" flip="none" algn="tl"/>
          </a:blipFill>
        </p:spPr>
        <p:txBody>
          <a:bodyPr wrap="square">
            <a:spAutoFit/>
          </a:bodyPr>
          <a:lstStyle>
            <a:defPPr>
              <a:defRPr lang="en-US"/>
            </a:defPPr>
            <a:lvl1pPr algn="ctr">
              <a:defRPr sz="2400"/>
            </a:lvl1pPr>
          </a:lstStyle>
          <a:p>
            <a:r>
              <a:rPr lang="en-GB" dirty="0"/>
              <a:t>What does de-constructive alignment imply for institutional parameters like satisfaction, employability and sustainability? </a:t>
            </a:r>
            <a:br>
              <a:rPr lang="en-GB" dirty="0"/>
            </a:br>
            <a:r>
              <a:rPr lang="en-GB" dirty="0"/>
              <a:t>Are existing KPIs part of the problem or the solution?</a:t>
            </a:r>
          </a:p>
        </p:txBody>
      </p:sp>
      <p:sp>
        <p:nvSpPr>
          <p:cNvPr id="7" name="TextBox 6">
            <a:extLst>
              <a:ext uri="{FF2B5EF4-FFF2-40B4-BE49-F238E27FC236}">
                <a16:creationId xmlns:a16="http://schemas.microsoft.com/office/drawing/2014/main" id="{F35A269F-FEBE-9258-C2F7-92CC2599C1B4}"/>
              </a:ext>
            </a:extLst>
          </p:cNvPr>
          <p:cNvSpPr txBox="1"/>
          <p:nvPr/>
        </p:nvSpPr>
        <p:spPr>
          <a:xfrm>
            <a:off x="7601802" y="976584"/>
            <a:ext cx="4376381" cy="1328023"/>
          </a:xfrm>
          <a:prstGeom prst="wedgeRoundRectCallout">
            <a:avLst>
              <a:gd name="adj1" fmla="val 48397"/>
              <a:gd name="adj2" fmla="val 68345"/>
              <a:gd name="adj3" fmla="val 16667"/>
            </a:avLst>
          </a:prstGeom>
          <a:solidFill>
            <a:schemeClr val="accent2">
              <a:lumMod val="40000"/>
              <a:lumOff val="60000"/>
            </a:schemeClr>
          </a:solidFill>
        </p:spPr>
        <p:txBody>
          <a:bodyPr wrap="square">
            <a:spAutoFit/>
          </a:bodyPr>
          <a:lstStyle/>
          <a:p>
            <a:r>
              <a:rPr lang="en-GB" b="1" i="0" dirty="0">
                <a:solidFill>
                  <a:srgbClr val="242424"/>
                </a:solidFill>
                <a:effectLst/>
                <a:latin typeface="Segoe UI" panose="020B0502040204020203" pitchFamily="34" charset="0"/>
              </a:rPr>
              <a:t>Compliance</a:t>
            </a:r>
            <a:r>
              <a:rPr lang="en-GB" b="0" i="0" dirty="0">
                <a:solidFill>
                  <a:srgbClr val="242424"/>
                </a:solidFill>
                <a:effectLst/>
                <a:latin typeface="Segoe UI" panose="020B0502040204020203" pitchFamily="34" charset="0"/>
              </a:rPr>
              <a:t> - </a:t>
            </a:r>
            <a:r>
              <a:rPr lang="en-GB" b="0" i="1" dirty="0">
                <a:solidFill>
                  <a:srgbClr val="242424"/>
                </a:solidFill>
                <a:effectLst/>
                <a:latin typeface="Segoe UI" panose="020B0502040204020203" pitchFamily="34" charset="0"/>
              </a:rPr>
              <a:t>Is this economics? Are you serious? That stuff didn't really happen did it? How does this prepare me for my career?</a:t>
            </a:r>
            <a:endParaRPr lang="en-GB" i="1" dirty="0"/>
          </a:p>
        </p:txBody>
      </p:sp>
      <p:sp>
        <p:nvSpPr>
          <p:cNvPr id="9" name="TextBox 8">
            <a:extLst>
              <a:ext uri="{FF2B5EF4-FFF2-40B4-BE49-F238E27FC236}">
                <a16:creationId xmlns:a16="http://schemas.microsoft.com/office/drawing/2014/main" id="{D9C9D0FA-4F44-45BC-A0A5-6DFAA021EE95}"/>
              </a:ext>
            </a:extLst>
          </p:cNvPr>
          <p:cNvSpPr txBox="1"/>
          <p:nvPr/>
        </p:nvSpPr>
        <p:spPr>
          <a:xfrm>
            <a:off x="6265545" y="2450765"/>
            <a:ext cx="2711353" cy="2247424"/>
          </a:xfrm>
          <a:prstGeom prst="wedgeRoundRectCallout">
            <a:avLst>
              <a:gd name="adj1" fmla="val 47826"/>
              <a:gd name="adj2" fmla="val 61282"/>
              <a:gd name="adj3" fmla="val 16667"/>
            </a:avLst>
          </a:prstGeom>
          <a:solidFill>
            <a:schemeClr val="accent2">
              <a:lumMod val="40000"/>
              <a:lumOff val="60000"/>
            </a:schemeClr>
          </a:solidFill>
        </p:spPr>
        <p:txBody>
          <a:bodyPr wrap="square">
            <a:spAutoFit/>
          </a:bodyPr>
          <a:lstStyle>
            <a:defPPr>
              <a:defRPr lang="en-US"/>
            </a:defPPr>
            <a:lvl1pPr>
              <a:defRPr b="0" i="0">
                <a:solidFill>
                  <a:srgbClr val="242424"/>
                </a:solidFill>
                <a:effectLst/>
                <a:latin typeface="Segoe UI" panose="020B0502040204020203" pitchFamily="34" charset="0"/>
              </a:defRPr>
            </a:lvl1pPr>
          </a:lstStyle>
          <a:p>
            <a:r>
              <a:rPr lang="en-GB" b="1" dirty="0"/>
              <a:t>Engagement</a:t>
            </a:r>
            <a:r>
              <a:rPr lang="en-GB" dirty="0"/>
              <a:t> - </a:t>
            </a:r>
            <a:r>
              <a:rPr lang="en-GB" i="1" dirty="0"/>
              <a:t>Can all my classes be like this? Can’t we just do things the regular way? This is the best class I've ever taken. I don’t see the point.</a:t>
            </a:r>
          </a:p>
        </p:txBody>
      </p:sp>
      <p:sp>
        <p:nvSpPr>
          <p:cNvPr id="11" name="TextBox 10">
            <a:extLst>
              <a:ext uri="{FF2B5EF4-FFF2-40B4-BE49-F238E27FC236}">
                <a16:creationId xmlns:a16="http://schemas.microsoft.com/office/drawing/2014/main" id="{C0C13A0C-F330-01C8-6FED-2400883CB453}"/>
              </a:ext>
            </a:extLst>
          </p:cNvPr>
          <p:cNvSpPr txBox="1"/>
          <p:nvPr/>
        </p:nvSpPr>
        <p:spPr>
          <a:xfrm>
            <a:off x="9155151" y="2681046"/>
            <a:ext cx="2823032" cy="2860358"/>
          </a:xfrm>
          <a:prstGeom prst="wedgeRoundRectCallout">
            <a:avLst>
              <a:gd name="adj1" fmla="val 41169"/>
              <a:gd name="adj2" fmla="val 59317"/>
              <a:gd name="adj3" fmla="val 16667"/>
            </a:avLst>
          </a:prstGeom>
          <a:solidFill>
            <a:schemeClr val="accent2">
              <a:lumMod val="40000"/>
              <a:lumOff val="60000"/>
            </a:schemeClr>
          </a:solidFill>
        </p:spPr>
        <p:txBody>
          <a:bodyPr wrap="square">
            <a:spAutoFit/>
          </a:bodyPr>
          <a:lstStyle>
            <a:defPPr>
              <a:defRPr lang="en-US"/>
            </a:defPPr>
            <a:lvl1pPr>
              <a:defRPr b="0" i="0">
                <a:solidFill>
                  <a:srgbClr val="242424"/>
                </a:solidFill>
                <a:effectLst/>
                <a:latin typeface="Segoe UI" panose="020B0502040204020203" pitchFamily="34" charset="0"/>
              </a:defRPr>
            </a:lvl1pPr>
          </a:lstStyle>
          <a:p>
            <a:r>
              <a:rPr lang="en-GB" b="1" dirty="0"/>
              <a:t>Critical consciousness </a:t>
            </a:r>
            <a:r>
              <a:rPr lang="en-GB" dirty="0"/>
              <a:t>- </a:t>
            </a:r>
            <a:r>
              <a:rPr lang="en-GB" i="1" dirty="0"/>
              <a:t>Why hasn't anyone told me this before? where do we go from here? Why should I even bother? Why is the world the way it is? Where can I find books on this stuff? </a:t>
            </a:r>
          </a:p>
        </p:txBody>
      </p:sp>
      <p:sp>
        <p:nvSpPr>
          <p:cNvPr id="4" name="Slide Number Placeholder 3">
            <a:extLst>
              <a:ext uri="{FF2B5EF4-FFF2-40B4-BE49-F238E27FC236}">
                <a16:creationId xmlns:a16="http://schemas.microsoft.com/office/drawing/2014/main" id="{220FA024-43E4-3498-4CC9-7B0557814DCB}"/>
              </a:ext>
            </a:extLst>
          </p:cNvPr>
          <p:cNvSpPr>
            <a:spLocks noGrp="1"/>
          </p:cNvSpPr>
          <p:nvPr>
            <p:ph type="sldNum" sz="quarter" idx="12"/>
          </p:nvPr>
        </p:nvSpPr>
        <p:spPr/>
        <p:txBody>
          <a:bodyPr/>
          <a:lstStyle/>
          <a:p>
            <a:fld id="{AFEFC6AA-CBFA-3249-B6E2-BB3D01617974}" type="slidenum">
              <a:rPr lang="en-GB" smtClean="0"/>
              <a:t>8</a:t>
            </a:fld>
            <a:endParaRPr lang="en-GB" dirty="0"/>
          </a:p>
        </p:txBody>
      </p:sp>
    </p:spTree>
    <p:extLst>
      <p:ext uri="{BB962C8B-B14F-4D97-AF65-F5344CB8AC3E}">
        <p14:creationId xmlns:p14="http://schemas.microsoft.com/office/powerpoint/2010/main" val="1370208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A1F6C22127A4682506295422DEB6F" ma:contentTypeVersion="23" ma:contentTypeDescription="Create a new document." ma:contentTypeScope="" ma:versionID="db016d647782b578a2500c6de9d19d3a">
  <xsd:schema xmlns:xsd="http://www.w3.org/2001/XMLSchema" xmlns:xs="http://www.w3.org/2001/XMLSchema" xmlns:p="http://schemas.microsoft.com/office/2006/metadata/properties" xmlns:ns1="http://schemas.microsoft.com/sharepoint/v3" xmlns:ns2="9978e5c5-1e6e-4fbe-92fd-bd71b315fefc" xmlns:ns3="c3872151-5905-4c97-9ff5-e4f7204cd876" targetNamespace="http://schemas.microsoft.com/office/2006/metadata/properties" ma:root="true" ma:fieldsID="16d5c8b97f7e83d1a195a3059bc26be7" ns1:_="" ns2:_="" ns3:_="">
    <xsd:import namespace="http://schemas.microsoft.com/sharepoint/v3"/>
    <xsd:import namespace="9978e5c5-1e6e-4fbe-92fd-bd71b315fefc"/>
    <xsd:import namespace="c3872151-5905-4c97-9ff5-e4f7204cd876"/>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Recordings_x002f_Video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78e5c5-1e6e-4fbe-92fd-bd71b315fe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Recordings_x002f_Videos" ma:index="23" nillable="true" ma:displayName="Recordings/Videos" ma:description="These are videos that will be shown during the presentations." ma:format="Hyperlink" ma:internalName="Recordings_x002f_Videos">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c4aacd68-9722-4061-b47c-b33f46bdd8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872151-5905-4c97-9ff5-e4f7204cd8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aa9eb30-2542-413b-9672-15e9b0e0b797}" ma:internalName="TaxCatchAll" ma:showField="CatchAllData" ma:web="c3872151-5905-4c97-9ff5-e4f7204cd8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785052-5F4B-4D7D-AD56-38A7011C713D}"/>
</file>

<file path=customXml/itemProps2.xml><?xml version="1.0" encoding="utf-8"?>
<ds:datastoreItem xmlns:ds="http://schemas.openxmlformats.org/officeDocument/2006/customXml" ds:itemID="{33ACDB65-1200-4349-9E3C-D81E0287ACFA}"/>
</file>

<file path=docProps/app.xml><?xml version="1.0" encoding="utf-8"?>
<Properties xmlns="http://schemas.openxmlformats.org/officeDocument/2006/extended-properties" xmlns:vt="http://schemas.openxmlformats.org/officeDocument/2006/docPropsVTypes">
  <TotalTime>3268</TotalTime>
  <Words>895</Words>
  <Application>Microsoft Macintosh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Segoe UI</vt:lpstr>
      <vt:lpstr>Office Theme</vt:lpstr>
      <vt:lpstr>Bio-economistic Public Pedagogy: When Being Human IS the Assessment  </vt:lpstr>
      <vt:lpstr>Assumptions and context</vt:lpstr>
      <vt:lpstr>Constructive Alignment</vt:lpstr>
      <vt:lpstr>Reimagining Alignment</vt:lpstr>
      <vt:lpstr>Case study – Assessing African Chattel Enslavement</vt:lpstr>
      <vt:lpstr>Pursuing De-Constructive Alignment</vt:lpstr>
      <vt:lpstr>Examples of Assessments</vt:lpstr>
      <vt:lpstr>Outcomes and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Caliban’s Resit; Miranda’s Withdrawal</dc:title>
  <dc:creator>Phillip Beckles-Raymond</dc:creator>
  <cp:lastModifiedBy>Phillip Beckles-Raymond</cp:lastModifiedBy>
  <cp:revision>9</cp:revision>
  <dcterms:created xsi:type="dcterms:W3CDTF">2023-06-29T10:49:48Z</dcterms:created>
  <dcterms:modified xsi:type="dcterms:W3CDTF">2023-07-05T10:15:55Z</dcterms:modified>
</cp:coreProperties>
</file>