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86" r:id="rId5"/>
    <p:sldMasterId id="2147483803" r:id="rId6"/>
    <p:sldMasterId id="2147483839" r:id="rId7"/>
  </p:sldMasterIdLst>
  <p:notesMasterIdLst>
    <p:notesMasterId r:id="rId17"/>
  </p:notesMasterIdLst>
  <p:handoutMasterIdLst>
    <p:handoutMasterId r:id="rId18"/>
  </p:handoutMasterIdLst>
  <p:sldIdLst>
    <p:sldId id="256" r:id="rId8"/>
    <p:sldId id="457" r:id="rId9"/>
    <p:sldId id="459" r:id="rId10"/>
    <p:sldId id="460" r:id="rId11"/>
    <p:sldId id="461" r:id="rId12"/>
    <p:sldId id="458" r:id="rId13"/>
    <p:sldId id="462" r:id="rId14"/>
    <p:sldId id="463" r:id="rId15"/>
    <p:sldId id="464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939598"/>
    <a:srgbClr val="BCBEB6"/>
    <a:srgbClr val="747678"/>
    <a:srgbClr val="CC7B16"/>
    <a:srgbClr val="B34215"/>
    <a:srgbClr val="ED1C24"/>
    <a:srgbClr val="6D6E71"/>
    <a:srgbClr val="BCBEC0"/>
    <a:srgbClr val="8C8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69467-05FF-4164-BD82-848AC9577A6A}" v="14" dt="2023-06-26T09:20:47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8"/>
    <p:restoredTop sz="94091" autoAdjust="0"/>
  </p:normalViewPr>
  <p:slideViewPr>
    <p:cSldViewPr>
      <p:cViewPr varScale="1">
        <p:scale>
          <a:sx n="72" d="100"/>
          <a:sy n="72" d="100"/>
        </p:scale>
        <p:origin x="5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FB182-512E-413B-AC8C-2764A525DE6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B3694D-8201-4842-90D9-B09F10747CE7}">
      <dgm:prSet/>
      <dgm:spPr/>
      <dgm:t>
        <a:bodyPr/>
        <a:lstStyle/>
        <a:p>
          <a:r>
            <a:rPr lang="en-GB"/>
            <a:t>Worked with Level 6 students on co-constructing a checklist to be completed as part of the assessment cover sheet</a:t>
          </a:r>
          <a:endParaRPr lang="en-US"/>
        </a:p>
      </dgm:t>
    </dgm:pt>
    <dgm:pt modelId="{1D5A44DB-3DE8-4081-B9F7-F03F4BA99B2E}" type="parTrans" cxnId="{215E8470-61E7-4A9B-8DFC-6BFFA81457E5}">
      <dgm:prSet/>
      <dgm:spPr/>
      <dgm:t>
        <a:bodyPr/>
        <a:lstStyle/>
        <a:p>
          <a:endParaRPr lang="en-US"/>
        </a:p>
      </dgm:t>
    </dgm:pt>
    <dgm:pt modelId="{3524042F-DBA4-4E45-9A67-DAB69B601534}" type="sibTrans" cxnId="{215E8470-61E7-4A9B-8DFC-6BFFA81457E5}">
      <dgm:prSet/>
      <dgm:spPr/>
      <dgm:t>
        <a:bodyPr/>
        <a:lstStyle/>
        <a:p>
          <a:endParaRPr lang="en-US"/>
        </a:p>
      </dgm:t>
    </dgm:pt>
    <dgm:pt modelId="{5DEA08E7-6983-4D47-A67A-03F39823191D}">
      <dgm:prSet/>
      <dgm:spPr/>
      <dgm:t>
        <a:bodyPr/>
        <a:lstStyle/>
        <a:p>
          <a:r>
            <a:rPr lang="en-GB"/>
            <a:t>Used a checklist for A1 in seminar</a:t>
          </a:r>
          <a:endParaRPr lang="en-US"/>
        </a:p>
      </dgm:t>
    </dgm:pt>
    <dgm:pt modelId="{3B955D9E-1685-4CB4-B891-7ADABCC55724}" type="parTrans" cxnId="{28537D5C-46DC-4146-9F8B-BA7ABC8A9258}">
      <dgm:prSet/>
      <dgm:spPr/>
      <dgm:t>
        <a:bodyPr/>
        <a:lstStyle/>
        <a:p>
          <a:endParaRPr lang="en-US"/>
        </a:p>
      </dgm:t>
    </dgm:pt>
    <dgm:pt modelId="{D5F9C17D-7ED4-4EBC-B383-4535FDB838E7}" type="sibTrans" cxnId="{28537D5C-46DC-4146-9F8B-BA7ABC8A9258}">
      <dgm:prSet/>
      <dgm:spPr/>
      <dgm:t>
        <a:bodyPr/>
        <a:lstStyle/>
        <a:p>
          <a:endParaRPr lang="en-US"/>
        </a:p>
      </dgm:t>
    </dgm:pt>
    <dgm:pt modelId="{98CAD6A9-38BC-4227-8A46-02D0C78FA8B6}">
      <dgm:prSet/>
      <dgm:spPr/>
      <dgm:t>
        <a:bodyPr/>
        <a:lstStyle/>
        <a:p>
          <a:r>
            <a:rPr lang="en-GB"/>
            <a:t>Students asked to create a checklist for A2 </a:t>
          </a:r>
          <a:endParaRPr lang="en-US"/>
        </a:p>
      </dgm:t>
    </dgm:pt>
    <dgm:pt modelId="{67D23D1E-4AF8-4957-95E9-48056949EA7A}" type="parTrans" cxnId="{49A54D99-0841-4829-B63C-55D2A74A9993}">
      <dgm:prSet/>
      <dgm:spPr/>
      <dgm:t>
        <a:bodyPr/>
        <a:lstStyle/>
        <a:p>
          <a:endParaRPr lang="en-US"/>
        </a:p>
      </dgm:t>
    </dgm:pt>
    <dgm:pt modelId="{1E73F7B7-2C5F-455B-9E62-D3116BFABB31}" type="sibTrans" cxnId="{49A54D99-0841-4829-B63C-55D2A74A9993}">
      <dgm:prSet/>
      <dgm:spPr/>
      <dgm:t>
        <a:bodyPr/>
        <a:lstStyle/>
        <a:p>
          <a:endParaRPr lang="en-US"/>
        </a:p>
      </dgm:t>
    </dgm:pt>
    <dgm:pt modelId="{9C1F8F7F-52A6-41ED-99E2-CB5A0961D180}">
      <dgm:prSet/>
      <dgm:spPr/>
      <dgm:t>
        <a:bodyPr/>
        <a:lstStyle/>
        <a:p>
          <a:r>
            <a:rPr lang="en-GB"/>
            <a:t>Compared student’s checklists to assessment requirements</a:t>
          </a:r>
          <a:endParaRPr lang="en-US"/>
        </a:p>
      </dgm:t>
    </dgm:pt>
    <dgm:pt modelId="{D7A94F91-6ADB-4B6B-AAED-1F64328E5280}" type="parTrans" cxnId="{05903E37-E6FF-4527-8185-8D1DC9068BDD}">
      <dgm:prSet/>
      <dgm:spPr/>
      <dgm:t>
        <a:bodyPr/>
        <a:lstStyle/>
        <a:p>
          <a:endParaRPr lang="en-US"/>
        </a:p>
      </dgm:t>
    </dgm:pt>
    <dgm:pt modelId="{E6A484C1-F484-4777-A85D-1578148EDEA4}" type="sibTrans" cxnId="{05903E37-E6FF-4527-8185-8D1DC9068BDD}">
      <dgm:prSet/>
      <dgm:spPr/>
      <dgm:t>
        <a:bodyPr/>
        <a:lstStyle/>
        <a:p>
          <a:endParaRPr lang="en-US"/>
        </a:p>
      </dgm:t>
    </dgm:pt>
    <dgm:pt modelId="{ACB68D8C-2CE4-4597-BA3F-6D14B5AB7721}" type="pres">
      <dgm:prSet presAssocID="{8F4FB182-512E-413B-AC8C-2764A525DE68}" presName="Name0" presStyleCnt="0">
        <dgm:presLayoutVars>
          <dgm:dir/>
          <dgm:animLvl val="lvl"/>
          <dgm:resizeHandles val="exact"/>
        </dgm:presLayoutVars>
      </dgm:prSet>
      <dgm:spPr/>
    </dgm:pt>
    <dgm:pt modelId="{2F17DC76-1B6C-4161-B66E-8348A018EABF}" type="pres">
      <dgm:prSet presAssocID="{9C1F8F7F-52A6-41ED-99E2-CB5A0961D180}" presName="boxAndChildren" presStyleCnt="0"/>
      <dgm:spPr/>
    </dgm:pt>
    <dgm:pt modelId="{5990357E-B686-4131-B412-308C6CE62D59}" type="pres">
      <dgm:prSet presAssocID="{9C1F8F7F-52A6-41ED-99E2-CB5A0961D180}" presName="parentTextBox" presStyleLbl="node1" presStyleIdx="0" presStyleCnt="4"/>
      <dgm:spPr/>
    </dgm:pt>
    <dgm:pt modelId="{ABFDA079-87E2-4BFD-9EAF-EF5820EA4115}" type="pres">
      <dgm:prSet presAssocID="{1E73F7B7-2C5F-455B-9E62-D3116BFABB31}" presName="sp" presStyleCnt="0"/>
      <dgm:spPr/>
    </dgm:pt>
    <dgm:pt modelId="{0B85ACAE-079B-4911-A645-9E5619D9F37C}" type="pres">
      <dgm:prSet presAssocID="{98CAD6A9-38BC-4227-8A46-02D0C78FA8B6}" presName="arrowAndChildren" presStyleCnt="0"/>
      <dgm:spPr/>
    </dgm:pt>
    <dgm:pt modelId="{B25947DB-1095-4477-BDD6-9A8C5D20A032}" type="pres">
      <dgm:prSet presAssocID="{98CAD6A9-38BC-4227-8A46-02D0C78FA8B6}" presName="parentTextArrow" presStyleLbl="node1" presStyleIdx="1" presStyleCnt="4"/>
      <dgm:spPr/>
    </dgm:pt>
    <dgm:pt modelId="{647C480A-DF73-49C2-AEBD-2432E7C37E1B}" type="pres">
      <dgm:prSet presAssocID="{D5F9C17D-7ED4-4EBC-B383-4535FDB838E7}" presName="sp" presStyleCnt="0"/>
      <dgm:spPr/>
    </dgm:pt>
    <dgm:pt modelId="{CDC72E24-4F04-43D7-92F3-726159E8AF7C}" type="pres">
      <dgm:prSet presAssocID="{5DEA08E7-6983-4D47-A67A-03F39823191D}" presName="arrowAndChildren" presStyleCnt="0"/>
      <dgm:spPr/>
    </dgm:pt>
    <dgm:pt modelId="{0AC0619D-D7CB-41D6-9E05-70E383FFF567}" type="pres">
      <dgm:prSet presAssocID="{5DEA08E7-6983-4D47-A67A-03F39823191D}" presName="parentTextArrow" presStyleLbl="node1" presStyleIdx="2" presStyleCnt="4"/>
      <dgm:spPr/>
    </dgm:pt>
    <dgm:pt modelId="{99FC36FB-0349-44CB-8C69-636510B45E17}" type="pres">
      <dgm:prSet presAssocID="{3524042F-DBA4-4E45-9A67-DAB69B601534}" presName="sp" presStyleCnt="0"/>
      <dgm:spPr/>
    </dgm:pt>
    <dgm:pt modelId="{9FD6A9C5-88F0-4CD7-B59D-64BA2DDFDA35}" type="pres">
      <dgm:prSet presAssocID="{ABB3694D-8201-4842-90D9-B09F10747CE7}" presName="arrowAndChildren" presStyleCnt="0"/>
      <dgm:spPr/>
    </dgm:pt>
    <dgm:pt modelId="{FA3C81C6-83EC-435C-805D-C7F9C5F7D037}" type="pres">
      <dgm:prSet presAssocID="{ABB3694D-8201-4842-90D9-B09F10747CE7}" presName="parentTextArrow" presStyleLbl="node1" presStyleIdx="3" presStyleCnt="4"/>
      <dgm:spPr/>
    </dgm:pt>
  </dgm:ptLst>
  <dgm:cxnLst>
    <dgm:cxn modelId="{9940C92B-D815-4CE0-9379-3347243770BF}" type="presOf" srcId="{5DEA08E7-6983-4D47-A67A-03F39823191D}" destId="{0AC0619D-D7CB-41D6-9E05-70E383FFF567}" srcOrd="0" destOrd="0" presId="urn:microsoft.com/office/officeart/2005/8/layout/process4"/>
    <dgm:cxn modelId="{8C8F8136-6F67-49E8-B98E-27F75C4DBC8D}" type="presOf" srcId="{ABB3694D-8201-4842-90D9-B09F10747CE7}" destId="{FA3C81C6-83EC-435C-805D-C7F9C5F7D037}" srcOrd="0" destOrd="0" presId="urn:microsoft.com/office/officeart/2005/8/layout/process4"/>
    <dgm:cxn modelId="{05903E37-E6FF-4527-8185-8D1DC9068BDD}" srcId="{8F4FB182-512E-413B-AC8C-2764A525DE68}" destId="{9C1F8F7F-52A6-41ED-99E2-CB5A0961D180}" srcOrd="3" destOrd="0" parTransId="{D7A94F91-6ADB-4B6B-AAED-1F64328E5280}" sibTransId="{E6A484C1-F484-4777-A85D-1578148EDEA4}"/>
    <dgm:cxn modelId="{28537D5C-46DC-4146-9F8B-BA7ABC8A9258}" srcId="{8F4FB182-512E-413B-AC8C-2764A525DE68}" destId="{5DEA08E7-6983-4D47-A67A-03F39823191D}" srcOrd="1" destOrd="0" parTransId="{3B955D9E-1685-4CB4-B891-7ADABCC55724}" sibTransId="{D5F9C17D-7ED4-4EBC-B383-4535FDB838E7}"/>
    <dgm:cxn modelId="{2A9CC169-1EB7-4DB0-8B62-4F71A6119BBE}" type="presOf" srcId="{98CAD6A9-38BC-4227-8A46-02D0C78FA8B6}" destId="{B25947DB-1095-4477-BDD6-9A8C5D20A032}" srcOrd="0" destOrd="0" presId="urn:microsoft.com/office/officeart/2005/8/layout/process4"/>
    <dgm:cxn modelId="{215E8470-61E7-4A9B-8DFC-6BFFA81457E5}" srcId="{8F4FB182-512E-413B-AC8C-2764A525DE68}" destId="{ABB3694D-8201-4842-90D9-B09F10747CE7}" srcOrd="0" destOrd="0" parTransId="{1D5A44DB-3DE8-4081-B9F7-F03F4BA99B2E}" sibTransId="{3524042F-DBA4-4E45-9A67-DAB69B601534}"/>
    <dgm:cxn modelId="{49A54D99-0841-4829-B63C-55D2A74A9993}" srcId="{8F4FB182-512E-413B-AC8C-2764A525DE68}" destId="{98CAD6A9-38BC-4227-8A46-02D0C78FA8B6}" srcOrd="2" destOrd="0" parTransId="{67D23D1E-4AF8-4957-95E9-48056949EA7A}" sibTransId="{1E73F7B7-2C5F-455B-9E62-D3116BFABB31}"/>
    <dgm:cxn modelId="{85FFB2A6-FAEC-4E52-BF7E-EC0568A770FE}" type="presOf" srcId="{8F4FB182-512E-413B-AC8C-2764A525DE68}" destId="{ACB68D8C-2CE4-4597-BA3F-6D14B5AB7721}" srcOrd="0" destOrd="0" presId="urn:microsoft.com/office/officeart/2005/8/layout/process4"/>
    <dgm:cxn modelId="{0C146BBF-4A58-4CF2-8EF0-B6424A00B4E5}" type="presOf" srcId="{9C1F8F7F-52A6-41ED-99E2-CB5A0961D180}" destId="{5990357E-B686-4131-B412-308C6CE62D59}" srcOrd="0" destOrd="0" presId="urn:microsoft.com/office/officeart/2005/8/layout/process4"/>
    <dgm:cxn modelId="{D7E9468D-1E54-4FFB-BA66-3AF80E0CEAC7}" type="presParOf" srcId="{ACB68D8C-2CE4-4597-BA3F-6D14B5AB7721}" destId="{2F17DC76-1B6C-4161-B66E-8348A018EABF}" srcOrd="0" destOrd="0" presId="urn:microsoft.com/office/officeart/2005/8/layout/process4"/>
    <dgm:cxn modelId="{F011267B-37A4-4098-8029-9C47D6504B23}" type="presParOf" srcId="{2F17DC76-1B6C-4161-B66E-8348A018EABF}" destId="{5990357E-B686-4131-B412-308C6CE62D59}" srcOrd="0" destOrd="0" presId="urn:microsoft.com/office/officeart/2005/8/layout/process4"/>
    <dgm:cxn modelId="{5FD6B237-DC8D-44F2-8C1A-B1D3F2D93534}" type="presParOf" srcId="{ACB68D8C-2CE4-4597-BA3F-6D14B5AB7721}" destId="{ABFDA079-87E2-4BFD-9EAF-EF5820EA4115}" srcOrd="1" destOrd="0" presId="urn:microsoft.com/office/officeart/2005/8/layout/process4"/>
    <dgm:cxn modelId="{E8C57A71-89E1-4C28-842F-EFC4F312FF6B}" type="presParOf" srcId="{ACB68D8C-2CE4-4597-BA3F-6D14B5AB7721}" destId="{0B85ACAE-079B-4911-A645-9E5619D9F37C}" srcOrd="2" destOrd="0" presId="urn:microsoft.com/office/officeart/2005/8/layout/process4"/>
    <dgm:cxn modelId="{EBF96D4D-CAA6-44BA-AF8B-4800294524D3}" type="presParOf" srcId="{0B85ACAE-079B-4911-A645-9E5619D9F37C}" destId="{B25947DB-1095-4477-BDD6-9A8C5D20A032}" srcOrd="0" destOrd="0" presId="urn:microsoft.com/office/officeart/2005/8/layout/process4"/>
    <dgm:cxn modelId="{0ECF2133-2F08-45B8-8B53-15B316A79E54}" type="presParOf" srcId="{ACB68D8C-2CE4-4597-BA3F-6D14B5AB7721}" destId="{647C480A-DF73-49C2-AEBD-2432E7C37E1B}" srcOrd="3" destOrd="0" presId="urn:microsoft.com/office/officeart/2005/8/layout/process4"/>
    <dgm:cxn modelId="{E0DC2673-BC28-4AFA-8B51-982B8C515D19}" type="presParOf" srcId="{ACB68D8C-2CE4-4597-BA3F-6D14B5AB7721}" destId="{CDC72E24-4F04-43D7-92F3-726159E8AF7C}" srcOrd="4" destOrd="0" presId="urn:microsoft.com/office/officeart/2005/8/layout/process4"/>
    <dgm:cxn modelId="{47C7431A-D6E4-43B6-9955-1108D339BC83}" type="presParOf" srcId="{CDC72E24-4F04-43D7-92F3-726159E8AF7C}" destId="{0AC0619D-D7CB-41D6-9E05-70E383FFF567}" srcOrd="0" destOrd="0" presId="urn:microsoft.com/office/officeart/2005/8/layout/process4"/>
    <dgm:cxn modelId="{AB298F04-35E5-47FA-9D77-8BB8FF3A8D27}" type="presParOf" srcId="{ACB68D8C-2CE4-4597-BA3F-6D14B5AB7721}" destId="{99FC36FB-0349-44CB-8C69-636510B45E17}" srcOrd="5" destOrd="0" presId="urn:microsoft.com/office/officeart/2005/8/layout/process4"/>
    <dgm:cxn modelId="{7F37C042-B1E8-48E8-8A7C-C331C51B19E7}" type="presParOf" srcId="{ACB68D8C-2CE4-4597-BA3F-6D14B5AB7721}" destId="{9FD6A9C5-88F0-4CD7-B59D-64BA2DDFDA35}" srcOrd="6" destOrd="0" presId="urn:microsoft.com/office/officeart/2005/8/layout/process4"/>
    <dgm:cxn modelId="{AB2201A5-9C91-4DC9-A612-F9DB94314CEF}" type="presParOf" srcId="{9FD6A9C5-88F0-4CD7-B59D-64BA2DDFDA35}" destId="{FA3C81C6-83EC-435C-805D-C7F9C5F7D0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0357E-B686-4131-B412-308C6CE62D59}">
      <dsp:nvSpPr>
        <dsp:cNvPr id="0" name=""/>
        <dsp:cNvSpPr/>
      </dsp:nvSpPr>
      <dsp:spPr>
        <a:xfrm>
          <a:off x="0" y="4522536"/>
          <a:ext cx="4773168" cy="989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Compared student’s checklists to assessment requirements</a:t>
          </a:r>
          <a:endParaRPr lang="en-US" sz="1700" kern="1200"/>
        </a:p>
      </dsp:txBody>
      <dsp:txXfrm>
        <a:off x="0" y="4522536"/>
        <a:ext cx="4773168" cy="989420"/>
      </dsp:txXfrm>
    </dsp:sp>
    <dsp:sp modelId="{B25947DB-1095-4477-BDD6-9A8C5D20A032}">
      <dsp:nvSpPr>
        <dsp:cNvPr id="0" name=""/>
        <dsp:cNvSpPr/>
      </dsp:nvSpPr>
      <dsp:spPr>
        <a:xfrm rot="10800000">
          <a:off x="0" y="3015649"/>
          <a:ext cx="4773168" cy="1521728"/>
        </a:xfrm>
        <a:prstGeom prst="upArrowCallou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Students asked to create a checklist for A2 </a:t>
          </a:r>
          <a:endParaRPr lang="en-US" sz="1700" kern="1200"/>
        </a:p>
      </dsp:txBody>
      <dsp:txXfrm rot="10800000">
        <a:off x="0" y="3015649"/>
        <a:ext cx="4773168" cy="988773"/>
      </dsp:txXfrm>
    </dsp:sp>
    <dsp:sp modelId="{0AC0619D-D7CB-41D6-9E05-70E383FFF567}">
      <dsp:nvSpPr>
        <dsp:cNvPr id="0" name=""/>
        <dsp:cNvSpPr/>
      </dsp:nvSpPr>
      <dsp:spPr>
        <a:xfrm rot="10800000">
          <a:off x="0" y="1508761"/>
          <a:ext cx="4773168" cy="1521728"/>
        </a:xfrm>
        <a:prstGeom prst="upArrowCallou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Used a checklist for A1 in seminar</a:t>
          </a:r>
          <a:endParaRPr lang="en-US" sz="1700" kern="1200"/>
        </a:p>
      </dsp:txBody>
      <dsp:txXfrm rot="10800000">
        <a:off x="0" y="1508761"/>
        <a:ext cx="4773168" cy="988773"/>
      </dsp:txXfrm>
    </dsp:sp>
    <dsp:sp modelId="{FA3C81C6-83EC-435C-805D-C7F9C5F7D037}">
      <dsp:nvSpPr>
        <dsp:cNvPr id="0" name=""/>
        <dsp:cNvSpPr/>
      </dsp:nvSpPr>
      <dsp:spPr>
        <a:xfrm rot="10800000">
          <a:off x="0" y="1874"/>
          <a:ext cx="4773168" cy="1521728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Worked with Level 6 students on co-constructing a checklist to be completed as part of the assessment cover sheet</a:t>
          </a:r>
          <a:endParaRPr lang="en-US" sz="1700" kern="1200"/>
        </a:p>
      </dsp:txBody>
      <dsp:txXfrm rot="10800000">
        <a:off x="0" y="1874"/>
        <a:ext cx="4773168" cy="988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BE06B1-2363-41F2-81D3-32BF14467048}" type="datetimeFigureOut">
              <a:rPr lang="en-GB"/>
              <a:pPr>
                <a:defRPr/>
              </a:pPr>
              <a:t>26/06/2023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137A21-D0EC-4AF1-869B-EF6466551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8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A491A6-73C8-4EA5-A8FD-23BC89A28399}" type="datetimeFigureOut">
              <a:rPr lang="en-GB"/>
              <a:pPr>
                <a:defRPr/>
              </a:pPr>
              <a:t>26/06/2023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EAFA63-4890-4183-80D2-189BF45C1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52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AFA63-4890-4183-80D2-189BF45C1E9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67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 userDrawn="1"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61386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7" name="Slide Number Placeholder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EAFF01-2CDB-4B15-808A-B58FA8A0CC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9" name="Picture 18" descr="UWL-Logo+ConnectEd_Strap_R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9988" y="288698"/>
            <a:ext cx="2801493" cy="1089470"/>
          </a:xfrm>
          <a:prstGeom prst="rect">
            <a:avLst/>
          </a:prstGeom>
        </p:spPr>
      </p:pic>
      <p:sp>
        <p:nvSpPr>
          <p:cNvPr id="22" name="Footer Placeholder 2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488951" y="836712"/>
            <a:ext cx="8655049" cy="5688631"/>
            <a:chOff x="488951" y="836712"/>
            <a:chExt cx="8655049" cy="568863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971550" y="3444726"/>
              <a:ext cx="5712199" cy="491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Brown circle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588224" y="836712"/>
              <a:ext cx="2555776" cy="5212080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 rot="10800000" flipV="1">
              <a:off x="4572000" y="4365104"/>
              <a:ext cx="2304256" cy="1152128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>
              <a:spLocks/>
            </p:cNvSpPr>
            <p:nvPr userDrawn="1"/>
          </p:nvSpPr>
          <p:spPr>
            <a:xfrm>
              <a:off x="3167064" y="5120407"/>
              <a:ext cx="1404936" cy="14049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Oval 22"/>
            <p:cNvSpPr>
              <a:spLocks/>
            </p:cNvSpPr>
            <p:nvPr userDrawn="1"/>
          </p:nvSpPr>
          <p:spPr>
            <a:xfrm flipH="1">
              <a:off x="3205113" y="5156869"/>
              <a:ext cx="358775" cy="360363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 rot="10800000">
              <a:off x="1331641" y="5263108"/>
              <a:ext cx="1800202" cy="432050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>
              <a:spLocks noChangeAspect="1"/>
            </p:cNvSpPr>
            <p:nvPr userDrawn="1"/>
          </p:nvSpPr>
          <p:spPr>
            <a:xfrm>
              <a:off x="488951" y="4716685"/>
              <a:ext cx="863898" cy="865353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5" name="Picture 4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929" y="58600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779" y="586002"/>
            <a:ext cx="3079501" cy="58531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defRPr sz="28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4929" y="174805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8" name="Picture 7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89391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648474"/>
            <a:ext cx="5486400" cy="58883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8" name="Picture 7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86582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58744"/>
            <a:ext cx="7886700" cy="439200"/>
          </a:xfrm>
        </p:spPr>
        <p:txBody>
          <a:bodyPr numCol="1">
            <a:noAutofit/>
          </a:bodyPr>
          <a:lstStyle>
            <a:lvl1pPr>
              <a:defRPr sz="19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3" y="583128"/>
            <a:ext cx="5046663" cy="583200"/>
          </a:xfrm>
        </p:spPr>
        <p:txBody>
          <a:bodyPr numCol="1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330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64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613"/>
            <a:chExt cx="8604250" cy="5743575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971550" y="3444876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9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613"/>
              <a:ext cx="2555776" cy="521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 rot="10800000" flipV="1">
              <a:off x="4643438" y="4508501"/>
              <a:ext cx="2305050" cy="1008062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/>
            </p:cNvSpPr>
            <p:nvPr/>
          </p:nvSpPr>
          <p:spPr bwMode="auto">
            <a:xfrm>
              <a:off x="3059113" y="4959351"/>
              <a:ext cx="1620837" cy="16208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1" name="Oval 10"/>
            <p:cNvSpPr>
              <a:spLocks/>
            </p:cNvSpPr>
            <p:nvPr/>
          </p:nvSpPr>
          <p:spPr bwMode="auto">
            <a:xfrm flipH="1">
              <a:off x="3151188" y="4908551"/>
              <a:ext cx="358775" cy="360362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10800000">
              <a:off x="1331913" y="5373688"/>
              <a:ext cx="1727200" cy="287338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539750" y="4797426"/>
              <a:ext cx="942975" cy="944562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AFF01-2CDB-4B15-808A-B58FA8A0CC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UWL PPT Guidelines - Version 2 - February 2015    </a:t>
            </a:r>
          </a:p>
        </p:txBody>
      </p:sp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  <p:sp>
        <p:nvSpPr>
          <p:cNvPr id="16" name="Oval 15"/>
          <p:cNvSpPr>
            <a:spLocks noChangeAspect="1"/>
          </p:cNvSpPr>
          <p:nvPr userDrawn="1"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pic>
        <p:nvPicPr>
          <p:cNvPr id="17" name="Picture 16" descr="UWL-Logo+ConnectEd_Strap_RE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69988" y="288698"/>
            <a:ext cx="2801493" cy="1089470"/>
          </a:xfrm>
          <a:prstGeom prst="rect">
            <a:avLst/>
          </a:prstGeom>
        </p:spPr>
      </p:pic>
      <p:sp>
        <p:nvSpPr>
          <p:cNvPr id="18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895600" cy="365125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88951" y="836712"/>
            <a:ext cx="8655049" cy="5688631"/>
            <a:chOff x="488951" y="836712"/>
            <a:chExt cx="8655049" cy="5688631"/>
          </a:xfrm>
        </p:grpSpPr>
        <p:cxnSp>
          <p:nvCxnSpPr>
            <p:cNvPr id="20" name="Straight Connector 19"/>
            <p:cNvCxnSpPr/>
            <p:nvPr userDrawn="1"/>
          </p:nvCxnSpPr>
          <p:spPr>
            <a:xfrm flipV="1">
              <a:off x="971550" y="3444726"/>
              <a:ext cx="5712199" cy="491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Brown circle.jpg"/>
            <p:cNvPicPr>
              <a:picLocks noChangeAspect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6588224" y="836712"/>
              <a:ext cx="2555776" cy="521208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 userDrawn="1"/>
          </p:nvCxnSpPr>
          <p:spPr>
            <a:xfrm rot="10800000" flipV="1">
              <a:off x="4572000" y="4365104"/>
              <a:ext cx="2304256" cy="1152128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/>
            </p:cNvSpPr>
            <p:nvPr userDrawn="1"/>
          </p:nvSpPr>
          <p:spPr>
            <a:xfrm>
              <a:off x="3167064" y="5120407"/>
              <a:ext cx="1404936" cy="14049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/>
            <p:cNvSpPr>
              <a:spLocks/>
            </p:cNvSpPr>
            <p:nvPr userDrawn="1"/>
          </p:nvSpPr>
          <p:spPr>
            <a:xfrm flipH="1">
              <a:off x="3205113" y="5156869"/>
              <a:ext cx="358775" cy="360363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 rot="10800000">
              <a:off x="1331641" y="5263108"/>
              <a:ext cx="1800202" cy="432050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488951" y="4716685"/>
              <a:ext cx="863898" cy="865353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13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pic>
        <p:nvPicPr>
          <p:cNvPr id="13" name="Picture 12" descr="paragonUWL_CMYK_300dpi_BLOWUP_small.T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908720"/>
            <a:ext cx="4988679" cy="4968552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AFF01-2CDB-4B15-808A-B58FA8A0CC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UWL PPT Guidelines - Version 2 - February 2015    </a:t>
            </a:r>
          </a:p>
        </p:txBody>
      </p:sp>
      <p:pic>
        <p:nvPicPr>
          <p:cNvPr id="17" name="Picture 16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  <p:sp>
        <p:nvSpPr>
          <p:cNvPr id="16" name="Oval 15"/>
          <p:cNvSpPr>
            <a:spLocks noChangeAspect="1"/>
          </p:cNvSpPr>
          <p:nvPr userDrawn="1"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pic>
        <p:nvPicPr>
          <p:cNvPr id="18" name="Picture 17" descr="UWL-Logo+ConnectEd_Strap_RE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69988" y="288698"/>
            <a:ext cx="2801493" cy="108947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V="1">
            <a:off x="971550" y="3444726"/>
            <a:ext cx="5712199" cy="4912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895600" cy="365125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88951" y="1300668"/>
            <a:ext cx="10347745" cy="5224675"/>
            <a:chOff x="488951" y="1300668"/>
            <a:chExt cx="10347745" cy="5224675"/>
          </a:xfrm>
        </p:grpSpPr>
        <p:cxnSp>
          <p:nvCxnSpPr>
            <p:cNvPr id="22" name="Straight Connector 21"/>
            <p:cNvCxnSpPr/>
            <p:nvPr userDrawn="1"/>
          </p:nvCxnSpPr>
          <p:spPr>
            <a:xfrm rot="10800000" flipV="1">
              <a:off x="4572000" y="3501008"/>
              <a:ext cx="4032450" cy="2016224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/>
            </p:cNvSpPr>
            <p:nvPr userDrawn="1"/>
          </p:nvSpPr>
          <p:spPr>
            <a:xfrm>
              <a:off x="3167064" y="5120407"/>
              <a:ext cx="1404936" cy="14049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/>
            <p:cNvSpPr>
              <a:spLocks/>
            </p:cNvSpPr>
            <p:nvPr userDrawn="1"/>
          </p:nvSpPr>
          <p:spPr>
            <a:xfrm flipH="1">
              <a:off x="3205113" y="5156869"/>
              <a:ext cx="358775" cy="360363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 rot="10800000">
              <a:off x="1331641" y="5263108"/>
              <a:ext cx="1800202" cy="432050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488951" y="4716685"/>
              <a:ext cx="863898" cy="865353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7" name="Picture 26" descr="paragonUWL_CMYK_300dpi_BLOWUP_small.TIF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6516216" y="1300668"/>
              <a:ext cx="4320480" cy="4303048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073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6" name="Picture 15" descr="_JWB2670_sized_CMYK copy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482" y="896962"/>
            <a:ext cx="4932000" cy="49443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355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6" name="Picture 15" descr="_JWB2509_cmyk_300_resized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904" y="908720"/>
            <a:ext cx="4918191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2019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428801"/>
            <a:ext cx="8192888" cy="444847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10000"/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80000"/>
              <a:defRPr sz="28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–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2FF9-F14E-478C-A862-A3B16D74F3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0" name="Picture 9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_JWB0729_cmyk_300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053" y="907260"/>
            <a:ext cx="4915213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3580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72367" y="912415"/>
            <a:ext cx="4943266" cy="4943266"/>
          </a:xfrm>
          <a:prstGeom prst="ellipse">
            <a:avLst/>
          </a:prstGeom>
          <a:ln w="28575" cmpd="sng">
            <a:solidFill>
              <a:srgbClr val="0039A6"/>
            </a:solidFill>
          </a:ln>
        </p:spPr>
      </p:pic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54709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712"/>
            <a:chExt cx="8604250" cy="5743476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71550" y="3444930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2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712"/>
              <a:ext cx="2555776" cy="521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rot="10800000" flipV="1">
              <a:off x="4643438" y="4508537"/>
              <a:ext cx="2305050" cy="1008045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113" y="4959379"/>
              <a:ext cx="1620837" cy="1620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188" y="4908580"/>
              <a:ext cx="358775" cy="360356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913" y="5373709"/>
              <a:ext cx="1727200" cy="287333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457"/>
              <a:ext cx="942975" cy="944546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6" y="3463211"/>
            <a:ext cx="529127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Footer Placeholder 31"/>
          <p:cNvSpPr>
            <a:spLocks noGrp="1"/>
          </p:cNvSpPr>
          <p:nvPr>
            <p:ph type="ftr" sz="quarter" idx="10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Slide Number Placeholder 36"/>
          <p:cNvSpPr>
            <a:spLocks noGrp="1"/>
          </p:cNvSpPr>
          <p:nvPr>
            <p:ph type="sldNum" sz="quarter" idx="11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18204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UWL no co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1361-63F2-4B9F-9C88-63762601233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15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3" name="Picture 2" descr="logo for powerpoint reduced size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  <p:pic>
        <p:nvPicPr>
          <p:cNvPr id="7" name="Picture 6" descr="UWL-Logo+ConnectEd_Strap_RE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9988" y="288698"/>
            <a:ext cx="2801493" cy="10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01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6" name="Picture 5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428801"/>
            <a:ext cx="8192888" cy="44484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defRPr sz="24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 sz="24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–"/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A2FF9-F14E-478C-A862-A3B16D74F39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73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197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9341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49CA-90DC-4C23-A8E4-F2C12BCF91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4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197" y="1378090"/>
            <a:ext cx="4102844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197" y="2282144"/>
            <a:ext cx="4102844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669" y="1378090"/>
            <a:ext cx="4104456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669" y="2282144"/>
            <a:ext cx="4104456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2CF9-266D-46ED-98B2-DFCCF9DCF21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46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856B2-463C-4649-A3AC-280DD2C5FA4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7" name="Picture 6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6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5" name="Picture 4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5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 userDrawn="1"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61386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7" name="Slide Number Placeholder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EAFF01-2CDB-4B15-808A-B58FA8A0CC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9" name="Picture 18" descr="UWL-Logo+ConnectEd_Strap_R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9988" y="288698"/>
            <a:ext cx="2801493" cy="108947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 flipV="1">
            <a:off x="971550" y="3444726"/>
            <a:ext cx="5712199" cy="4912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grpSp>
        <p:nvGrpSpPr>
          <p:cNvPr id="393" name="Group 392"/>
          <p:cNvGrpSpPr/>
          <p:nvPr userDrawn="1"/>
        </p:nvGrpSpPr>
        <p:grpSpPr>
          <a:xfrm>
            <a:off x="488951" y="1300668"/>
            <a:ext cx="10347745" cy="5224675"/>
            <a:chOff x="488951" y="1300668"/>
            <a:chExt cx="10347745" cy="5224675"/>
          </a:xfrm>
        </p:grpSpPr>
        <p:cxnSp>
          <p:nvCxnSpPr>
            <p:cNvPr id="27" name="Straight Connector 26"/>
            <p:cNvCxnSpPr/>
            <p:nvPr userDrawn="1"/>
          </p:nvCxnSpPr>
          <p:spPr>
            <a:xfrm rot="10800000" flipV="1">
              <a:off x="4572000" y="3501008"/>
              <a:ext cx="4032450" cy="2016224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>
              <a:spLocks/>
            </p:cNvSpPr>
            <p:nvPr userDrawn="1"/>
          </p:nvSpPr>
          <p:spPr>
            <a:xfrm>
              <a:off x="3167064" y="5120407"/>
              <a:ext cx="1404936" cy="14049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28"/>
            <p:cNvSpPr>
              <a:spLocks/>
            </p:cNvSpPr>
            <p:nvPr userDrawn="1"/>
          </p:nvSpPr>
          <p:spPr>
            <a:xfrm flipH="1">
              <a:off x="3205113" y="5156869"/>
              <a:ext cx="358775" cy="360363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0" name="Straight Connector 29"/>
            <p:cNvCxnSpPr/>
            <p:nvPr userDrawn="1"/>
          </p:nvCxnSpPr>
          <p:spPr>
            <a:xfrm rot="10800000">
              <a:off x="1331641" y="5263108"/>
              <a:ext cx="1800202" cy="432050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488951" y="4716685"/>
              <a:ext cx="863898" cy="865353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" name="Picture 23" descr="paragonUWL_CMYK_300dpi_BLOWUP_small.TIF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516216" y="1300668"/>
              <a:ext cx="4320480" cy="4303048"/>
            </a:xfrm>
            <a:prstGeom prst="ellipse">
              <a:avLst/>
            </a:prstGeom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929" y="58600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779" y="586003"/>
            <a:ext cx="3079501" cy="57233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28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4929" y="1748053"/>
            <a:ext cx="3008313" cy="456126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8" name="Picture 7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58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89391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648474"/>
            <a:ext cx="5486400" cy="58883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8" name="Picture 7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72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613"/>
            <a:chExt cx="8604250" cy="5743575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971550" y="3444876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9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613"/>
              <a:ext cx="2555776" cy="521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 rot="10800000" flipV="1">
              <a:off x="4643438" y="4508501"/>
              <a:ext cx="2305050" cy="1008062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/>
            </p:cNvSpPr>
            <p:nvPr/>
          </p:nvSpPr>
          <p:spPr bwMode="auto">
            <a:xfrm>
              <a:off x="3059113" y="4959351"/>
              <a:ext cx="1620837" cy="16208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1" name="Oval 10"/>
            <p:cNvSpPr>
              <a:spLocks/>
            </p:cNvSpPr>
            <p:nvPr/>
          </p:nvSpPr>
          <p:spPr bwMode="auto">
            <a:xfrm flipH="1">
              <a:off x="3151188" y="4908551"/>
              <a:ext cx="358775" cy="360362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10800000">
              <a:off x="1331913" y="5373688"/>
              <a:ext cx="1727200" cy="287338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539750" y="4797426"/>
              <a:ext cx="942975" cy="944562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AFF01-2CDB-4B15-808A-B58FA8A0CC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8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pic>
        <p:nvPicPr>
          <p:cNvPr id="13" name="Picture 12" descr="paragonUWL_CMYK_300dpi_BLOWUP_small.T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908720"/>
            <a:ext cx="4988679" cy="4968552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AFF01-2CDB-4B15-808A-B58FA8A0CC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7" name="Picture 16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54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6" name="Picture 15" descr="_JWB2670_sized_CMYK copy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482" y="896962"/>
            <a:ext cx="4932000" cy="49443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07089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6" name="Picture 15" descr="_JWB2509_cmyk_300_resized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904" y="908720"/>
            <a:ext cx="4918191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86286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_JWB0729_cmyk_300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053" y="907260"/>
            <a:ext cx="4915213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687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72367" y="912415"/>
            <a:ext cx="4943266" cy="4943266"/>
          </a:xfrm>
          <a:prstGeom prst="ellipse">
            <a:avLst/>
          </a:prstGeom>
          <a:ln w="28575" cmpd="sng">
            <a:solidFill>
              <a:srgbClr val="0039A6"/>
            </a:solidFill>
          </a:ln>
        </p:spPr>
      </p:pic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54660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712"/>
            <a:chExt cx="8604250" cy="5743476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71550" y="3444930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2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712"/>
              <a:ext cx="2555776" cy="521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rot="10800000" flipV="1">
              <a:off x="4643438" y="4508537"/>
              <a:ext cx="2305050" cy="1008045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113" y="4959379"/>
              <a:ext cx="1620837" cy="1620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188" y="4908580"/>
              <a:ext cx="358775" cy="360356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913" y="5373709"/>
              <a:ext cx="1727200" cy="287333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457"/>
              <a:ext cx="942975" cy="944546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6" y="3463211"/>
            <a:ext cx="529127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Footer Placeholder 31"/>
          <p:cNvSpPr>
            <a:spLocks noGrp="1"/>
          </p:cNvSpPr>
          <p:nvPr>
            <p:ph type="ftr" sz="quarter" idx="10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Slide Number Placeholder 36"/>
          <p:cNvSpPr>
            <a:spLocks noGrp="1"/>
          </p:cNvSpPr>
          <p:nvPr>
            <p:ph type="sldNum" sz="quarter" idx="11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612961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UWL no co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1361-63F2-4B9F-9C88-63762601233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15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3" name="Picture 2" descr="logo for powerpoint reduced size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1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 userDrawn="1"/>
        </p:nvGrpSpPr>
        <p:grpSpPr>
          <a:xfrm>
            <a:off x="488951" y="836712"/>
            <a:ext cx="8655049" cy="5688631"/>
            <a:chOff x="488951" y="836712"/>
            <a:chExt cx="8655049" cy="5688631"/>
          </a:xfrm>
        </p:grpSpPr>
        <p:cxnSp>
          <p:nvCxnSpPr>
            <p:cNvPr id="43" name="Straight Connector 42"/>
            <p:cNvCxnSpPr/>
            <p:nvPr userDrawn="1"/>
          </p:nvCxnSpPr>
          <p:spPr>
            <a:xfrm flipV="1">
              <a:off x="971550" y="3444726"/>
              <a:ext cx="5712199" cy="491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 descr="Brown circle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6588224" y="836712"/>
              <a:ext cx="2555776" cy="5212080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 userDrawn="1"/>
          </p:nvCxnSpPr>
          <p:spPr>
            <a:xfrm rot="10800000" flipV="1">
              <a:off x="4572000" y="4365104"/>
              <a:ext cx="2304256" cy="1152128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/>
            </p:cNvSpPr>
            <p:nvPr userDrawn="1"/>
          </p:nvSpPr>
          <p:spPr>
            <a:xfrm>
              <a:off x="3167064" y="5120407"/>
              <a:ext cx="1404936" cy="14049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Oval 46"/>
            <p:cNvSpPr>
              <a:spLocks/>
            </p:cNvSpPr>
            <p:nvPr userDrawn="1"/>
          </p:nvSpPr>
          <p:spPr>
            <a:xfrm flipH="1">
              <a:off x="3205113" y="5156869"/>
              <a:ext cx="358775" cy="360363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8" name="Straight Connector 47"/>
            <p:cNvCxnSpPr/>
            <p:nvPr userDrawn="1"/>
          </p:nvCxnSpPr>
          <p:spPr>
            <a:xfrm rot="10800000">
              <a:off x="1331641" y="5263108"/>
              <a:ext cx="1800202" cy="432050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>
              <a:spLocks noChangeAspect="1"/>
            </p:cNvSpPr>
            <p:nvPr userDrawn="1"/>
          </p:nvSpPr>
          <p:spPr>
            <a:xfrm>
              <a:off x="488951" y="4716685"/>
              <a:ext cx="863898" cy="865353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6" y="3463211"/>
            <a:ext cx="5291270" cy="61386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7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sp>
        <p:nvSpPr>
          <p:cNvPr id="31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EAFF01-2CDB-4B15-808A-B58FA8A0CC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1" name="Picture 40" descr="ConnectEd_Roundel_Dotted_RED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6816622" y="0"/>
            <a:ext cx="1690688" cy="159129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862013" y="4221163"/>
            <a:ext cx="5310187" cy="431800"/>
          </a:xfrm>
        </p:spPr>
        <p:txBody>
          <a:bodyPr/>
          <a:lstStyle>
            <a:lvl1pPr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852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428801"/>
            <a:ext cx="8192888" cy="44484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defRPr sz="24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 sz="24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–"/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A2FF9-F14E-478C-A862-A3B16D74F39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292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197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9341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49CA-90DC-4C23-A8E4-F2C12BCF91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812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197" y="1378090"/>
            <a:ext cx="4102844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197" y="2282144"/>
            <a:ext cx="4102844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669" y="1378090"/>
            <a:ext cx="4104456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669" y="2282144"/>
            <a:ext cx="4104456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2CF9-266D-46ED-98B2-DFCCF9DCF21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041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856B2-463C-4649-A3AC-280DD2C5FA4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018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77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929" y="58600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779" y="586003"/>
            <a:ext cx="3079501" cy="57233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28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4929" y="1748053"/>
            <a:ext cx="3008313" cy="456126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14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89391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648474"/>
            <a:ext cx="5486400" cy="58883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84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58744"/>
            <a:ext cx="7886700" cy="439200"/>
          </a:xfrm>
        </p:spPr>
        <p:txBody>
          <a:bodyPr numCol="1">
            <a:noAutofit/>
          </a:bodyPr>
          <a:lstStyle>
            <a:lvl1pPr>
              <a:defRPr sz="19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3" y="583128"/>
            <a:ext cx="5046663" cy="583200"/>
          </a:xfrm>
        </p:spPr>
        <p:txBody>
          <a:bodyPr numCol="1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825" y="6789059"/>
            <a:ext cx="9154800" cy="7782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numCol="1" rtlCol="0" anchor="ctr"/>
          <a:lstStyle/>
          <a:p>
            <a:pPr marL="0" marR="0" lvl="0" indent="0" algn="ctr" defTabSz="6858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altLang="ro-RO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717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" y="111252"/>
            <a:ext cx="9113520" cy="67467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22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UWL no co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6D6E7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1361-63F2-4B9F-9C88-6376260123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1" name="Picture 10" descr="UWL-Logo+ConnectEd_Strap_R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9988" y="288698"/>
            <a:ext cx="2801493" cy="1089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6A73D-F060-00C2-1A69-AFFB2884C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A4735-B29F-EF22-3D71-4A169AEB5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81E66-89C6-A0AB-C6C8-82099B32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76473-B9C7-C8EB-7C8C-98D64FB1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5952-4761-3EBD-C691-3D741C1C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99445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A273-7BF6-22C9-3F08-F6E4C82B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E2212-D387-4D89-8A4C-629FD8BF0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673E2-50BB-A8DA-BA7E-90454A70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A78C-2DBD-0A68-C7E8-67352C21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2ACA9-A5BD-2A59-2668-EC0C469B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A2FF9-F14E-478C-A862-A3B16D74F39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936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01F7-FF06-D4D4-DBBE-E68CDB26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A045B-C310-4160-350C-978DD5F1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047CB-CD79-02E5-16CE-76605F77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BBEE7-00CF-084F-23F0-EA167867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25A15-31C3-843C-134D-44998448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324800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8887-EFE7-24C1-4E79-4D152161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188C-A45A-1255-A804-72B290CB6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B8841-186C-5999-49B9-772676BB7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37234-26B6-2B93-AACE-8287E422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0B87E-64F3-7EE7-0097-D24BA2E2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E0364-3007-F304-D330-81C1638E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B49CA-90DC-4C23-A8E4-F2C12BCF91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93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02B4-F969-8308-EBB7-5A1168B9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9B780-4576-B4DE-973E-E5C633C9B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4B9E8-45AA-6EE3-E094-B7488DF55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A39C2-922D-6D2A-B875-75C75B33F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E96A1-FDC2-A4D1-8A2F-E8AD29742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AD925-497E-B24F-1AD2-42BBA4AF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7EBC0-A1A1-8E57-30B8-FB657D67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2DADB-4BBF-E4A4-F063-BC04042B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02CF9-266D-46ED-98B2-DFCCF9DCF21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620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22078-8AA6-0C62-8035-FED44BBE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28EB5-5A97-25F5-CB92-20A2F452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31134-E246-B7B3-CF66-4016124E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BD9F2-5390-9F6D-540B-2EB62DD2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856B2-463C-4649-A3AC-280DD2C5FA4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46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1503A-B67B-DBEE-77F4-215FAC61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9FC85-329B-8DFB-E80B-79FAAF08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DDB66-7EC5-80B3-E4CE-89345E0D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162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0238-0026-7B41-CDD7-FB53E251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4D0F5-A9FF-FEF7-EC5E-A3ECB06A2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9551E-2839-5A62-A8A4-20E348C58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AE972-F4FB-25AC-449D-FEBB73DB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CC8C7-F5E4-9E8B-3A54-E25211AE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4F294-0FDC-23B6-E48D-2A988CBC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5401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0ADA-4C64-A3E6-71E2-07C79CB6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61099-92DE-4E63-7909-94AA0D0C5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E5390-9153-A680-1D9A-EECA884BA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F952E-77FB-B6C5-9925-6447D991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A65AE-C45E-B1EA-C37F-305907C4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33BC2-B5A8-A954-6592-3B91CB5B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84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DAB1-039F-FB5F-8D2F-87BEDB4C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DAC38-0FE8-8BED-C7AC-1736651A8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041F-88CB-A976-62CC-0943959B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F1A42-4A32-7934-91AF-1B1114C4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BD5CF-45D8-2037-E984-515D124A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61794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6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05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2" name="Picture 11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AEE1F-F04C-BABF-B076-A76DE2A8F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2FAFC-A666-1461-3B4F-C9CC74C65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FC762-F9C8-23C3-DE8E-4BA5B111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922FA-DC58-1185-99A6-7433DA99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1A09C-61F3-3C97-57F4-694F660A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74827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197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buSzPct val="80000"/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buSzPct val="80000"/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9341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buSzPct val="80000"/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buSzPct val="80000"/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49CA-90DC-4C23-A8E4-F2C12BCF91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2" name="Picture 11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197" y="1378090"/>
            <a:ext cx="4102844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197" y="2282144"/>
            <a:ext cx="4102844" cy="3747454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669" y="1378090"/>
            <a:ext cx="4104456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669" y="2282144"/>
            <a:ext cx="4104456" cy="3747454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2CF9-266D-46ED-98B2-DFCCF9DCF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5" name="Picture 14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56B2-463C-4649-A3AC-280DD2C5FA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7" name="Picture 6" descr="ConnectEd_Roundel_Dotted_RED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308304" y="0"/>
            <a:ext cx="1149668" cy="96589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8" y="486693"/>
            <a:ext cx="6965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2750" y="1431925"/>
            <a:ext cx="8191500" cy="444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87" name="Rectangle 3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6D6E7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988" y="6111875"/>
            <a:ext cx="395287" cy="4127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414338" y="6323013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7" r:id="rId2"/>
    <p:sldLayoutId id="2147483785" r:id="rId3"/>
    <p:sldLayoutId id="2147483774" r:id="rId4"/>
    <p:sldLayoutId id="2147483776" r:id="rId5"/>
    <p:sldLayoutId id="2147483781" r:id="rId6"/>
    <p:sldLayoutId id="2147483778" r:id="rId7"/>
    <p:sldLayoutId id="2147483779" r:id="rId8"/>
    <p:sldLayoutId id="2147483780" r:id="rId9"/>
    <p:sldLayoutId id="2147483782" r:id="rId10"/>
    <p:sldLayoutId id="2147483783" r:id="rId11"/>
    <p:sldLayoutId id="2147483784" r:id="rId12"/>
    <p:sldLayoutId id="2147483822" r:id="rId13"/>
    <p:sldLayoutId id="2147483823" r:id="rId14"/>
    <p:sldLayoutId id="2147483824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0039A6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9pPr>
    </p:titleStyle>
    <p:bodyStyle>
      <a:lvl1pPr marL="187325" indent="-187325" algn="l" rtl="0" eaLnBrk="1" fontAlgn="base" hangingPunct="1">
        <a:lnSpc>
          <a:spcPct val="130000"/>
        </a:lnSpc>
        <a:spcBef>
          <a:spcPts val="600"/>
        </a:spcBef>
        <a:spcAft>
          <a:spcPts val="600"/>
        </a:spcAft>
        <a:buSzPct val="110000"/>
        <a:buFont typeface="Arial" charset="0"/>
        <a:buChar char="•"/>
        <a:defRPr sz="2800" kern="120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ct val="130000"/>
        </a:lnSpc>
        <a:spcBef>
          <a:spcPts val="600"/>
        </a:spcBef>
        <a:spcAft>
          <a:spcPts val="600"/>
        </a:spcAft>
        <a:buClr>
          <a:srgbClr val="747678"/>
        </a:buClr>
        <a:buSzPct val="80000"/>
        <a:buFont typeface="Arial" charset="0"/>
        <a:buChar char="–"/>
        <a:defRPr sz="2800" kern="120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lnSpc>
          <a:spcPct val="130000"/>
        </a:lnSpc>
        <a:spcBef>
          <a:spcPts val="600"/>
        </a:spcBef>
        <a:spcAft>
          <a:spcPts val="600"/>
        </a:spcAft>
        <a:buClr>
          <a:srgbClr val="747678"/>
        </a:buClr>
        <a:buSzPct val="110000"/>
        <a:buFont typeface="Arial" charset="0"/>
        <a:buChar char="•"/>
        <a:defRPr sz="2400" kern="120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lnSpc>
          <a:spcPct val="130000"/>
        </a:lnSpc>
        <a:spcBef>
          <a:spcPts val="600"/>
        </a:spcBef>
        <a:spcAft>
          <a:spcPts val="600"/>
        </a:spcAft>
        <a:buClr>
          <a:srgbClr val="747678"/>
        </a:buClr>
        <a:buSzPct val="80000"/>
        <a:buFont typeface="Arial" charset="0"/>
        <a:buChar char="–"/>
        <a:defRPr sz="2000" kern="120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lnSpc>
          <a:spcPct val="130000"/>
        </a:lnSpc>
        <a:spcBef>
          <a:spcPts val="600"/>
        </a:spcBef>
        <a:spcAft>
          <a:spcPts val="600"/>
        </a:spcAft>
        <a:buClr>
          <a:srgbClr val="747678"/>
        </a:buClr>
        <a:buFont typeface="Arial" charset="0"/>
        <a:buChar char="»"/>
        <a:defRPr sz="2000" kern="120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solidFill>
                <a:srgbClr val="747678"/>
              </a:solidFill>
              <a:latin typeface="Verdana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12750" y="558800"/>
            <a:ext cx="6965950" cy="85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2750" y="1431925"/>
            <a:ext cx="8191500" cy="444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7" name="Rectangle 3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6D6E7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747678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2750" y="6332538"/>
            <a:ext cx="2935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0850" y="6146800"/>
            <a:ext cx="37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3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9A6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9pPr>
    </p:titleStyle>
    <p:bodyStyle>
      <a:lvl1pPr marL="187325" indent="-187325" algn="l" rtl="0" eaLnBrk="1" fontAlgn="base" hangingPunct="1">
        <a:spcBef>
          <a:spcPts val="600"/>
        </a:spcBef>
        <a:spcAft>
          <a:spcPts val="600"/>
        </a:spcAft>
        <a:buSzPct val="110000"/>
        <a:buFont typeface="Arial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627063" indent="-3556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4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084263" indent="-373063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1338263" indent="-2540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1608138" indent="-269875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solidFill>
                <a:srgbClr val="747678"/>
              </a:solidFill>
              <a:latin typeface="Verdana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12750" y="558800"/>
            <a:ext cx="6965950" cy="85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2750" y="1431925"/>
            <a:ext cx="8191500" cy="444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7" name="Rectangle 3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6D6E7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747678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2750" y="6332538"/>
            <a:ext cx="2935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0850" y="6146800"/>
            <a:ext cx="37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23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9A6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9pPr>
    </p:titleStyle>
    <p:bodyStyle>
      <a:lvl1pPr marL="187325" indent="-187325" algn="l" rtl="0" eaLnBrk="1" fontAlgn="base" hangingPunct="1">
        <a:spcBef>
          <a:spcPts val="600"/>
        </a:spcBef>
        <a:spcAft>
          <a:spcPts val="600"/>
        </a:spcAft>
        <a:buSzPct val="110000"/>
        <a:buFont typeface="Arial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627063" indent="-3556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4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084263" indent="-373063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1338263" indent="-2540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1608138" indent="-269875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48B39-6F92-CAB1-5D86-740BE8CB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C2C9A-DD0D-3940-F59F-6E76C4747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636E2-D062-78AD-5A61-99B51D919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47BC5-B1BA-4826-AD08-50B52A94B3E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59470-E5A2-73E3-C37B-BB531FCCB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6028D-8D28-6E73-9741-1B48682DA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FDF14D-082B-4451-A688-4835380261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32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pb-eu-w2.wpmucdn.com/campuspress.uwl.ac.uk/dist/b/1751/files/2019/07/Poster_Paul_Byrne-FLT2019.pdf" TargetMode="External"/><Relationship Id="rId2" Type="http://schemas.openxmlformats.org/officeDocument/2006/relationships/hyperlink" Target="https://doi.org/10.1016/j.phrs.2015.10.017" TargetMode="Externa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dx.doi.org/10.2139/ssrn.43531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electric blue, logo, text, symbol&#10;&#10;Description automatically generated">
            <a:extLst>
              <a:ext uri="{FF2B5EF4-FFF2-40B4-BE49-F238E27FC236}">
                <a16:creationId xmlns:a16="http://schemas.microsoft.com/office/drawing/2014/main" id="{9A0CDFB0-0F8B-D114-F948-056E85E44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 r="32184"/>
          <a:stretch/>
        </p:blipFill>
        <p:spPr>
          <a:xfrm>
            <a:off x="582198" y="965199"/>
            <a:ext cx="2509812" cy="4927602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95593" y="3892720"/>
            <a:ext cx="4860997" cy="183591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Co-constructing the cover sheet: </a:t>
            </a:r>
            <a:r>
              <a:rPr lang="en-US" sz="32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can student collaboration in creating an assessment checklist support assessment literacy?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  <a:gd name="connsiteX0" fmla="*/ 0 w 3771900"/>
              <a:gd name="connsiteY0" fmla="*/ 0 h 18288"/>
              <a:gd name="connsiteX1" fmla="*/ 590931 w 3771900"/>
              <a:gd name="connsiteY1" fmla="*/ 0 h 18288"/>
              <a:gd name="connsiteX2" fmla="*/ 1106424 w 3771900"/>
              <a:gd name="connsiteY2" fmla="*/ 0 h 18288"/>
              <a:gd name="connsiteX3" fmla="*/ 1810512 w 3771900"/>
              <a:gd name="connsiteY3" fmla="*/ 0 h 18288"/>
              <a:gd name="connsiteX4" fmla="*/ 2401443 w 3771900"/>
              <a:gd name="connsiteY4" fmla="*/ 0 h 18288"/>
              <a:gd name="connsiteX5" fmla="*/ 2992374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1999107 w 3771900"/>
              <a:gd name="connsiteY10" fmla="*/ 18288 h 18288"/>
              <a:gd name="connsiteX11" fmla="*/ 1370457 w 3771900"/>
              <a:gd name="connsiteY11" fmla="*/ 18288 h 18288"/>
              <a:gd name="connsiteX12" fmla="*/ 779526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7436" y="-36175"/>
                  <a:pt x="366245" y="33246"/>
                  <a:pt x="704088" y="0"/>
                </a:cubicBezTo>
                <a:cubicBezTo>
                  <a:pt x="1023542" y="-9212"/>
                  <a:pt x="1135888" y="21706"/>
                  <a:pt x="1370457" y="0"/>
                </a:cubicBezTo>
                <a:cubicBezTo>
                  <a:pt x="1612643" y="1012"/>
                  <a:pt x="1918282" y="-28472"/>
                  <a:pt x="2036826" y="0"/>
                </a:cubicBezTo>
                <a:cubicBezTo>
                  <a:pt x="2158661" y="40105"/>
                  <a:pt x="2354247" y="26415"/>
                  <a:pt x="2552319" y="0"/>
                </a:cubicBezTo>
                <a:cubicBezTo>
                  <a:pt x="2716777" y="-17114"/>
                  <a:pt x="2824915" y="23043"/>
                  <a:pt x="3105531" y="0"/>
                </a:cubicBezTo>
                <a:cubicBezTo>
                  <a:pt x="3381044" y="-32429"/>
                  <a:pt x="3596902" y="3395"/>
                  <a:pt x="3771900" y="0"/>
                </a:cubicBezTo>
                <a:cubicBezTo>
                  <a:pt x="3771609" y="9035"/>
                  <a:pt x="3771801" y="15148"/>
                  <a:pt x="3771900" y="18288"/>
                </a:cubicBezTo>
                <a:cubicBezTo>
                  <a:pt x="3457794" y="19957"/>
                  <a:pt x="3415448" y="-15179"/>
                  <a:pt x="3143250" y="18288"/>
                </a:cubicBezTo>
                <a:cubicBezTo>
                  <a:pt x="2866953" y="44091"/>
                  <a:pt x="2852564" y="22861"/>
                  <a:pt x="2627757" y="18288"/>
                </a:cubicBezTo>
                <a:cubicBezTo>
                  <a:pt x="2412632" y="15061"/>
                  <a:pt x="2228768" y="-1260"/>
                  <a:pt x="2112264" y="18288"/>
                </a:cubicBezTo>
                <a:cubicBezTo>
                  <a:pt x="1975640" y="66897"/>
                  <a:pt x="1635725" y="-13484"/>
                  <a:pt x="1445895" y="18288"/>
                </a:cubicBezTo>
                <a:cubicBezTo>
                  <a:pt x="1247266" y="8685"/>
                  <a:pt x="1124650" y="19647"/>
                  <a:pt x="892683" y="18288"/>
                </a:cubicBezTo>
                <a:cubicBezTo>
                  <a:pt x="637653" y="4646"/>
                  <a:pt x="185278" y="-30427"/>
                  <a:pt x="0" y="18288"/>
                </a:cubicBezTo>
                <a:cubicBezTo>
                  <a:pt x="-470" y="12661"/>
                  <a:pt x="773" y="6041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91819" y="-28991"/>
                  <a:pt x="417180" y="8728"/>
                  <a:pt x="590931" y="0"/>
                </a:cubicBezTo>
                <a:cubicBezTo>
                  <a:pt x="784185" y="36025"/>
                  <a:pt x="942031" y="-7179"/>
                  <a:pt x="1106424" y="0"/>
                </a:cubicBezTo>
                <a:cubicBezTo>
                  <a:pt x="1308616" y="2226"/>
                  <a:pt x="1630174" y="34516"/>
                  <a:pt x="1810512" y="0"/>
                </a:cubicBezTo>
                <a:cubicBezTo>
                  <a:pt x="2022091" y="-3811"/>
                  <a:pt x="2188284" y="60598"/>
                  <a:pt x="2401443" y="0"/>
                </a:cubicBezTo>
                <a:cubicBezTo>
                  <a:pt x="2637014" y="-16349"/>
                  <a:pt x="2745608" y="-42652"/>
                  <a:pt x="2992374" y="0"/>
                </a:cubicBezTo>
                <a:cubicBezTo>
                  <a:pt x="3199629" y="42236"/>
                  <a:pt x="3496969" y="9414"/>
                  <a:pt x="3771900" y="0"/>
                </a:cubicBezTo>
                <a:cubicBezTo>
                  <a:pt x="3771420" y="6734"/>
                  <a:pt x="3771655" y="13051"/>
                  <a:pt x="3771900" y="18288"/>
                </a:cubicBezTo>
                <a:cubicBezTo>
                  <a:pt x="3462953" y="18781"/>
                  <a:pt x="3361132" y="1005"/>
                  <a:pt x="3143250" y="18288"/>
                </a:cubicBezTo>
                <a:cubicBezTo>
                  <a:pt x="2921481" y="34309"/>
                  <a:pt x="2854045" y="33328"/>
                  <a:pt x="2627757" y="18288"/>
                </a:cubicBezTo>
                <a:cubicBezTo>
                  <a:pt x="2409270" y="9750"/>
                  <a:pt x="2187246" y="-7226"/>
                  <a:pt x="1999107" y="18288"/>
                </a:cubicBezTo>
                <a:cubicBezTo>
                  <a:pt x="1815666" y="58826"/>
                  <a:pt x="1527808" y="-26152"/>
                  <a:pt x="1370457" y="18288"/>
                </a:cubicBezTo>
                <a:cubicBezTo>
                  <a:pt x="1214923" y="5764"/>
                  <a:pt x="1016212" y="-1456"/>
                  <a:pt x="779526" y="18288"/>
                </a:cubicBezTo>
                <a:cubicBezTo>
                  <a:pt x="536663" y="13268"/>
                  <a:pt x="178663" y="4126"/>
                  <a:pt x="0" y="18288"/>
                </a:cubicBezTo>
                <a:cubicBezTo>
                  <a:pt x="675" y="10011"/>
                  <a:pt x="125" y="8388"/>
                  <a:pt x="0" y="0"/>
                </a:cubicBezTo>
                <a:close/>
              </a:path>
              <a:path w="3771900" h="18288" fill="none" stroke="0" extrusionOk="0">
                <a:moveTo>
                  <a:pt x="0" y="0"/>
                </a:moveTo>
                <a:cubicBezTo>
                  <a:pt x="271103" y="-25687"/>
                  <a:pt x="370438" y="30140"/>
                  <a:pt x="704088" y="0"/>
                </a:cubicBezTo>
                <a:cubicBezTo>
                  <a:pt x="1051115" y="-25477"/>
                  <a:pt x="1106895" y="16187"/>
                  <a:pt x="1370457" y="0"/>
                </a:cubicBezTo>
                <a:cubicBezTo>
                  <a:pt x="1595146" y="2237"/>
                  <a:pt x="1896955" y="5767"/>
                  <a:pt x="2036826" y="0"/>
                </a:cubicBezTo>
                <a:cubicBezTo>
                  <a:pt x="2142627" y="2170"/>
                  <a:pt x="2421721" y="38840"/>
                  <a:pt x="2552319" y="0"/>
                </a:cubicBezTo>
                <a:cubicBezTo>
                  <a:pt x="2724848" y="-23030"/>
                  <a:pt x="2834005" y="15708"/>
                  <a:pt x="3105531" y="0"/>
                </a:cubicBezTo>
                <a:cubicBezTo>
                  <a:pt x="3342444" y="-24681"/>
                  <a:pt x="3609910" y="18784"/>
                  <a:pt x="3771900" y="0"/>
                </a:cubicBezTo>
                <a:cubicBezTo>
                  <a:pt x="3771328" y="8167"/>
                  <a:pt x="3771537" y="15177"/>
                  <a:pt x="3771900" y="18288"/>
                </a:cubicBezTo>
                <a:cubicBezTo>
                  <a:pt x="3464839" y="21068"/>
                  <a:pt x="3426011" y="-5801"/>
                  <a:pt x="3143250" y="18288"/>
                </a:cubicBezTo>
                <a:cubicBezTo>
                  <a:pt x="2863841" y="43255"/>
                  <a:pt x="2853465" y="28308"/>
                  <a:pt x="2627757" y="18288"/>
                </a:cubicBezTo>
                <a:cubicBezTo>
                  <a:pt x="2409491" y="18900"/>
                  <a:pt x="2243209" y="25448"/>
                  <a:pt x="2112264" y="18288"/>
                </a:cubicBezTo>
                <a:cubicBezTo>
                  <a:pt x="1997644" y="61180"/>
                  <a:pt x="1680001" y="64423"/>
                  <a:pt x="1445895" y="18288"/>
                </a:cubicBezTo>
                <a:cubicBezTo>
                  <a:pt x="1252635" y="3548"/>
                  <a:pt x="1127940" y="-648"/>
                  <a:pt x="892683" y="18288"/>
                </a:cubicBezTo>
                <a:cubicBezTo>
                  <a:pt x="631867" y="19114"/>
                  <a:pt x="176899" y="-29012"/>
                  <a:pt x="0" y="18288"/>
                </a:cubicBezTo>
                <a:cubicBezTo>
                  <a:pt x="-201" y="11951"/>
                  <a:pt x="215" y="487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71900"/>
                      <a:gd name="connsiteY0" fmla="*/ 0 h 18288"/>
                      <a:gd name="connsiteX1" fmla="*/ 704088 w 3771900"/>
                      <a:gd name="connsiteY1" fmla="*/ 0 h 18288"/>
                      <a:gd name="connsiteX2" fmla="*/ 1370457 w 3771900"/>
                      <a:gd name="connsiteY2" fmla="*/ 0 h 18288"/>
                      <a:gd name="connsiteX3" fmla="*/ 2036826 w 3771900"/>
                      <a:gd name="connsiteY3" fmla="*/ 0 h 18288"/>
                      <a:gd name="connsiteX4" fmla="*/ 2552319 w 3771900"/>
                      <a:gd name="connsiteY4" fmla="*/ 0 h 18288"/>
                      <a:gd name="connsiteX5" fmla="*/ 3105531 w 3771900"/>
                      <a:gd name="connsiteY5" fmla="*/ 0 h 18288"/>
                      <a:gd name="connsiteX6" fmla="*/ 3771900 w 3771900"/>
                      <a:gd name="connsiteY6" fmla="*/ 0 h 18288"/>
                      <a:gd name="connsiteX7" fmla="*/ 3771900 w 3771900"/>
                      <a:gd name="connsiteY7" fmla="*/ 18288 h 18288"/>
                      <a:gd name="connsiteX8" fmla="*/ 3143250 w 3771900"/>
                      <a:gd name="connsiteY8" fmla="*/ 18288 h 18288"/>
                      <a:gd name="connsiteX9" fmla="*/ 2627757 w 3771900"/>
                      <a:gd name="connsiteY9" fmla="*/ 18288 h 18288"/>
                      <a:gd name="connsiteX10" fmla="*/ 2112264 w 3771900"/>
                      <a:gd name="connsiteY10" fmla="*/ 18288 h 18288"/>
                      <a:gd name="connsiteX11" fmla="*/ 1445895 w 3771900"/>
                      <a:gd name="connsiteY11" fmla="*/ 18288 h 18288"/>
                      <a:gd name="connsiteX12" fmla="*/ 892683 w 3771900"/>
                      <a:gd name="connsiteY12" fmla="*/ 18288 h 18288"/>
                      <a:gd name="connsiteX13" fmla="*/ 0 w 3771900"/>
                      <a:gd name="connsiteY13" fmla="*/ 18288 h 18288"/>
                      <a:gd name="connsiteX14" fmla="*/ 0 w 377190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71900" h="18288" fill="none" extrusionOk="0">
                        <a:moveTo>
                          <a:pt x="0" y="0"/>
                        </a:moveTo>
                        <a:cubicBezTo>
                          <a:pt x="285982" y="-16509"/>
                          <a:pt x="373591" y="28957"/>
                          <a:pt x="704088" y="0"/>
                        </a:cubicBezTo>
                        <a:cubicBezTo>
                          <a:pt x="1034585" y="-28957"/>
                          <a:pt x="1127575" y="15529"/>
                          <a:pt x="1370457" y="0"/>
                        </a:cubicBezTo>
                        <a:cubicBezTo>
                          <a:pt x="1613339" y="-15529"/>
                          <a:pt x="1901330" y="-18417"/>
                          <a:pt x="2036826" y="0"/>
                        </a:cubicBezTo>
                        <a:cubicBezTo>
                          <a:pt x="2172322" y="18417"/>
                          <a:pt x="2391554" y="24426"/>
                          <a:pt x="2552319" y="0"/>
                        </a:cubicBezTo>
                        <a:cubicBezTo>
                          <a:pt x="2713084" y="-24426"/>
                          <a:pt x="2832344" y="19126"/>
                          <a:pt x="3105531" y="0"/>
                        </a:cubicBezTo>
                        <a:cubicBezTo>
                          <a:pt x="3378718" y="-19126"/>
                          <a:pt x="3624591" y="4962"/>
                          <a:pt x="3771900" y="0"/>
                        </a:cubicBezTo>
                        <a:cubicBezTo>
                          <a:pt x="3771400" y="8855"/>
                          <a:pt x="3772009" y="14521"/>
                          <a:pt x="3771900" y="18288"/>
                        </a:cubicBezTo>
                        <a:cubicBezTo>
                          <a:pt x="3458898" y="17742"/>
                          <a:pt x="3421743" y="-6827"/>
                          <a:pt x="3143250" y="18288"/>
                        </a:cubicBezTo>
                        <a:cubicBezTo>
                          <a:pt x="2864757" y="43403"/>
                          <a:pt x="2852800" y="27764"/>
                          <a:pt x="2627757" y="18288"/>
                        </a:cubicBezTo>
                        <a:cubicBezTo>
                          <a:pt x="2402714" y="8812"/>
                          <a:pt x="2240384" y="-3809"/>
                          <a:pt x="2112264" y="18288"/>
                        </a:cubicBezTo>
                        <a:cubicBezTo>
                          <a:pt x="1984144" y="40385"/>
                          <a:pt x="1648028" y="25259"/>
                          <a:pt x="1445895" y="18288"/>
                        </a:cubicBezTo>
                        <a:cubicBezTo>
                          <a:pt x="1243762" y="11317"/>
                          <a:pt x="1123026" y="22466"/>
                          <a:pt x="892683" y="18288"/>
                        </a:cubicBezTo>
                        <a:cubicBezTo>
                          <a:pt x="662340" y="14110"/>
                          <a:pt x="180978" y="-26198"/>
                          <a:pt x="0" y="18288"/>
                        </a:cubicBezTo>
                        <a:cubicBezTo>
                          <a:pt x="683" y="12014"/>
                          <a:pt x="724" y="5908"/>
                          <a:pt x="0" y="0"/>
                        </a:cubicBezTo>
                        <a:close/>
                      </a:path>
                      <a:path w="3771900" h="18288" stroke="0" extrusionOk="0">
                        <a:moveTo>
                          <a:pt x="0" y="0"/>
                        </a:moveTo>
                        <a:cubicBezTo>
                          <a:pt x="168080" y="-24280"/>
                          <a:pt x="426899" y="-27643"/>
                          <a:pt x="590931" y="0"/>
                        </a:cubicBezTo>
                        <a:cubicBezTo>
                          <a:pt x="754963" y="27643"/>
                          <a:pt x="943937" y="-964"/>
                          <a:pt x="1106424" y="0"/>
                        </a:cubicBezTo>
                        <a:cubicBezTo>
                          <a:pt x="1268911" y="964"/>
                          <a:pt x="1620128" y="24107"/>
                          <a:pt x="1810512" y="0"/>
                        </a:cubicBezTo>
                        <a:cubicBezTo>
                          <a:pt x="2000896" y="-24107"/>
                          <a:pt x="2173109" y="23508"/>
                          <a:pt x="2401443" y="0"/>
                        </a:cubicBezTo>
                        <a:cubicBezTo>
                          <a:pt x="2629777" y="-23508"/>
                          <a:pt x="2762620" y="-19902"/>
                          <a:pt x="2992374" y="0"/>
                        </a:cubicBezTo>
                        <a:cubicBezTo>
                          <a:pt x="3222128" y="19902"/>
                          <a:pt x="3483193" y="6322"/>
                          <a:pt x="3771900" y="0"/>
                        </a:cubicBezTo>
                        <a:cubicBezTo>
                          <a:pt x="3771002" y="7180"/>
                          <a:pt x="3772069" y="13790"/>
                          <a:pt x="3771900" y="18288"/>
                        </a:cubicBezTo>
                        <a:cubicBezTo>
                          <a:pt x="3466427" y="17166"/>
                          <a:pt x="3360902" y="-2444"/>
                          <a:pt x="3143250" y="18288"/>
                        </a:cubicBezTo>
                        <a:cubicBezTo>
                          <a:pt x="2925598" y="39020"/>
                          <a:pt x="2852709" y="34774"/>
                          <a:pt x="2627757" y="18288"/>
                        </a:cubicBezTo>
                        <a:cubicBezTo>
                          <a:pt x="2402805" y="1802"/>
                          <a:pt x="2156087" y="-12568"/>
                          <a:pt x="1999107" y="18288"/>
                        </a:cubicBezTo>
                        <a:cubicBezTo>
                          <a:pt x="1842127" y="49144"/>
                          <a:pt x="1528676" y="3672"/>
                          <a:pt x="1370457" y="18288"/>
                        </a:cubicBezTo>
                        <a:cubicBezTo>
                          <a:pt x="1212238" y="32905"/>
                          <a:pt x="1007440" y="24475"/>
                          <a:pt x="779526" y="18288"/>
                        </a:cubicBezTo>
                        <a:cubicBezTo>
                          <a:pt x="551612" y="12101"/>
                          <a:pt x="175765" y="8638"/>
                          <a:pt x="0" y="18288"/>
                        </a:cubicBezTo>
                        <a:cubicBezTo>
                          <a:pt x="571" y="10093"/>
                          <a:pt x="-125" y="84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47ADB948-FAF4-FBB9-5586-7FD37F9BB7BB}"/>
              </a:ext>
            </a:extLst>
          </p:cNvPr>
          <p:cNvSpPr txBox="1"/>
          <p:nvPr/>
        </p:nvSpPr>
        <p:spPr>
          <a:xfrm>
            <a:off x="3995593" y="1393065"/>
            <a:ext cx="4095821" cy="3417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+mn-lt"/>
              </a:rPr>
              <a:t>Sharon Vince – Lecturer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+mn-lt"/>
              </a:rPr>
              <a:t>Education &amp; Interdisciplinary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715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fld id="{70EAFF01-2CDB-4B15-808A-B58FA8A0CC99}" type="slidenum">
              <a:rPr lang="en-US" sz="1200">
                <a:solidFill>
                  <a:srgbClr val="FFFFFF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t>1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0261A-3A6C-CF4A-D5F0-87A9B1BB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GB" sz="4700" dirty="0"/>
              <a:t>Check lists</a:t>
            </a:r>
          </a:p>
        </p:txBody>
      </p:sp>
      <p:pic>
        <p:nvPicPr>
          <p:cNvPr id="14" name="Picture 13" descr="Glasses on top of a book">
            <a:extLst>
              <a:ext uri="{FF2B5EF4-FFF2-40B4-BE49-F238E27FC236}">
                <a16:creationId xmlns:a16="http://schemas.microsoft.com/office/drawing/2014/main" id="{C0F0DA9A-A131-681A-F28E-FCA95E7F3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3" r="45794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80F5-D621-2335-F134-186651068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GB" sz="1900" dirty="0"/>
              <a:t>Check lists are increasingly popular (Gawande, 2011)</a:t>
            </a:r>
          </a:p>
          <a:p>
            <a:r>
              <a:rPr lang="en-GB" sz="1900" dirty="0"/>
              <a:t>Used in medical education (Gawande, 2011), by research students (</a:t>
            </a:r>
            <a:r>
              <a:rPr lang="en-GB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Protogerou</a:t>
            </a:r>
            <a:r>
              <a:rPr lang="en-GB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Hagger, 2020), by academics prior to article submission (Cho et al, 2015; Falcon Crack et al, 2023)</a:t>
            </a:r>
          </a:p>
          <a:p>
            <a:r>
              <a:rPr lang="en-GB" sz="1900" dirty="0">
                <a:ea typeface="Calibri" panose="020F0502020204030204" pitchFamily="34" charset="0"/>
                <a:cs typeface="Times New Roman" panose="02020603050405020304" pitchFamily="18" charset="0"/>
              </a:rPr>
              <a:t>Used in some universities – including UWL</a:t>
            </a:r>
            <a:endParaRPr lang="en-GB" sz="1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25630-8D48-E736-76F1-F56ED72C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9733" y="6356350"/>
            <a:ext cx="9756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22A2FF9-F14E-478C-A862-A3B16D74F393}" type="slidenum">
              <a:rPr lang="en-GB" smtClean="0"/>
              <a:pPr>
                <a:spcAft>
                  <a:spcPts val="600"/>
                </a:spcAft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20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492F6-5B70-F2A2-D838-3FDE9153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Fit to Submit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AAB7D-EA00-4C1D-B5F6-BB8D36CA2407}"/>
              </a:ext>
            </a:extLst>
          </p:cNvPr>
          <p:cNvSpPr txBox="1"/>
          <p:nvPr/>
        </p:nvSpPr>
        <p:spPr>
          <a:xfrm>
            <a:off x="473202" y="2807208"/>
            <a:ext cx="257175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Developed as part of the Student Attainment Project 2 (SAP2)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Byrne (2017) found that attaching marks to the completion of the checklist widened rather than narrowed the gap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B33862-5316-8584-6B85-1D7200711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8" t="16205" r="31887" b="6600"/>
          <a:stretch/>
        </p:blipFill>
        <p:spPr>
          <a:xfrm>
            <a:off x="3752959" y="640080"/>
            <a:ext cx="4653315" cy="557784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F9BB8-BC3C-C981-A411-6D0E430C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7E30B-5522-730F-E91F-DED9BD48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7856B2-463C-4649-A3AC-280DD2C5FA44}" type="slidenum">
              <a:rPr lang="en-US" sz="1200" smtClean="0">
                <a:latin typeface="+mn-lt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62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FD723-C652-0926-CD64-87689482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GB" sz="3600" dirty="0"/>
              <a:t>Co-constructing the cover sheet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F3ED2-E1CB-AC8D-2465-49CA3A98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0825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22A2FF9-F14E-478C-A862-A3B16D74F393}" type="slidenum"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A8BFD4D-FBE5-BD1F-41F7-F520BA33C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37706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29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1A6DE6-F6EC-E4E9-ED2A-2BBB77E10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489104"/>
              </p:ext>
            </p:extLst>
          </p:nvPr>
        </p:nvGraphicFramePr>
        <p:xfrm>
          <a:off x="467544" y="476672"/>
          <a:ext cx="8047806" cy="539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2996265114"/>
                    </a:ext>
                  </a:extLst>
                </a:gridCol>
                <a:gridCol w="2215158">
                  <a:extLst>
                    <a:ext uri="{9D8B030D-6E8A-4147-A177-3AD203B41FA5}">
                      <a16:colId xmlns:a16="http://schemas.microsoft.com/office/drawing/2014/main" val="613302570"/>
                    </a:ext>
                  </a:extLst>
                </a:gridCol>
              </a:tblGrid>
              <a:tr h="636346">
                <a:tc>
                  <a:txBody>
                    <a:bodyPr/>
                    <a:lstStyle/>
                    <a:p>
                      <a:r>
                        <a:rPr lang="en-GB" sz="2000" dirty="0"/>
                        <a:t>Assessment 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Number of groups identified (n=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92587"/>
                  </a:ext>
                </a:extLst>
              </a:tr>
              <a:tr h="469225">
                <a:tc>
                  <a:txBody>
                    <a:bodyPr/>
                    <a:lstStyle/>
                    <a:p>
                      <a:r>
                        <a:rPr lang="en-GB" sz="2000" dirty="0"/>
                        <a:t>Inclusion of cover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86342"/>
                  </a:ext>
                </a:extLst>
              </a:tr>
              <a:tr h="469225">
                <a:tc>
                  <a:txBody>
                    <a:bodyPr/>
                    <a:lstStyle/>
                    <a:p>
                      <a:r>
                        <a:rPr lang="en-GB" sz="2000" dirty="0"/>
                        <a:t>Within word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904735"/>
                  </a:ext>
                </a:extLst>
              </a:tr>
              <a:tr h="469225">
                <a:tc>
                  <a:txBody>
                    <a:bodyPr/>
                    <a:lstStyle/>
                    <a:p>
                      <a:r>
                        <a:rPr lang="en-GB" sz="2000" dirty="0"/>
                        <a:t>Discussion linked to 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229751"/>
                  </a:ext>
                </a:extLst>
              </a:tr>
              <a:tr h="469225">
                <a:tc>
                  <a:txBody>
                    <a:bodyPr/>
                    <a:lstStyle/>
                    <a:p>
                      <a:r>
                        <a:rPr lang="en-GB" sz="2000" dirty="0"/>
                        <a:t>Critical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466280"/>
                  </a:ext>
                </a:extLst>
              </a:tr>
              <a:tr h="469225">
                <a:tc>
                  <a:txBody>
                    <a:bodyPr/>
                    <a:lstStyle/>
                    <a:p>
                      <a:r>
                        <a:rPr lang="en-GB" sz="2000" dirty="0"/>
                        <a:t>Arguments supported by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4851"/>
                  </a:ext>
                </a:extLst>
              </a:tr>
              <a:tr h="469225">
                <a:tc>
                  <a:txBody>
                    <a:bodyPr/>
                    <a:lstStyle/>
                    <a:p>
                      <a:r>
                        <a:rPr lang="en-GB" sz="2000" dirty="0"/>
                        <a:t>Relevant material within each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947362"/>
                  </a:ext>
                </a:extLst>
              </a:tr>
              <a:tr h="4692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Clear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996942"/>
                  </a:ext>
                </a:extLst>
              </a:tr>
              <a:tr h="469225">
                <a:tc>
                  <a:txBody>
                    <a:bodyPr/>
                    <a:lstStyle/>
                    <a:p>
                      <a:r>
                        <a:rPr lang="en-GB" sz="2000" dirty="0"/>
                        <a:t>APA 7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23298"/>
                  </a:ext>
                </a:extLst>
              </a:tr>
              <a:tr h="469225">
                <a:tc>
                  <a:txBody>
                    <a:bodyPr/>
                    <a:lstStyle/>
                    <a:p>
                      <a:r>
                        <a:rPr lang="en-GB" sz="2000" dirty="0"/>
                        <a:t>Work is proofread with accurate spelling &amp; 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99870"/>
                  </a:ext>
                </a:extLst>
              </a:tr>
              <a:tr h="469225">
                <a:tc>
                  <a:txBody>
                    <a:bodyPr/>
                    <a:lstStyle/>
                    <a:p>
                      <a:r>
                        <a:rPr lang="en-GB" sz="2000" dirty="0"/>
                        <a:t>Learning outcomes are clearly discussed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 (!)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65144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C2D73-3D63-8BA5-8731-DBB7FB37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520D1-BEAA-C367-D4DA-1C124DD2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A2FF9-F14E-478C-A862-A3B16D74F39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56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65EEA-6194-4307-74D6-1E111D27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anchor="t">
            <a:normAutofit/>
          </a:bodyPr>
          <a:lstStyle/>
          <a:p>
            <a:r>
              <a:rPr lang="en-GB" sz="4700" dirty="0">
                <a:solidFill>
                  <a:srgbClr val="FFFFFF"/>
                </a:solidFill>
              </a:rPr>
              <a:t>Impact 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4C352-8869-AF09-D15A-35FBD765D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781676"/>
            <a:ext cx="3941065" cy="529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2021/2</a:t>
            </a:r>
          </a:p>
          <a:p>
            <a:pPr marL="0" indent="0">
              <a:buNone/>
            </a:pPr>
            <a:r>
              <a:rPr lang="en-GB" sz="1900" dirty="0"/>
              <a:t>A1 mean = 64</a:t>
            </a:r>
          </a:p>
          <a:p>
            <a:pPr marL="0" indent="0">
              <a:buNone/>
            </a:pPr>
            <a:r>
              <a:rPr lang="en-GB" sz="1900" dirty="0"/>
              <a:t>A2 mean = 62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2400" dirty="0"/>
              <a:t>2022/3 (with checklist)</a:t>
            </a:r>
          </a:p>
          <a:p>
            <a:pPr marL="0" indent="0">
              <a:buNone/>
            </a:pPr>
            <a:r>
              <a:rPr lang="en-GB" sz="1900" dirty="0"/>
              <a:t>A1 mean = 63</a:t>
            </a:r>
          </a:p>
          <a:p>
            <a:pPr marL="0" indent="0">
              <a:buNone/>
            </a:pPr>
            <a:r>
              <a:rPr lang="en-GB" sz="1900" dirty="0"/>
              <a:t>A2 mean = 64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sz="1900" dirty="0"/>
          </a:p>
          <a:p>
            <a:endParaRPr lang="en-GB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35E01-BA44-2998-9ADF-08F29758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E4E53-DE74-86BE-3A25-40D2F930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22A2FF9-F14E-478C-A862-A3B16D74F393}" type="slidenum">
              <a:rPr lang="en-GB" smtClean="0"/>
              <a:pPr>
                <a:spcAft>
                  <a:spcPts val="600"/>
                </a:spcAft>
                <a:defRPr/>
              </a:pPr>
              <a:t>6</a:t>
            </a:fld>
            <a:endParaRPr lang="en-GB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C191DF-CD17-2FD8-3446-61F672B1F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67551"/>
              </p:ext>
            </p:extLst>
          </p:nvPr>
        </p:nvGraphicFramePr>
        <p:xfrm>
          <a:off x="1115616" y="4477023"/>
          <a:ext cx="763284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136667595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773464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Used checklist (n=26)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Did not use checklist (n=15)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12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A1 mean = 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A1 mean = 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79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A2 mean = 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A2 mean = 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558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3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FE208-A940-1111-9A94-2D173CCD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What does this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2815-72EE-87D6-31BD-CBA4D941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Results for A2 remained static for those who used the checklist- but improved compared to A1 for those who did not!</a:t>
            </a:r>
          </a:p>
          <a:p>
            <a:r>
              <a:rPr lang="en-GB" dirty="0"/>
              <a:t>However, changes in teaching as a results of work on the checklist may have helped</a:t>
            </a:r>
          </a:p>
          <a:p>
            <a:r>
              <a:rPr lang="en-GB" dirty="0"/>
              <a:t>Anecdotally from students: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E725E-963D-880B-FFEB-B792BAF8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A2FF9-F14E-478C-A862-A3B16D74F39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324DBDC-9006-1D16-EA76-8AC76133CA91}"/>
              </a:ext>
            </a:extLst>
          </p:cNvPr>
          <p:cNvSpPr/>
          <p:nvPr/>
        </p:nvSpPr>
        <p:spPr>
          <a:xfrm>
            <a:off x="899592" y="4077072"/>
            <a:ext cx="2129358" cy="1325563"/>
          </a:xfrm>
          <a:prstGeom prst="wedgeRoundRectCallout">
            <a:avLst>
              <a:gd name="adj1" fmla="val -5407"/>
              <a:gd name="adj2" fmla="val 8460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2A251-9B06-4D26-6620-18E102B28233}"/>
              </a:ext>
            </a:extLst>
          </p:cNvPr>
          <p:cNvSpPr txBox="1"/>
          <p:nvPr/>
        </p:nvSpPr>
        <p:spPr>
          <a:xfrm>
            <a:off x="914381" y="4232021"/>
            <a:ext cx="2205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It made me think ‘Have I </a:t>
            </a:r>
            <a:r>
              <a:rPr lang="en-GB" sz="2000" i="1" dirty="0"/>
              <a:t>really</a:t>
            </a:r>
            <a:r>
              <a:rPr lang="en-GB" sz="2000" dirty="0"/>
              <a:t> done that?’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4304A68-5390-560C-0F75-5A08B3F4C24B}"/>
              </a:ext>
            </a:extLst>
          </p:cNvPr>
          <p:cNvSpPr/>
          <p:nvPr/>
        </p:nvSpPr>
        <p:spPr>
          <a:xfrm>
            <a:off x="3322581" y="3573016"/>
            <a:ext cx="2129358" cy="1584176"/>
          </a:xfrm>
          <a:prstGeom prst="wedgeEllipseCallout">
            <a:avLst>
              <a:gd name="adj1" fmla="val -32924"/>
              <a:gd name="adj2" fmla="val 915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4CBAB-3404-79B4-922C-AB38BF4A2C24}"/>
              </a:ext>
            </a:extLst>
          </p:cNvPr>
          <p:cNvSpPr txBox="1"/>
          <p:nvPr/>
        </p:nvSpPr>
        <p:spPr>
          <a:xfrm>
            <a:off x="3707904" y="380666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went back and checked if I could do more of that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AD807A-F94C-F14B-A871-9F1766816D9D}"/>
              </a:ext>
            </a:extLst>
          </p:cNvPr>
          <p:cNvSpPr/>
          <p:nvPr/>
        </p:nvSpPr>
        <p:spPr>
          <a:xfrm>
            <a:off x="5652120" y="4365104"/>
            <a:ext cx="2592288" cy="1224136"/>
          </a:xfrm>
          <a:prstGeom prst="wedgeRoundRectCallout">
            <a:avLst>
              <a:gd name="adj1" fmla="val -39669"/>
              <a:gd name="adj2" fmla="val 8208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DEFB2-E7D3-41F1-1CEC-BBB75F3CB727}"/>
              </a:ext>
            </a:extLst>
          </p:cNvPr>
          <p:cNvSpPr txBox="1"/>
          <p:nvPr/>
        </p:nvSpPr>
        <p:spPr>
          <a:xfrm>
            <a:off x="5837262" y="4581128"/>
            <a:ext cx="220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It was </a:t>
            </a:r>
            <a:r>
              <a:rPr lang="en-GB" sz="2000" i="1" dirty="0"/>
              <a:t>really</a:t>
            </a:r>
            <a:r>
              <a:rPr lang="en-GB" sz="2000" dirty="0"/>
              <a:t> helpful</a:t>
            </a:r>
          </a:p>
        </p:txBody>
      </p:sp>
    </p:spTree>
    <p:extLst>
      <p:ext uri="{BB962C8B-B14F-4D97-AF65-F5344CB8AC3E}">
        <p14:creationId xmlns:p14="http://schemas.microsoft.com/office/powerpoint/2010/main" val="102512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816F1-419A-B090-A0A8-59277134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endParaRPr lang="en-GB" sz="47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24062-5431-733E-D238-3099FC58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800" dirty="0"/>
              <a:t>Co-constructing a cover sheet checklist with students enables you to see which aspects of an assessment students are familiar with, and which require more focus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D9CAF-63D0-5B4A-7FF9-803060DA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22A2FF9-F14E-478C-A862-A3B16D74F393}" type="slidenum">
              <a:rPr lang="en-GB" smtClean="0"/>
              <a:pPr>
                <a:spcAft>
                  <a:spcPts val="600"/>
                </a:spcAft>
                <a:defRPr/>
              </a:pPr>
              <a:t>8</a:t>
            </a:fld>
            <a:endParaRPr lang="en-GB"/>
          </a:p>
        </p:txBody>
      </p:sp>
      <p:pic>
        <p:nvPicPr>
          <p:cNvPr id="7" name="Picture 6" descr="A brown bag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E656FA4-65E9-1551-D586-448214E30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4" y="24208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0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25CB-45BD-7F71-9227-F0644370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AFC19-2856-1579-3EE0-003E3CBF2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Cho, K., Clementi, E., Levi-Schaffer, F., Smalley, K. S.,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Radice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S., &amp; Watts, S. W. (2015). Introducing a checklist for manuscript submission to Pharmacological Research.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Pharmacological research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319–321.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https://doi.org/10.1016/j.phrs.2015.10.017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Byrne, P. (2017).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Implementation of “Fit to Submit” checklists as a part of an assignment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[Poster presentation], University of West London,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https://bpb-eu-w2.wpmucdn.com/campuspress.uwl.ac.uk/dist/b/1751/files/2019/07/Poster_Paul_Byrne-FLT2019.pdf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Falcon Crack, T., Grieves, R. </a:t>
            </a: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G. (2023). Put Your Best Foot Forward: A Pre-Submission Checklist for Journal Articles,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Science Research Network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http://dx.doi.org/10.2139/ssrn.4353198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Gawande, A. (2011).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Checklist Manifesto: How to get things right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Profile Books.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Protogerou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&amp; Hagger, M.S. (2020). A checklist to assess the quality of survey studies in psychology,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 in Psychology,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Volume 3, 2590-2601, doi.org/10.1016/j.metip.2020.100031.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F7AF7-E374-0750-EE9E-2DC2FB3D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DFEB3-561A-F9A5-0057-C412C8F7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A2FF9-F14E-478C-A862-A3B16D74F39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46677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induction 12">
  <a:themeElements>
    <a:clrScheme name="University of West London">
      <a:dk1>
        <a:srgbClr val="6D6E71"/>
      </a:dk1>
      <a:lt1>
        <a:sysClr val="window" lastClr="FFFFFF"/>
      </a:lt1>
      <a:dk2>
        <a:srgbClr val="939598"/>
      </a:dk2>
      <a:lt2>
        <a:srgbClr val="BCBEC0"/>
      </a:lt2>
      <a:accent1>
        <a:srgbClr val="BCBEC0"/>
      </a:accent1>
      <a:accent2>
        <a:srgbClr val="CC7B16"/>
      </a:accent2>
      <a:accent3>
        <a:srgbClr val="ED1C24"/>
      </a:accent3>
      <a:accent4>
        <a:srgbClr val="B34215"/>
      </a:accent4>
      <a:accent5>
        <a:srgbClr val="7B0A6B"/>
      </a:accent5>
      <a:accent6>
        <a:srgbClr val="003B6A"/>
      </a:accent6>
      <a:hlink>
        <a:srgbClr val="00AEEF"/>
      </a:hlink>
      <a:folHlink>
        <a:srgbClr val="45196F"/>
      </a:folHlink>
    </a:clrScheme>
    <a:fontScheme name="University of West Lond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46800" rIns="46800" rtlCol="0" anchor="ctr">
        <a:normAutofit/>
      </a:bodyPr>
      <a:lstStyle>
        <a:defPPr algn="ctr">
          <a:defRPr sz="14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939598"/>
          </a:solidFill>
        </a:ln>
      </a:spPr>
      <a:bodyPr wrap="square" rtlCol="0">
        <a:spAutoFit/>
      </a:bodyPr>
      <a:lstStyle>
        <a:defPPr>
          <a:spcAft>
            <a:spcPts val="600"/>
          </a:spcAft>
          <a:defRPr sz="2000" dirty="0" smtClean="0">
            <a:solidFill>
              <a:srgbClr val="6D6E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e careers Uni">
  <a:themeElements>
    <a:clrScheme name="University of West London 1">
      <a:dk1>
        <a:srgbClr val="000000"/>
      </a:dk1>
      <a:lt1>
        <a:sysClr val="window" lastClr="FFFFFF"/>
      </a:lt1>
      <a:dk2>
        <a:srgbClr val="939598"/>
      </a:dk2>
      <a:lt2>
        <a:srgbClr val="BCBEC0"/>
      </a:lt2>
      <a:accent1>
        <a:srgbClr val="BCBEC0"/>
      </a:accent1>
      <a:accent2>
        <a:srgbClr val="CC7B16"/>
      </a:accent2>
      <a:accent3>
        <a:srgbClr val="ED1C24"/>
      </a:accent3>
      <a:accent4>
        <a:srgbClr val="B34215"/>
      </a:accent4>
      <a:accent5>
        <a:srgbClr val="7B0A6B"/>
      </a:accent5>
      <a:accent6>
        <a:srgbClr val="0039A6"/>
      </a:accent6>
      <a:hlink>
        <a:srgbClr val="00AEEF"/>
      </a:hlink>
      <a:folHlink>
        <a:srgbClr val="45196F"/>
      </a:folHlink>
    </a:clrScheme>
    <a:fontScheme name="University of West Lond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a:spPr>
      <a:bodyPr lIns="46800" rIns="46800" rtlCol="0" anchor="ctr">
        <a:noAutofit/>
      </a:bodyPr>
      <a:lstStyle>
        <a:defPPr algn="ctr">
          <a:defRPr sz="18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rtlCol="0">
        <a:spAutoFit/>
      </a:bodyPr>
      <a:lstStyle>
        <a:defPPr>
          <a:spcAft>
            <a:spcPts val="600"/>
          </a:spcAft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 careers Uni" id="{E5F385EA-BA2E-48D4-9073-6FD73A7AC538}" vid="{CD80DB1E-1111-429E-B1BA-8566AB7B23BA}"/>
    </a:ext>
  </a:extLst>
</a:theme>
</file>

<file path=ppt/theme/theme3.xml><?xml version="1.0" encoding="utf-8"?>
<a:theme xmlns:a="http://schemas.openxmlformats.org/drawingml/2006/main" name="1_The careers Uni">
  <a:themeElements>
    <a:clrScheme name="University of West London 1">
      <a:dk1>
        <a:srgbClr val="000000"/>
      </a:dk1>
      <a:lt1>
        <a:sysClr val="window" lastClr="FFFFFF"/>
      </a:lt1>
      <a:dk2>
        <a:srgbClr val="939598"/>
      </a:dk2>
      <a:lt2>
        <a:srgbClr val="BCBEC0"/>
      </a:lt2>
      <a:accent1>
        <a:srgbClr val="BCBEC0"/>
      </a:accent1>
      <a:accent2>
        <a:srgbClr val="CC7B16"/>
      </a:accent2>
      <a:accent3>
        <a:srgbClr val="ED1C24"/>
      </a:accent3>
      <a:accent4>
        <a:srgbClr val="B34215"/>
      </a:accent4>
      <a:accent5>
        <a:srgbClr val="7B0A6B"/>
      </a:accent5>
      <a:accent6>
        <a:srgbClr val="0039A6"/>
      </a:accent6>
      <a:hlink>
        <a:srgbClr val="00AEEF"/>
      </a:hlink>
      <a:folHlink>
        <a:srgbClr val="45196F"/>
      </a:folHlink>
    </a:clrScheme>
    <a:fontScheme name="University of West Lond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a:spPr>
      <a:bodyPr lIns="46800" rIns="46800" rtlCol="0" anchor="ctr">
        <a:noAutofit/>
      </a:bodyPr>
      <a:lstStyle>
        <a:defPPr algn="ctr">
          <a:defRPr sz="18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rtlCol="0">
        <a:spAutoFit/>
      </a:bodyPr>
      <a:lstStyle>
        <a:defPPr>
          <a:spcAft>
            <a:spcPts val="600"/>
          </a:spcAft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 careers Uni" id="{E5F385EA-BA2E-48D4-9073-6FD73A7AC538}" vid="{CD80DB1E-1111-429E-B1BA-8566AB7B23B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A1F6C22127A4682506295422DEB6F" ma:contentTypeVersion="23" ma:contentTypeDescription="Create a new document." ma:contentTypeScope="" ma:versionID="db016d647782b578a2500c6de9d19d3a">
  <xsd:schema xmlns:xsd="http://www.w3.org/2001/XMLSchema" xmlns:xs="http://www.w3.org/2001/XMLSchema" xmlns:p="http://schemas.microsoft.com/office/2006/metadata/properties" xmlns:ns1="http://schemas.microsoft.com/sharepoint/v3" xmlns:ns2="9978e5c5-1e6e-4fbe-92fd-bd71b315fefc" xmlns:ns3="c3872151-5905-4c97-9ff5-e4f7204cd876" targetNamespace="http://schemas.microsoft.com/office/2006/metadata/properties" ma:root="true" ma:fieldsID="16d5c8b97f7e83d1a195a3059bc26be7" ns1:_="" ns2:_="" ns3:_="">
    <xsd:import namespace="http://schemas.microsoft.com/sharepoint/v3"/>
    <xsd:import namespace="9978e5c5-1e6e-4fbe-92fd-bd71b315fefc"/>
    <xsd:import namespace="c3872151-5905-4c97-9ff5-e4f7204cd87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Recordings_x002f_Video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8e5c5-1e6e-4fbe-92fd-bd71b315fe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Recordings_x002f_Videos" ma:index="23" nillable="true" ma:displayName="Recordings/Videos" ma:description="These are videos that will be shown during the presentations." ma:format="Hyperlink" ma:internalName="Recordings_x002f_Video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4aacd68-9722-4061-b47c-b33f46bdd8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72151-5905-4c97-9ff5-e4f7204cd87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aa9eb30-2542-413b-9672-15e9b0e0b797}" ma:internalName="TaxCatchAll" ma:showField="CatchAllData" ma:web="c3872151-5905-4c97-9ff5-e4f7204cd8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cf76f155ced4ddcb4097134ff3c332f xmlns="9978e5c5-1e6e-4fbe-92fd-bd71b315fefc">
      <Terms xmlns="http://schemas.microsoft.com/office/infopath/2007/PartnerControls"/>
    </lcf76f155ced4ddcb4097134ff3c332f>
    <Recordings_x002f_Videos xmlns="9978e5c5-1e6e-4fbe-92fd-bd71b315fefc">
      <Url xsi:nil="true"/>
      <Description xsi:nil="true"/>
    </Recordings_x002f_Videos>
    <TaxCatchAll xmlns="c3872151-5905-4c97-9ff5-e4f7204cd876" xsi:nil="true"/>
  </documentManagement>
</p:properties>
</file>

<file path=customXml/itemProps1.xml><?xml version="1.0" encoding="utf-8"?>
<ds:datastoreItem xmlns:ds="http://schemas.openxmlformats.org/officeDocument/2006/customXml" ds:itemID="{A82CD3AA-1564-49A8-8A88-A74B627E3826}"/>
</file>

<file path=customXml/itemProps2.xml><?xml version="1.0" encoding="utf-8"?>
<ds:datastoreItem xmlns:ds="http://schemas.openxmlformats.org/officeDocument/2006/customXml" ds:itemID="{9E75C089-5875-428C-9528-59D1EEF546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A1E318-8B3E-4801-856C-6A965EE46758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International induction 12</Template>
  <TotalTime>3392</TotalTime>
  <Words>636</Words>
  <Application>Microsoft Office PowerPoint</Application>
  <PresentationFormat>On-screen Show (4:3)</PresentationFormat>
  <Paragraphs>76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International induction 12</vt:lpstr>
      <vt:lpstr>The careers Uni</vt:lpstr>
      <vt:lpstr>1_The careers Uni</vt:lpstr>
      <vt:lpstr>Office Theme</vt:lpstr>
      <vt:lpstr>Co-constructing the cover sheet: can student collaboration in creating an assessment checklist support assessment literacy?</vt:lpstr>
      <vt:lpstr>Check lists</vt:lpstr>
      <vt:lpstr>Fit to Submit</vt:lpstr>
      <vt:lpstr>Co-constructing the cover sheet</vt:lpstr>
      <vt:lpstr>PowerPoint Presentation</vt:lpstr>
      <vt:lpstr>Impact on results</vt:lpstr>
      <vt:lpstr>What does this tell us?</vt:lpstr>
      <vt:lpstr>PowerPoint Presentation</vt:lpstr>
      <vt:lpstr>References</vt:lpstr>
    </vt:vector>
  </TitlesOfParts>
  <Company>University of West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and  Employment Service</dc:title>
  <dc:creator>University of West London</dc:creator>
  <cp:lastModifiedBy>Sharon Vince</cp:lastModifiedBy>
  <cp:revision>212</cp:revision>
  <cp:lastPrinted>2016-01-20T10:38:45Z</cp:lastPrinted>
  <dcterms:created xsi:type="dcterms:W3CDTF">2013-09-11T12:56:59Z</dcterms:created>
  <dcterms:modified xsi:type="dcterms:W3CDTF">2023-06-26T09:25:26Z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0x010100C13A1F6C22127A4682506295422DEB6F</vt:lpwstr>
  </property>
</Properties>
</file>